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5.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6.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8.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84" r:id="rId3"/>
    <p:sldMasterId id="2147483688" r:id="rId4"/>
    <p:sldMasterId id="2147483711" r:id="rId5"/>
    <p:sldMasterId id="2147483740" r:id="rId6"/>
    <p:sldMasterId id="2147483767" r:id="rId7"/>
    <p:sldMasterId id="2147483787" r:id="rId8"/>
    <p:sldMasterId id="2147483813" r:id="rId9"/>
  </p:sldMasterIdLst>
  <p:notesMasterIdLst>
    <p:notesMasterId r:id="rId39"/>
  </p:notesMasterIdLst>
  <p:sldIdLst>
    <p:sldId id="4463" r:id="rId10"/>
    <p:sldId id="2208" r:id="rId11"/>
    <p:sldId id="587" r:id="rId12"/>
    <p:sldId id="458" r:id="rId13"/>
    <p:sldId id="555" r:id="rId14"/>
    <p:sldId id="4464" r:id="rId15"/>
    <p:sldId id="4465" r:id="rId16"/>
    <p:sldId id="274" r:id="rId17"/>
    <p:sldId id="2104" r:id="rId18"/>
    <p:sldId id="3191" r:id="rId19"/>
    <p:sldId id="2206" r:id="rId20"/>
    <p:sldId id="1842" r:id="rId21"/>
    <p:sldId id="350" r:id="rId22"/>
    <p:sldId id="4466" r:id="rId23"/>
    <p:sldId id="1629" r:id="rId24"/>
    <p:sldId id="1628" r:id="rId25"/>
    <p:sldId id="425" r:id="rId26"/>
    <p:sldId id="2136" r:id="rId27"/>
    <p:sldId id="8619" r:id="rId28"/>
    <p:sldId id="2332" r:id="rId29"/>
    <p:sldId id="1677" r:id="rId30"/>
    <p:sldId id="1683" r:id="rId31"/>
    <p:sldId id="1684" r:id="rId32"/>
    <p:sldId id="1681" r:id="rId33"/>
    <p:sldId id="1685" r:id="rId34"/>
    <p:sldId id="1686" r:id="rId35"/>
    <p:sldId id="1687" r:id="rId36"/>
    <p:sldId id="8618" r:id="rId37"/>
    <p:sldId id="1598"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BBC8079-896B-464A-B33F-2AC441536800}">
          <p14:sldIdLst>
            <p14:sldId id="4463"/>
            <p14:sldId id="2208"/>
          </p14:sldIdLst>
        </p14:section>
        <p14:section name="Azure Overview" id="{C4B542CC-AFEC-4E3E-B83B-1247452B3F1A}">
          <p14:sldIdLst>
            <p14:sldId id="587"/>
            <p14:sldId id="458"/>
            <p14:sldId id="555"/>
            <p14:sldId id="4464"/>
          </p14:sldIdLst>
        </p14:section>
        <p14:section name="Containerization" id="{599FD484-7669-4FC9-869B-90FA1D8AB73F}">
          <p14:sldIdLst>
            <p14:sldId id="4465"/>
            <p14:sldId id="274"/>
            <p14:sldId id="2104"/>
            <p14:sldId id="3191"/>
            <p14:sldId id="2206"/>
            <p14:sldId id="1842"/>
            <p14:sldId id="350"/>
          </p14:sldIdLst>
        </p14:section>
        <p14:section name="Kubernetes" id="{B3ED8014-E24E-4BD6-B437-6042E540C2EC}">
          <p14:sldIdLst>
            <p14:sldId id="4466"/>
            <p14:sldId id="1629"/>
            <p14:sldId id="1628"/>
            <p14:sldId id="425"/>
            <p14:sldId id="2136"/>
            <p14:sldId id="8619"/>
            <p14:sldId id="2332"/>
            <p14:sldId id="1677"/>
            <p14:sldId id="1683"/>
            <p14:sldId id="1684"/>
            <p14:sldId id="1681"/>
            <p14:sldId id="1685"/>
            <p14:sldId id="1686"/>
            <p14:sldId id="1687"/>
            <p14:sldId id="8618"/>
            <p14:sldId id="15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129" autoAdjust="0"/>
    <p:restoredTop sz="94660"/>
  </p:normalViewPr>
  <p:slideViewPr>
    <p:cSldViewPr snapToGrid="0">
      <p:cViewPr>
        <p:scale>
          <a:sx n="100" d="100"/>
          <a:sy n="100" d="100"/>
        </p:scale>
        <p:origin x="1212" y="3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C033BC-E953-4280-B9ED-FEB4AD79EF73}" type="datetimeFigureOut">
              <a:rPr lang="en-US" smtClean="0"/>
              <a:t>8/1/2019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A01C1D-B41E-439F-9BD1-C101F5C3B107}" type="slidenum">
              <a:rPr lang="en-US" smtClean="0"/>
              <a:t>‹#›</a:t>
            </a:fld>
            <a:endParaRPr lang="en-US"/>
          </a:p>
        </p:txBody>
      </p:sp>
    </p:spTree>
    <p:extLst>
      <p:ext uri="{BB962C8B-B14F-4D97-AF65-F5344CB8AC3E}">
        <p14:creationId xmlns:p14="http://schemas.microsoft.com/office/powerpoint/2010/main" val="372482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8/1/2019 10:29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2762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8/1/2019 10:29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1583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8/1/2019 10:29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3845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8/1/2019 10:29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4015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44862"/>
            <a:ext cx="5608320" cy="4635638"/>
          </a:xfrm>
        </p:spPr>
        <p:txBody>
          <a:bodyPr/>
          <a:lstStyle/>
          <a:p>
            <a:r>
              <a:rPr lang="en-US" baseline="0"/>
              <a:t>There is more….</a:t>
            </a:r>
          </a:p>
          <a:p>
            <a:pPr marL="228600" indent="-228600">
              <a:buFont typeface="+mj-lt"/>
              <a:buAutoNum type="arabicPeriod"/>
            </a:pPr>
            <a:endParaRPr lang="en-US" b="1" baseline="0"/>
          </a:p>
          <a:p>
            <a:pPr marL="0" lvl="0" indent="0">
              <a:buFont typeface="Arial" panose="020B0604020202020204" pitchFamily="34" charset="0"/>
              <a:buNone/>
            </a:pPr>
            <a:r>
              <a:rPr lang="en-US" b="1" baseline="0"/>
              <a:t>3. Power BI Desktop </a:t>
            </a:r>
            <a:r>
              <a:rPr lang="en-US" baseline="0"/>
              <a:t>is a visual data exploration tool that enables you to analyze data and create stunning reports. With Power BI Desktop, you are able to:</a:t>
            </a:r>
          </a:p>
          <a:p>
            <a:pPr marL="628650" lvl="1" indent="-171450">
              <a:buFont typeface="Arial" panose="020B0604020202020204" pitchFamily="34" charset="0"/>
              <a:buChar char="•"/>
            </a:pPr>
            <a:r>
              <a:rPr lang="en-GB" sz="1200">
                <a:solidFill>
                  <a:srgbClr val="000000"/>
                </a:solidFill>
              </a:rPr>
              <a:t>Acquire and </a:t>
            </a:r>
            <a:r>
              <a:rPr lang="en-GB" sz="1200" i="1">
                <a:solidFill>
                  <a:srgbClr val="000000"/>
                </a:solidFill>
              </a:rPr>
              <a:t>prepare</a:t>
            </a:r>
            <a:r>
              <a:rPr lang="en-GB" sz="1200">
                <a:solidFill>
                  <a:srgbClr val="000000"/>
                </a:solidFill>
              </a:rPr>
              <a:t> data using extensive query capabilities.</a:t>
            </a:r>
          </a:p>
          <a:p>
            <a:pPr marL="628650" lvl="1" indent="-171450">
              <a:buFont typeface="Arial" panose="020B0604020202020204" pitchFamily="34" charset="0"/>
              <a:buChar char="•"/>
            </a:pPr>
            <a:r>
              <a:rPr lang="en-GB" sz="1200">
                <a:solidFill>
                  <a:srgbClr val="000000"/>
                </a:solidFill>
              </a:rPr>
              <a:t>Manipulation</a:t>
            </a:r>
            <a:r>
              <a:rPr lang="en-GB" sz="1200" baseline="0">
                <a:solidFill>
                  <a:srgbClr val="000000"/>
                </a:solidFill>
              </a:rPr>
              <a:t> and consolidation of m</a:t>
            </a:r>
            <a:r>
              <a:rPr lang="en-GB" sz="1200">
                <a:solidFill>
                  <a:srgbClr val="000000"/>
                </a:solidFill>
              </a:rPr>
              <a:t>ultiple</a:t>
            </a:r>
            <a:r>
              <a:rPr lang="en-GB" sz="1200" baseline="0">
                <a:solidFill>
                  <a:srgbClr val="000000"/>
                </a:solidFill>
              </a:rPr>
              <a:t> data sources is performed in Power BI Desktop – this enables Power BI service users to use data from multiple sources in a single report.</a:t>
            </a:r>
            <a:endParaRPr lang="en-GB" sz="1200">
              <a:solidFill>
                <a:srgbClr val="000000"/>
              </a:solidFill>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rgbClr val="000000"/>
                </a:solidFill>
              </a:rPr>
              <a:t>Establish data structure, then transform and analyze data.</a:t>
            </a:r>
            <a:endParaRPr lang="en-GB" sz="1200">
              <a:solidFill>
                <a:srgbClr val="000000"/>
              </a:solidFill>
            </a:endParaRPr>
          </a:p>
          <a:p>
            <a:pPr marL="628650" lvl="1" indent="-171450">
              <a:buFont typeface="Arial" panose="020B0604020202020204" pitchFamily="34" charset="0"/>
              <a:buChar char="•"/>
            </a:pPr>
            <a:r>
              <a:rPr lang="en-GB" sz="1200">
                <a:solidFill>
                  <a:srgbClr val="000000"/>
                </a:solidFill>
              </a:rPr>
              <a:t>Visualize and </a:t>
            </a:r>
            <a:r>
              <a:rPr lang="en-GB" sz="1200" i="1">
                <a:solidFill>
                  <a:srgbClr val="000000"/>
                </a:solidFill>
              </a:rPr>
              <a:t>explore</a:t>
            </a:r>
            <a:r>
              <a:rPr lang="en-GB" sz="1200">
                <a:solidFill>
                  <a:srgbClr val="000000"/>
                </a:solidFill>
              </a:rPr>
              <a:t> your data in new ways </a:t>
            </a:r>
            <a:r>
              <a:rPr lang="en-US" sz="1200">
                <a:solidFill>
                  <a:srgbClr val="000000"/>
                </a:solidFill>
              </a:rPr>
              <a:t>through a freeform drag-and-drop canvas.</a:t>
            </a:r>
            <a:endParaRPr lang="en-GB" sz="1200">
              <a:solidFill>
                <a:srgbClr val="000000"/>
              </a:solidFill>
            </a:endParaRPr>
          </a:p>
          <a:p>
            <a:pPr marL="628650" lvl="1" indent="-171450">
              <a:buFont typeface="Arial" panose="020B0604020202020204" pitchFamily="34" charset="0"/>
              <a:buChar char="•"/>
            </a:pPr>
            <a:r>
              <a:rPr lang="en-US" sz="1200">
                <a:solidFill>
                  <a:srgbClr val="000000"/>
                </a:solidFill>
              </a:rPr>
              <a:t>Author </a:t>
            </a:r>
            <a:r>
              <a:rPr lang="en-US" sz="1200" i="1">
                <a:solidFill>
                  <a:srgbClr val="000000"/>
                </a:solidFill>
              </a:rPr>
              <a:t>reports</a:t>
            </a:r>
            <a:r>
              <a:rPr lang="en-US" sz="1200">
                <a:solidFill>
                  <a:srgbClr val="000000"/>
                </a:solidFill>
              </a:rPr>
              <a:t> with a broad range of modern data visualizations.</a:t>
            </a:r>
          </a:p>
          <a:p>
            <a:pPr marL="628650" lvl="1" indent="-171450">
              <a:buFont typeface="Arial" panose="020B0604020202020204" pitchFamily="34" charset="0"/>
              <a:buChar char="•"/>
            </a:pPr>
            <a:r>
              <a:rPr lang="en-US" sz="1200">
                <a:solidFill>
                  <a:srgbClr val="000000"/>
                </a:solidFill>
              </a:rPr>
              <a:t>Publish beautiful, interactive reports directly to powerbi.com.</a:t>
            </a:r>
            <a:endParaRPr lang="en-US" sz="1400">
              <a:solidFill>
                <a:srgbClr val="000000"/>
              </a:solidFill>
            </a:endParaRPr>
          </a:p>
          <a:p>
            <a:pPr marL="628650" lvl="1" indent="-171450">
              <a:buFont typeface="Arial" panose="020B0604020202020204" pitchFamily="34" charset="0"/>
              <a:buChar char="•"/>
            </a:pPr>
            <a:r>
              <a:rPr lang="en-US" sz="1200">
                <a:solidFill>
                  <a:srgbClr val="000000"/>
                </a:solidFill>
              </a:rPr>
              <a:t>Securely </a:t>
            </a:r>
            <a:r>
              <a:rPr lang="en-US" sz="1200" i="1">
                <a:solidFill>
                  <a:srgbClr val="000000"/>
                </a:solidFill>
              </a:rPr>
              <a:t>share</a:t>
            </a:r>
            <a:r>
              <a:rPr lang="en-US" sz="1200">
                <a:solidFill>
                  <a:srgbClr val="000000"/>
                </a:solidFill>
              </a:rPr>
              <a:t> reports through unique, curated content library approach.</a:t>
            </a:r>
            <a:endParaRPr lang="en-US" sz="1400">
              <a:solidFill>
                <a:srgbClr val="000000"/>
              </a:solidFill>
            </a:endParaRPr>
          </a:p>
          <a:p>
            <a:endParaRPr lang="en-US"/>
          </a:p>
          <a:p>
            <a:pPr marL="0" indent="0">
              <a:buFont typeface="Arial" panose="020B0604020202020204" pitchFamily="34" charset="0"/>
              <a:buNone/>
            </a:pPr>
            <a:endParaRPr lang="en-US"/>
          </a:p>
          <a:p>
            <a:pPr marL="0" indent="0">
              <a:buFont typeface="Arial" panose="020B0604020202020204" pitchFamily="34" charset="0"/>
              <a:buNone/>
            </a:pPr>
            <a:r>
              <a:rPr lang="en-US" b="1"/>
              <a:t>4. Finally, the Power BI Platform </a:t>
            </a:r>
            <a:r>
              <a:rPr lang="en-US"/>
              <a:t>allows you to embed, extend,</a:t>
            </a:r>
            <a:r>
              <a:rPr lang="en-US" baseline="0"/>
              <a:t> and integrate Power BI into other applications and environments.</a:t>
            </a:r>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3817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Kubernetes cluster is typically made up of</a:t>
            </a:r>
          </a:p>
          <a:p>
            <a:pPr lvl="1"/>
            <a:r>
              <a:rPr lang="en-US"/>
              <a:t>Master nodes for system components like the API server, </a:t>
            </a:r>
            <a:r>
              <a:rPr lang="en-US" err="1"/>
              <a:t>etcd</a:t>
            </a:r>
            <a:r>
              <a:rPr lang="en-US"/>
              <a:t> store, and scheduler</a:t>
            </a:r>
          </a:p>
          <a:p>
            <a:pPr lvl="1"/>
            <a:r>
              <a:rPr lang="en-US"/>
              <a:t>Agent nodes for user container workloads</a:t>
            </a:r>
          </a:p>
          <a:p>
            <a:r>
              <a:rPr lang="en-US"/>
              <a:t>Managing the cluster involves:</a:t>
            </a:r>
          </a:p>
          <a:p>
            <a:pPr lvl="1"/>
            <a:r>
              <a:rPr lang="en-US"/>
              <a:t>Monitoring the API server</a:t>
            </a:r>
          </a:p>
          <a:p>
            <a:pPr lvl="1"/>
            <a:r>
              <a:rPr lang="en-US"/>
              <a:t>Ensuring HA/DR for the </a:t>
            </a:r>
            <a:r>
              <a:rPr lang="en-US" err="1"/>
              <a:t>etcd</a:t>
            </a:r>
            <a:r>
              <a:rPr lang="en-US"/>
              <a:t> store</a:t>
            </a:r>
          </a:p>
          <a:p>
            <a:pPr lvl="1"/>
            <a:r>
              <a:rPr lang="en-US"/>
              <a:t>Safely managing upgrades across Kubernetes versions</a:t>
            </a:r>
          </a:p>
          <a:p>
            <a:pPr lvl="1"/>
            <a:r>
              <a:rPr lang="en-US"/>
              <a:t>Safely scaling the cluster in and out</a:t>
            </a:r>
          </a:p>
          <a:p>
            <a:pPr lvl="1"/>
            <a:r>
              <a:rPr lang="en-US"/>
              <a:t>Patching master and agent VM nodes</a:t>
            </a:r>
          </a:p>
          <a:p>
            <a:pPr lvl="1"/>
            <a:r>
              <a:rPr lang="en-US"/>
              <a:t>And on and on…</a:t>
            </a:r>
          </a:p>
          <a:p>
            <a:r>
              <a:rPr lang="en-US"/>
              <a:t>This is complex, error-prone, and expensive</a:t>
            </a:r>
          </a:p>
          <a:p>
            <a:r>
              <a:rPr lang="en-US"/>
              <a:t>A managed service like AKS moves those tasks to the cloud provider</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168514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69404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sz="1100"/>
              <a:t>Why did Kubernetes win?</a:t>
            </a:r>
          </a:p>
          <a:p>
            <a:r>
              <a:rPr lang="en-US" sz="2000"/>
              <a:t>Until about 18 months ago, the container orchestration space was competitive</a:t>
            </a:r>
          </a:p>
          <a:p>
            <a:r>
              <a:rPr lang="en-US" sz="2000"/>
              <a:t>Docker Swarm, Mesosphere DC/OS, and Kubernetes (among others) were vying for share</a:t>
            </a:r>
          </a:p>
          <a:p>
            <a:r>
              <a:rPr lang="en-US" sz="2000"/>
              <a:t>The original Azure Container Service reflected this market dynamic, with the choice of orchestrator</a:t>
            </a:r>
          </a:p>
          <a:p>
            <a:r>
              <a:rPr lang="en-US" sz="2000"/>
              <a:t>Kubernetes began to pull away around the end of 2016</a:t>
            </a:r>
          </a:p>
          <a:p>
            <a:r>
              <a:rPr lang="en-US" sz="2000"/>
              <a:t>Now, all cloud providers offer a managed Kubernetes service and even Docker and DC/OS integrate Kubernetes</a:t>
            </a:r>
          </a:p>
          <a:p>
            <a:r>
              <a:rPr lang="en-US" sz="2000"/>
              <a:t>Why?</a:t>
            </a:r>
          </a:p>
          <a:p>
            <a:pPr lvl="1"/>
            <a:r>
              <a:rPr lang="en-US" sz="2000" b="1"/>
              <a:t>Community</a:t>
            </a:r>
            <a:r>
              <a:rPr lang="en-US" sz="2000"/>
              <a:t>: the project was donated to an OSS foundation (the Cloud Native Computing Foundation) very early on and other major players (notably Red Hat) got involved early, separating it from its Google roots and avoiding lock-in concerns</a:t>
            </a:r>
          </a:p>
          <a:p>
            <a:pPr lvl="1"/>
            <a:r>
              <a:rPr lang="en-US" sz="2000" b="1"/>
              <a:t>Container-native</a:t>
            </a:r>
            <a:r>
              <a:rPr lang="en-US" sz="2000"/>
              <a:t>: some orchestrators (namely DC/OS) added containers to an existing scheduling technology, which is more flexible but can feel ‘tacked-on’</a:t>
            </a:r>
          </a:p>
          <a:p>
            <a:pPr lvl="1"/>
            <a:r>
              <a:rPr lang="en-US" sz="2000" b="1"/>
              <a:t>Built from best practices learned at scale</a:t>
            </a:r>
            <a:r>
              <a:rPr lang="en-US" sz="2000"/>
              <a:t>: Kubernetes was inspired by Google’s internal scheduler Borg and incorporated the learnings from it. Other projects (especially Swarm) did not have that maturity.</a:t>
            </a:r>
          </a:p>
          <a:p>
            <a:pPr defTabSz="950464">
              <a:spcAft>
                <a:spcPts val="346"/>
              </a:spcAft>
              <a:defRPr/>
            </a:pPr>
            <a:endParaRPr lang="en-US" sz="1100"/>
          </a:p>
          <a:p>
            <a:r>
              <a:rPr lang="en-US" sz="1100"/>
              <a:t>Why Kubernetes won doesn’t actually matter</a:t>
            </a:r>
          </a:p>
          <a:p>
            <a:r>
              <a:rPr lang="en-US" sz="1100"/>
              <a:t>Its network effects are now so strong that competitors are struggling to stay relevant even if they are objectively ‘better’ in some respects</a:t>
            </a:r>
          </a:p>
          <a:p>
            <a:pPr defTabSz="950464">
              <a:spcAft>
                <a:spcPts val="346"/>
              </a:spcAft>
              <a:defRPr/>
            </a:pPr>
            <a:endParaRPr lang="en-US" sz="1100"/>
          </a:p>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416454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8/1/2019 10:29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0098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44862"/>
            <a:ext cx="5608320" cy="4635638"/>
          </a:xfrm>
        </p:spPr>
        <p:txBody>
          <a:bodyPr/>
          <a:lstStyle/>
          <a:p>
            <a:r>
              <a:rPr lang="en-US" baseline="0"/>
              <a:t>There is more….</a:t>
            </a:r>
          </a:p>
          <a:p>
            <a:pPr marL="228600" indent="-228600">
              <a:buFont typeface="+mj-lt"/>
              <a:buAutoNum type="arabicPeriod"/>
            </a:pPr>
            <a:endParaRPr lang="en-US" b="1" baseline="0"/>
          </a:p>
          <a:p>
            <a:pPr marL="0" lvl="0" indent="0">
              <a:buFont typeface="Arial" panose="020B0604020202020204" pitchFamily="34" charset="0"/>
              <a:buNone/>
            </a:pPr>
            <a:r>
              <a:rPr lang="en-US" b="1" baseline="0"/>
              <a:t>3. Power BI Desktop </a:t>
            </a:r>
            <a:r>
              <a:rPr lang="en-US" baseline="0"/>
              <a:t>is a visual data exploration tool that enables you to analyze data and create stunning reports. With Power BI Desktop, you are able to:</a:t>
            </a:r>
          </a:p>
          <a:p>
            <a:pPr marL="628650" lvl="1" indent="-171450">
              <a:buFont typeface="Arial" panose="020B0604020202020204" pitchFamily="34" charset="0"/>
              <a:buChar char="•"/>
            </a:pPr>
            <a:r>
              <a:rPr lang="en-GB" sz="1200">
                <a:solidFill>
                  <a:srgbClr val="000000"/>
                </a:solidFill>
              </a:rPr>
              <a:t>Acquire and </a:t>
            </a:r>
            <a:r>
              <a:rPr lang="en-GB" sz="1200" i="1">
                <a:solidFill>
                  <a:srgbClr val="000000"/>
                </a:solidFill>
              </a:rPr>
              <a:t>prepare</a:t>
            </a:r>
            <a:r>
              <a:rPr lang="en-GB" sz="1200">
                <a:solidFill>
                  <a:srgbClr val="000000"/>
                </a:solidFill>
              </a:rPr>
              <a:t> data using extensive query capabilities.</a:t>
            </a:r>
          </a:p>
          <a:p>
            <a:pPr marL="628650" lvl="1" indent="-171450">
              <a:buFont typeface="Arial" panose="020B0604020202020204" pitchFamily="34" charset="0"/>
              <a:buChar char="•"/>
            </a:pPr>
            <a:r>
              <a:rPr lang="en-GB" sz="1200">
                <a:solidFill>
                  <a:srgbClr val="000000"/>
                </a:solidFill>
              </a:rPr>
              <a:t>Manipulation</a:t>
            </a:r>
            <a:r>
              <a:rPr lang="en-GB" sz="1200" baseline="0">
                <a:solidFill>
                  <a:srgbClr val="000000"/>
                </a:solidFill>
              </a:rPr>
              <a:t> and consolidation of m</a:t>
            </a:r>
            <a:r>
              <a:rPr lang="en-GB" sz="1200">
                <a:solidFill>
                  <a:srgbClr val="000000"/>
                </a:solidFill>
              </a:rPr>
              <a:t>ultiple</a:t>
            </a:r>
            <a:r>
              <a:rPr lang="en-GB" sz="1200" baseline="0">
                <a:solidFill>
                  <a:srgbClr val="000000"/>
                </a:solidFill>
              </a:rPr>
              <a:t> data sources is performed in Power BI Desktop – this enables Power BI service users to use data from multiple sources in a single report.</a:t>
            </a:r>
            <a:endParaRPr lang="en-GB" sz="1200">
              <a:solidFill>
                <a:srgbClr val="000000"/>
              </a:solidFill>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rgbClr val="000000"/>
                </a:solidFill>
              </a:rPr>
              <a:t>Establish data structure, then transform and analyze data.</a:t>
            </a:r>
            <a:endParaRPr lang="en-GB" sz="1200">
              <a:solidFill>
                <a:srgbClr val="000000"/>
              </a:solidFill>
            </a:endParaRPr>
          </a:p>
          <a:p>
            <a:pPr marL="628650" lvl="1" indent="-171450">
              <a:buFont typeface="Arial" panose="020B0604020202020204" pitchFamily="34" charset="0"/>
              <a:buChar char="•"/>
            </a:pPr>
            <a:r>
              <a:rPr lang="en-GB" sz="1200">
                <a:solidFill>
                  <a:srgbClr val="000000"/>
                </a:solidFill>
              </a:rPr>
              <a:t>Visualize and </a:t>
            </a:r>
            <a:r>
              <a:rPr lang="en-GB" sz="1200" i="1">
                <a:solidFill>
                  <a:srgbClr val="000000"/>
                </a:solidFill>
              </a:rPr>
              <a:t>explore</a:t>
            </a:r>
            <a:r>
              <a:rPr lang="en-GB" sz="1200">
                <a:solidFill>
                  <a:srgbClr val="000000"/>
                </a:solidFill>
              </a:rPr>
              <a:t> your data in new ways </a:t>
            </a:r>
            <a:r>
              <a:rPr lang="en-US" sz="1200">
                <a:solidFill>
                  <a:srgbClr val="000000"/>
                </a:solidFill>
              </a:rPr>
              <a:t>through a freeform drag-and-drop canvas.</a:t>
            </a:r>
            <a:endParaRPr lang="en-GB" sz="1200">
              <a:solidFill>
                <a:srgbClr val="000000"/>
              </a:solidFill>
            </a:endParaRPr>
          </a:p>
          <a:p>
            <a:pPr marL="628650" lvl="1" indent="-171450">
              <a:buFont typeface="Arial" panose="020B0604020202020204" pitchFamily="34" charset="0"/>
              <a:buChar char="•"/>
            </a:pPr>
            <a:r>
              <a:rPr lang="en-US" sz="1200">
                <a:solidFill>
                  <a:srgbClr val="000000"/>
                </a:solidFill>
              </a:rPr>
              <a:t>Author </a:t>
            </a:r>
            <a:r>
              <a:rPr lang="en-US" sz="1200" i="1">
                <a:solidFill>
                  <a:srgbClr val="000000"/>
                </a:solidFill>
              </a:rPr>
              <a:t>reports</a:t>
            </a:r>
            <a:r>
              <a:rPr lang="en-US" sz="1200">
                <a:solidFill>
                  <a:srgbClr val="000000"/>
                </a:solidFill>
              </a:rPr>
              <a:t> with a broad range of modern data visualizations.</a:t>
            </a:r>
          </a:p>
          <a:p>
            <a:pPr marL="628650" lvl="1" indent="-171450">
              <a:buFont typeface="Arial" panose="020B0604020202020204" pitchFamily="34" charset="0"/>
              <a:buChar char="•"/>
            </a:pPr>
            <a:r>
              <a:rPr lang="en-US" sz="1200">
                <a:solidFill>
                  <a:srgbClr val="000000"/>
                </a:solidFill>
              </a:rPr>
              <a:t>Publish beautiful, interactive reports directly to powerbi.com.</a:t>
            </a:r>
            <a:endParaRPr lang="en-US" sz="1400">
              <a:solidFill>
                <a:srgbClr val="000000"/>
              </a:solidFill>
            </a:endParaRPr>
          </a:p>
          <a:p>
            <a:pPr marL="628650" lvl="1" indent="-171450">
              <a:buFont typeface="Arial" panose="020B0604020202020204" pitchFamily="34" charset="0"/>
              <a:buChar char="•"/>
            </a:pPr>
            <a:r>
              <a:rPr lang="en-US" sz="1200">
                <a:solidFill>
                  <a:srgbClr val="000000"/>
                </a:solidFill>
              </a:rPr>
              <a:t>Securely </a:t>
            </a:r>
            <a:r>
              <a:rPr lang="en-US" sz="1200" i="1">
                <a:solidFill>
                  <a:srgbClr val="000000"/>
                </a:solidFill>
              </a:rPr>
              <a:t>share</a:t>
            </a:r>
            <a:r>
              <a:rPr lang="en-US" sz="1200">
                <a:solidFill>
                  <a:srgbClr val="000000"/>
                </a:solidFill>
              </a:rPr>
              <a:t> reports through unique, curated content library approach.</a:t>
            </a:r>
            <a:endParaRPr lang="en-US" sz="1400">
              <a:solidFill>
                <a:srgbClr val="000000"/>
              </a:solidFill>
            </a:endParaRPr>
          </a:p>
          <a:p>
            <a:endParaRPr lang="en-US"/>
          </a:p>
          <a:p>
            <a:pPr marL="0" indent="0">
              <a:buFont typeface="Arial" panose="020B0604020202020204" pitchFamily="34" charset="0"/>
              <a:buNone/>
            </a:pPr>
            <a:endParaRPr lang="en-US"/>
          </a:p>
          <a:p>
            <a:pPr marL="0" indent="0">
              <a:buFont typeface="Arial" panose="020B0604020202020204" pitchFamily="34" charset="0"/>
              <a:buNone/>
            </a:pPr>
            <a:r>
              <a:rPr lang="en-US" b="1"/>
              <a:t>4. Finally, the Power BI Platform </a:t>
            </a:r>
            <a:r>
              <a:rPr lang="en-US"/>
              <a:t>allows you to embed, extend,</a:t>
            </a:r>
            <a:r>
              <a:rPr lang="en-US" baseline="0"/>
              <a:t> and integrate Power BI into other applications and environments.</a:t>
            </a:r>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413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4152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27224-6F3E-4CDA-957A-214E829204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9374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554736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29233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60674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06355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77870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36885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410426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563195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7197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44862"/>
            <a:ext cx="5608320" cy="4635638"/>
          </a:xfrm>
        </p:spPr>
        <p:txBody>
          <a:bodyPr/>
          <a:lstStyle/>
          <a:p>
            <a:r>
              <a:rPr lang="en-US" baseline="0"/>
              <a:t>There is more….</a:t>
            </a:r>
          </a:p>
          <a:p>
            <a:pPr marL="228600" indent="-228600">
              <a:buFont typeface="+mj-lt"/>
              <a:buAutoNum type="arabicPeriod"/>
            </a:pPr>
            <a:endParaRPr lang="en-US" b="1" baseline="0"/>
          </a:p>
          <a:p>
            <a:pPr marL="0" lvl="0" indent="0">
              <a:buFont typeface="Arial" panose="020B0604020202020204" pitchFamily="34" charset="0"/>
              <a:buNone/>
            </a:pPr>
            <a:r>
              <a:rPr lang="en-US" b="1" baseline="0"/>
              <a:t>3. Power BI Desktop </a:t>
            </a:r>
            <a:r>
              <a:rPr lang="en-US" baseline="0"/>
              <a:t>is a visual data exploration tool that enables you to analyze data and create stunning reports. With Power BI Desktop, you are able to:</a:t>
            </a:r>
          </a:p>
          <a:p>
            <a:pPr marL="628650" lvl="1" indent="-171450">
              <a:buFont typeface="Arial" panose="020B0604020202020204" pitchFamily="34" charset="0"/>
              <a:buChar char="•"/>
            </a:pPr>
            <a:r>
              <a:rPr lang="en-GB" sz="1200">
                <a:solidFill>
                  <a:srgbClr val="000000"/>
                </a:solidFill>
              </a:rPr>
              <a:t>Acquire and </a:t>
            </a:r>
            <a:r>
              <a:rPr lang="en-GB" sz="1200" i="1">
                <a:solidFill>
                  <a:srgbClr val="000000"/>
                </a:solidFill>
              </a:rPr>
              <a:t>prepare</a:t>
            </a:r>
            <a:r>
              <a:rPr lang="en-GB" sz="1200">
                <a:solidFill>
                  <a:srgbClr val="000000"/>
                </a:solidFill>
              </a:rPr>
              <a:t> data using extensive query capabilities.</a:t>
            </a:r>
          </a:p>
          <a:p>
            <a:pPr marL="628650" lvl="1" indent="-171450">
              <a:buFont typeface="Arial" panose="020B0604020202020204" pitchFamily="34" charset="0"/>
              <a:buChar char="•"/>
            </a:pPr>
            <a:r>
              <a:rPr lang="en-GB" sz="1200">
                <a:solidFill>
                  <a:srgbClr val="000000"/>
                </a:solidFill>
              </a:rPr>
              <a:t>Manipulation</a:t>
            </a:r>
            <a:r>
              <a:rPr lang="en-GB" sz="1200" baseline="0">
                <a:solidFill>
                  <a:srgbClr val="000000"/>
                </a:solidFill>
              </a:rPr>
              <a:t> and consolidation of m</a:t>
            </a:r>
            <a:r>
              <a:rPr lang="en-GB" sz="1200">
                <a:solidFill>
                  <a:srgbClr val="000000"/>
                </a:solidFill>
              </a:rPr>
              <a:t>ultiple</a:t>
            </a:r>
            <a:r>
              <a:rPr lang="en-GB" sz="1200" baseline="0">
                <a:solidFill>
                  <a:srgbClr val="000000"/>
                </a:solidFill>
              </a:rPr>
              <a:t> data sources is performed in Power BI Desktop – this enables Power BI service users to use data from multiple sources in a single report.</a:t>
            </a:r>
            <a:endParaRPr lang="en-GB" sz="1200">
              <a:solidFill>
                <a:srgbClr val="000000"/>
              </a:solidFill>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rgbClr val="000000"/>
                </a:solidFill>
              </a:rPr>
              <a:t>Establish data structure, then transform and analyze data.</a:t>
            </a:r>
            <a:endParaRPr lang="en-GB" sz="1200">
              <a:solidFill>
                <a:srgbClr val="000000"/>
              </a:solidFill>
            </a:endParaRPr>
          </a:p>
          <a:p>
            <a:pPr marL="628650" lvl="1" indent="-171450">
              <a:buFont typeface="Arial" panose="020B0604020202020204" pitchFamily="34" charset="0"/>
              <a:buChar char="•"/>
            </a:pPr>
            <a:r>
              <a:rPr lang="en-GB" sz="1200">
                <a:solidFill>
                  <a:srgbClr val="000000"/>
                </a:solidFill>
              </a:rPr>
              <a:t>Visualize and </a:t>
            </a:r>
            <a:r>
              <a:rPr lang="en-GB" sz="1200" i="1">
                <a:solidFill>
                  <a:srgbClr val="000000"/>
                </a:solidFill>
              </a:rPr>
              <a:t>explore</a:t>
            </a:r>
            <a:r>
              <a:rPr lang="en-GB" sz="1200">
                <a:solidFill>
                  <a:srgbClr val="000000"/>
                </a:solidFill>
              </a:rPr>
              <a:t> your data in new ways </a:t>
            </a:r>
            <a:r>
              <a:rPr lang="en-US" sz="1200">
                <a:solidFill>
                  <a:srgbClr val="000000"/>
                </a:solidFill>
              </a:rPr>
              <a:t>through a freeform drag-and-drop canvas.</a:t>
            </a:r>
            <a:endParaRPr lang="en-GB" sz="1200">
              <a:solidFill>
                <a:srgbClr val="000000"/>
              </a:solidFill>
            </a:endParaRPr>
          </a:p>
          <a:p>
            <a:pPr marL="628650" lvl="1" indent="-171450">
              <a:buFont typeface="Arial" panose="020B0604020202020204" pitchFamily="34" charset="0"/>
              <a:buChar char="•"/>
            </a:pPr>
            <a:r>
              <a:rPr lang="en-US" sz="1200">
                <a:solidFill>
                  <a:srgbClr val="000000"/>
                </a:solidFill>
              </a:rPr>
              <a:t>Author </a:t>
            </a:r>
            <a:r>
              <a:rPr lang="en-US" sz="1200" i="1">
                <a:solidFill>
                  <a:srgbClr val="000000"/>
                </a:solidFill>
              </a:rPr>
              <a:t>reports</a:t>
            </a:r>
            <a:r>
              <a:rPr lang="en-US" sz="1200">
                <a:solidFill>
                  <a:srgbClr val="000000"/>
                </a:solidFill>
              </a:rPr>
              <a:t> with a broad range of modern data visualizations.</a:t>
            </a:r>
          </a:p>
          <a:p>
            <a:pPr marL="628650" lvl="1" indent="-171450">
              <a:buFont typeface="Arial" panose="020B0604020202020204" pitchFamily="34" charset="0"/>
              <a:buChar char="•"/>
            </a:pPr>
            <a:r>
              <a:rPr lang="en-US" sz="1200">
                <a:solidFill>
                  <a:srgbClr val="000000"/>
                </a:solidFill>
              </a:rPr>
              <a:t>Publish beautiful, interactive reports directly to powerbi.com.</a:t>
            </a:r>
            <a:endParaRPr lang="en-US" sz="1400">
              <a:solidFill>
                <a:srgbClr val="000000"/>
              </a:solidFill>
            </a:endParaRPr>
          </a:p>
          <a:p>
            <a:pPr marL="628650" lvl="1" indent="-171450">
              <a:buFont typeface="Arial" panose="020B0604020202020204" pitchFamily="34" charset="0"/>
              <a:buChar char="•"/>
            </a:pPr>
            <a:r>
              <a:rPr lang="en-US" sz="1200">
                <a:solidFill>
                  <a:srgbClr val="000000"/>
                </a:solidFill>
              </a:rPr>
              <a:t>Securely </a:t>
            </a:r>
            <a:r>
              <a:rPr lang="en-US" sz="1200" i="1">
                <a:solidFill>
                  <a:srgbClr val="000000"/>
                </a:solidFill>
              </a:rPr>
              <a:t>share</a:t>
            </a:r>
            <a:r>
              <a:rPr lang="en-US" sz="1200">
                <a:solidFill>
                  <a:srgbClr val="000000"/>
                </a:solidFill>
              </a:rPr>
              <a:t> reports through unique, curated content library approach.</a:t>
            </a:r>
            <a:endParaRPr lang="en-US" sz="1400">
              <a:solidFill>
                <a:srgbClr val="000000"/>
              </a:solidFill>
            </a:endParaRPr>
          </a:p>
          <a:p>
            <a:endParaRPr lang="en-US"/>
          </a:p>
          <a:p>
            <a:pPr marL="0" indent="0">
              <a:buFont typeface="Arial" panose="020B0604020202020204" pitchFamily="34" charset="0"/>
              <a:buNone/>
            </a:pPr>
            <a:endParaRPr lang="en-US"/>
          </a:p>
          <a:p>
            <a:pPr marL="0" indent="0">
              <a:buFont typeface="Arial" panose="020B0604020202020204" pitchFamily="34" charset="0"/>
              <a:buNone/>
            </a:pPr>
            <a:r>
              <a:rPr lang="en-US" b="1"/>
              <a:t>4. Finally, the Power BI Platform </a:t>
            </a:r>
            <a:r>
              <a:rPr lang="en-US"/>
              <a:t>allows you to embed, extend,</a:t>
            </a:r>
            <a:r>
              <a:rPr lang="en-US" baseline="0"/>
              <a:t> and integrate Power BI into other applications and environments.</a:t>
            </a:r>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4478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b="1" dirty="0">
                <a:latin typeface="Segoe UI Light" pitchFamily="34" charset="0"/>
                <a:ea typeface="ＭＳ Ｐゴシック" charset="0"/>
                <a:cs typeface="ＭＳ Ｐゴシック" charset="0"/>
              </a:rPr>
              <a:t>Why this Slide:</a:t>
            </a:r>
          </a:p>
          <a:p>
            <a:pPr defTabSz="950141">
              <a:defRPr/>
            </a:pPr>
            <a:r>
              <a:rPr lang="en-US" sz="1400" dirty="0">
                <a:latin typeface="Segoe UI Light" pitchFamily="34" charset="0"/>
                <a:ea typeface="ＭＳ Ｐゴシック" charset="0"/>
                <a:cs typeface="ＭＳ Ｐゴシック" charset="0"/>
              </a:rPr>
              <a:t>It shows we have a very broad platform.  It about BOTH IaaS and PaaS, that these work together.  It shows that we continue to lead in world class IT capabilities and that there’s really nothing missing.</a:t>
            </a:r>
          </a:p>
          <a:p>
            <a:pPr lvl="0"/>
            <a:endParaRPr lang="en-US" sz="1400" b="1" dirty="0">
              <a:latin typeface="Segoe UI Light" pitchFamily="34" charset="0"/>
              <a:ea typeface="ＭＳ Ｐゴシック" charset="0"/>
              <a:cs typeface="ＭＳ Ｐゴシック" charset="0"/>
            </a:endParaRPr>
          </a:p>
          <a:p>
            <a:pPr lvl="0"/>
            <a:r>
              <a:rPr lang="en-US" sz="1400" b="1" dirty="0">
                <a:latin typeface="Segoe UI Light" pitchFamily="34" charset="0"/>
                <a:ea typeface="ＭＳ Ｐゴシック" charset="0"/>
                <a:cs typeface="ＭＳ Ｐゴシック" charset="0"/>
              </a:rPr>
              <a:t>Key Points:</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We have already seen how the Azure Platform is IaaS + Pass – but I want you to understand that this is a huge number of capabilities – IT building blocks if you will.</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Every one of these blocks you provision anytime, self-service anywhere in the world 24x7.  You pay for what you use, you can get more or less anytime and you can fully automate everything…</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DON’T spent too much time on this slide – you are going to DEMO (aren’t you!!!)…  DON’T go through each block…</a:t>
            </a:r>
          </a:p>
          <a:p>
            <a:pPr>
              <a:lnSpc>
                <a:spcPct val="107000"/>
              </a:lnSpc>
              <a:spcAft>
                <a:spcPts val="815"/>
              </a:spcAft>
            </a:pPr>
            <a:endParaRPr lang="en-US" sz="1400" dirty="0"/>
          </a:p>
          <a:p>
            <a:pPr>
              <a:lnSpc>
                <a:spcPct val="107000"/>
              </a:lnSpc>
              <a:spcAft>
                <a:spcPts val="815"/>
              </a:spcAft>
            </a:pPr>
            <a:r>
              <a:rPr lang="en-US" sz="1400" b="1" dirty="0"/>
              <a:t>Transition to NEXT Slide:</a:t>
            </a:r>
            <a:r>
              <a:rPr lang="en-US" sz="1400" dirty="0"/>
              <a:t>  Make the build go backwards to show JUST IaaS and then you will go to the demo to show it.</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4534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ctr" latinLnBrk="0" hangingPunct="1"/>
            <a:r>
              <a:rPr lang="en-US" sz="1200" b="1" i="0" u="none" strike="noStrike" kern="1200" dirty="0">
                <a:solidFill>
                  <a:schemeClr val="tx1"/>
                </a:solidFill>
                <a:effectLst/>
                <a:latin typeface="+mn-lt"/>
                <a:ea typeface="+mn-ea"/>
                <a:cs typeface="+mn-cs"/>
              </a:rPr>
              <a:t>Implication is that left-to-right increases the level of modernization</a:t>
            </a:r>
          </a:p>
          <a:p>
            <a:pPr rtl="0" eaLnBrk="1" fontAlgn="ctr" latinLnBrk="0" hangingPunct="1"/>
            <a:endParaRPr lang="en-US" sz="1200" b="1" i="0" u="none" strike="noStrike" kern="1200" dirty="0">
              <a:solidFill>
                <a:schemeClr val="tx1"/>
              </a:solidFill>
              <a:effectLst/>
              <a:latin typeface="+mn-lt"/>
              <a:ea typeface="+mn-ea"/>
              <a:cs typeface="+mn-cs"/>
            </a:endParaRPr>
          </a:p>
          <a:p>
            <a:pPr rtl="0" eaLnBrk="1" fontAlgn="ctr" latinLnBrk="0" hangingPunct="1"/>
            <a:r>
              <a:rPr lang="en-US" sz="1200" b="1" i="0" u="none" strike="noStrike" kern="1200" dirty="0">
                <a:solidFill>
                  <a:schemeClr val="tx1"/>
                </a:solidFill>
                <a:effectLst/>
                <a:latin typeface="+mn-lt"/>
                <a:ea typeface="+mn-ea"/>
                <a:cs typeface="+mn-cs"/>
              </a:rPr>
              <a:t>Lift and Shift</a:t>
            </a:r>
            <a:endParaRPr lang="en-US" sz="1200" b="0" i="0" u="none" strike="noStrike" kern="1200" dirty="0">
              <a:solidFill>
                <a:schemeClr val="tx1"/>
              </a:solidFill>
              <a:effectLst/>
              <a:latin typeface="+mn-lt"/>
              <a:ea typeface="+mn-ea"/>
              <a:cs typeface="+mn-cs"/>
            </a:endParaRP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Can be first step into the cloud</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Maybe redeploy to </a:t>
            </a:r>
            <a:r>
              <a:rPr lang="en-US" sz="1200" b="0" i="0" u="none" strike="noStrike" kern="1200" dirty="0" err="1">
                <a:solidFill>
                  <a:schemeClr val="tx1"/>
                </a:solidFill>
                <a:effectLst/>
                <a:latin typeface="+mn-lt"/>
                <a:ea typeface="+mn-ea"/>
                <a:cs typeface="+mn-cs"/>
              </a:rPr>
              <a:t>CaaS</a:t>
            </a:r>
            <a:r>
              <a:rPr lang="en-US" sz="1200" b="0" i="0" u="none" strike="noStrike" kern="1200" dirty="0">
                <a:solidFill>
                  <a:schemeClr val="tx1"/>
                </a:solidFill>
                <a:effectLst/>
                <a:latin typeface="+mn-lt"/>
                <a:ea typeface="+mn-ea"/>
                <a:cs typeface="+mn-cs"/>
              </a:rPr>
              <a:t> instead of PaaS</a:t>
            </a:r>
          </a:p>
          <a:p>
            <a:pPr marL="0" indent="0" rtl="0" eaLnBrk="1" fontAlgn="ctr" latinLnBrk="0" hangingPunct="1">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0" indent="0" rtl="0" eaLnBrk="1" fontAlgn="ctr" latinLnBrk="0" hangingPunct="1">
              <a:buFont typeface="Arial" panose="020B0604020202020204" pitchFamily="34" charset="0"/>
              <a:buNone/>
            </a:pPr>
            <a:r>
              <a:rPr lang="en-US" sz="1200" b="1" i="0" u="none" strike="noStrike" kern="1200" dirty="0">
                <a:solidFill>
                  <a:schemeClr val="tx1"/>
                </a:solidFill>
                <a:effectLst/>
                <a:latin typeface="+mn-lt"/>
                <a:ea typeface="+mn-ea"/>
                <a:cs typeface="+mn-cs"/>
              </a:rPr>
              <a:t>App Modernization</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Rearchitecting existing applications to take advantage of higher-level services (PaaS, </a:t>
            </a:r>
            <a:r>
              <a:rPr lang="en-US" sz="1200" b="0" i="0" u="none" strike="noStrike" kern="1200" dirty="0" err="1">
                <a:solidFill>
                  <a:schemeClr val="tx1"/>
                </a:solidFill>
                <a:effectLst/>
                <a:latin typeface="+mn-lt"/>
                <a:ea typeface="+mn-ea"/>
                <a:cs typeface="+mn-cs"/>
              </a:rPr>
              <a:t>FaaS</a:t>
            </a:r>
            <a:r>
              <a:rPr lang="en-US" sz="1200" b="0" i="0" u="none" strike="noStrike" kern="1200" dirty="0">
                <a:solidFill>
                  <a:schemeClr val="tx1"/>
                </a:solidFill>
                <a:effectLst/>
                <a:latin typeface="+mn-lt"/>
                <a:ea typeface="+mn-ea"/>
                <a:cs typeface="+mn-cs"/>
              </a:rPr>
              <a:t>)</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DevOps can play a bigger role</a:t>
            </a:r>
          </a:p>
          <a:p>
            <a:pPr marL="171450" indent="-171450" rtl="0" eaLnBrk="1" fontAlgn="ctr" latinLnBrk="0" hangingPunct="1">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0" indent="0" rtl="0" eaLnBrk="1" fontAlgn="ctr" latinLnBrk="0" hangingPunct="1">
              <a:buFont typeface="Arial" panose="020B0604020202020204" pitchFamily="34" charset="0"/>
              <a:buNone/>
            </a:pPr>
            <a:r>
              <a:rPr lang="en-US" sz="1200" b="1" i="0" u="none" strike="noStrike" kern="1200" dirty="0">
                <a:solidFill>
                  <a:schemeClr val="tx1"/>
                </a:solidFill>
                <a:effectLst/>
                <a:latin typeface="+mn-lt"/>
                <a:ea typeface="+mn-ea"/>
                <a:cs typeface="+mn-cs"/>
              </a:rPr>
              <a:t>Modern Apps</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Born in the cloud</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Cost savings</a:t>
            </a:r>
          </a:p>
          <a:p>
            <a:pPr marL="628650" lvl="1"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Reduced IT resources</a:t>
            </a:r>
          </a:p>
          <a:p>
            <a:pPr marL="628650" lvl="1"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Reduced cloud spend</a:t>
            </a:r>
          </a:p>
          <a:p>
            <a:pPr marL="628650" lvl="1" indent="-171450" rtl="0" eaLnBrk="1" fontAlgn="ctr" latinLnBrk="0" hangingPunct="1">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5714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5DD345-4F95-45A7-9913-22F9B7FE5E11}"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8/1/2019 10:29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6506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ctr" latinLnBrk="0" hangingPunct="1"/>
            <a:r>
              <a:rPr lang="en-US" sz="1200" b="1" i="0" u="none" strike="noStrike" kern="1200" dirty="0">
                <a:solidFill>
                  <a:schemeClr val="tx1"/>
                </a:solidFill>
                <a:effectLst/>
                <a:latin typeface="+mn-lt"/>
                <a:ea typeface="+mn-ea"/>
                <a:cs typeface="+mn-cs"/>
              </a:rPr>
              <a:t>Implication is that left-to-right increases the level of modernization</a:t>
            </a:r>
          </a:p>
          <a:p>
            <a:pPr rtl="0" eaLnBrk="1" fontAlgn="ctr" latinLnBrk="0" hangingPunct="1"/>
            <a:endParaRPr lang="en-US" sz="1200" b="1" i="0" u="none" strike="noStrike" kern="1200" dirty="0">
              <a:solidFill>
                <a:schemeClr val="tx1"/>
              </a:solidFill>
              <a:effectLst/>
              <a:latin typeface="+mn-lt"/>
              <a:ea typeface="+mn-ea"/>
              <a:cs typeface="+mn-cs"/>
            </a:endParaRPr>
          </a:p>
          <a:p>
            <a:pPr rtl="0" eaLnBrk="1" fontAlgn="ctr" latinLnBrk="0" hangingPunct="1"/>
            <a:r>
              <a:rPr lang="en-US" sz="1200" b="1" i="0" u="none" strike="noStrike" kern="1200" dirty="0">
                <a:solidFill>
                  <a:schemeClr val="tx1"/>
                </a:solidFill>
                <a:effectLst/>
                <a:latin typeface="+mn-lt"/>
                <a:ea typeface="+mn-ea"/>
                <a:cs typeface="+mn-cs"/>
              </a:rPr>
              <a:t>Lift and Shift</a:t>
            </a:r>
            <a:endParaRPr lang="en-US" sz="1200" b="0" i="0" u="none" strike="noStrike" kern="1200" dirty="0">
              <a:solidFill>
                <a:schemeClr val="tx1"/>
              </a:solidFill>
              <a:effectLst/>
              <a:latin typeface="+mn-lt"/>
              <a:ea typeface="+mn-ea"/>
              <a:cs typeface="+mn-cs"/>
            </a:endParaRP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Can be first step into the cloud</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Maybe redeploy to </a:t>
            </a:r>
            <a:r>
              <a:rPr lang="en-US" sz="1200" b="0" i="0" u="none" strike="noStrike" kern="1200" dirty="0" err="1">
                <a:solidFill>
                  <a:schemeClr val="tx1"/>
                </a:solidFill>
                <a:effectLst/>
                <a:latin typeface="+mn-lt"/>
                <a:ea typeface="+mn-ea"/>
                <a:cs typeface="+mn-cs"/>
              </a:rPr>
              <a:t>CaaS</a:t>
            </a:r>
            <a:r>
              <a:rPr lang="en-US" sz="1200" b="0" i="0" u="none" strike="noStrike" kern="1200" dirty="0">
                <a:solidFill>
                  <a:schemeClr val="tx1"/>
                </a:solidFill>
                <a:effectLst/>
                <a:latin typeface="+mn-lt"/>
                <a:ea typeface="+mn-ea"/>
                <a:cs typeface="+mn-cs"/>
              </a:rPr>
              <a:t> instead of PaaS</a:t>
            </a:r>
          </a:p>
          <a:p>
            <a:pPr marL="0" indent="0" rtl="0" eaLnBrk="1" fontAlgn="ctr" latinLnBrk="0" hangingPunct="1">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0" indent="0" rtl="0" eaLnBrk="1" fontAlgn="ctr" latinLnBrk="0" hangingPunct="1">
              <a:buFont typeface="Arial" panose="020B0604020202020204" pitchFamily="34" charset="0"/>
              <a:buNone/>
            </a:pPr>
            <a:r>
              <a:rPr lang="en-US" sz="1200" b="1" i="0" u="none" strike="noStrike" kern="1200" dirty="0">
                <a:solidFill>
                  <a:schemeClr val="tx1"/>
                </a:solidFill>
                <a:effectLst/>
                <a:latin typeface="+mn-lt"/>
                <a:ea typeface="+mn-ea"/>
                <a:cs typeface="+mn-cs"/>
              </a:rPr>
              <a:t>App Modernization</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Rearchitecting existing applications to take advantage of higher-level services (PaaS, </a:t>
            </a:r>
            <a:r>
              <a:rPr lang="en-US" sz="1200" b="0" i="0" u="none" strike="noStrike" kern="1200" dirty="0" err="1">
                <a:solidFill>
                  <a:schemeClr val="tx1"/>
                </a:solidFill>
                <a:effectLst/>
                <a:latin typeface="+mn-lt"/>
                <a:ea typeface="+mn-ea"/>
                <a:cs typeface="+mn-cs"/>
              </a:rPr>
              <a:t>FaaS</a:t>
            </a:r>
            <a:r>
              <a:rPr lang="en-US" sz="1200" b="0" i="0" u="none" strike="noStrike" kern="1200" dirty="0">
                <a:solidFill>
                  <a:schemeClr val="tx1"/>
                </a:solidFill>
                <a:effectLst/>
                <a:latin typeface="+mn-lt"/>
                <a:ea typeface="+mn-ea"/>
                <a:cs typeface="+mn-cs"/>
              </a:rPr>
              <a:t>)</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DevOps can play a bigger role</a:t>
            </a:r>
          </a:p>
          <a:p>
            <a:pPr marL="171450" indent="-171450" rtl="0" eaLnBrk="1" fontAlgn="ctr" latinLnBrk="0" hangingPunct="1">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0" indent="0" rtl="0" eaLnBrk="1" fontAlgn="ctr" latinLnBrk="0" hangingPunct="1">
              <a:buFont typeface="Arial" panose="020B0604020202020204" pitchFamily="34" charset="0"/>
              <a:buNone/>
            </a:pPr>
            <a:r>
              <a:rPr lang="en-US" sz="1200" b="1" i="0" u="none" strike="noStrike" kern="1200" dirty="0">
                <a:solidFill>
                  <a:schemeClr val="tx1"/>
                </a:solidFill>
                <a:effectLst/>
                <a:latin typeface="+mn-lt"/>
                <a:ea typeface="+mn-ea"/>
                <a:cs typeface="+mn-cs"/>
              </a:rPr>
              <a:t>Modern Apps</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Born in the cloud</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Cost savings</a:t>
            </a:r>
          </a:p>
          <a:p>
            <a:pPr marL="628650" lvl="1"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Reduced IT resources</a:t>
            </a:r>
          </a:p>
          <a:p>
            <a:pPr marL="628650" lvl="1"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Reduced cloud spend</a:t>
            </a:r>
          </a:p>
          <a:p>
            <a:pPr marL="628650" lvl="1" indent="-171450" rtl="0" eaLnBrk="1" fontAlgn="ctr" latinLnBrk="0" hangingPunct="1">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5714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5DD345-4F95-45A7-9913-22F9B7FE5E11}"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8/1/2019 10:29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6219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44862"/>
            <a:ext cx="5608320" cy="4635638"/>
          </a:xfrm>
        </p:spPr>
        <p:txBody>
          <a:bodyPr/>
          <a:lstStyle/>
          <a:p>
            <a:r>
              <a:rPr lang="en-US" baseline="0"/>
              <a:t>There is more….</a:t>
            </a:r>
          </a:p>
          <a:p>
            <a:pPr marL="228600" indent="-228600">
              <a:buFont typeface="+mj-lt"/>
              <a:buAutoNum type="arabicPeriod"/>
            </a:pPr>
            <a:endParaRPr lang="en-US" b="1" baseline="0"/>
          </a:p>
          <a:p>
            <a:pPr marL="0" lvl="0" indent="0">
              <a:buFont typeface="Arial" panose="020B0604020202020204" pitchFamily="34" charset="0"/>
              <a:buNone/>
            </a:pPr>
            <a:r>
              <a:rPr lang="en-US" b="1" baseline="0"/>
              <a:t>3. Power BI Desktop </a:t>
            </a:r>
            <a:r>
              <a:rPr lang="en-US" baseline="0"/>
              <a:t>is a visual data exploration tool that enables you to analyze data and create stunning reports. With Power BI Desktop, you are able to:</a:t>
            </a:r>
          </a:p>
          <a:p>
            <a:pPr marL="628650" lvl="1" indent="-171450">
              <a:buFont typeface="Arial" panose="020B0604020202020204" pitchFamily="34" charset="0"/>
              <a:buChar char="•"/>
            </a:pPr>
            <a:r>
              <a:rPr lang="en-GB" sz="1200">
                <a:solidFill>
                  <a:srgbClr val="000000"/>
                </a:solidFill>
              </a:rPr>
              <a:t>Acquire and </a:t>
            </a:r>
            <a:r>
              <a:rPr lang="en-GB" sz="1200" i="1">
                <a:solidFill>
                  <a:srgbClr val="000000"/>
                </a:solidFill>
              </a:rPr>
              <a:t>prepare</a:t>
            </a:r>
            <a:r>
              <a:rPr lang="en-GB" sz="1200">
                <a:solidFill>
                  <a:srgbClr val="000000"/>
                </a:solidFill>
              </a:rPr>
              <a:t> data using extensive query capabilities.</a:t>
            </a:r>
          </a:p>
          <a:p>
            <a:pPr marL="628650" lvl="1" indent="-171450">
              <a:buFont typeface="Arial" panose="020B0604020202020204" pitchFamily="34" charset="0"/>
              <a:buChar char="•"/>
            </a:pPr>
            <a:r>
              <a:rPr lang="en-GB" sz="1200">
                <a:solidFill>
                  <a:srgbClr val="000000"/>
                </a:solidFill>
              </a:rPr>
              <a:t>Manipulation</a:t>
            </a:r>
            <a:r>
              <a:rPr lang="en-GB" sz="1200" baseline="0">
                <a:solidFill>
                  <a:srgbClr val="000000"/>
                </a:solidFill>
              </a:rPr>
              <a:t> and consolidation of m</a:t>
            </a:r>
            <a:r>
              <a:rPr lang="en-GB" sz="1200">
                <a:solidFill>
                  <a:srgbClr val="000000"/>
                </a:solidFill>
              </a:rPr>
              <a:t>ultiple</a:t>
            </a:r>
            <a:r>
              <a:rPr lang="en-GB" sz="1200" baseline="0">
                <a:solidFill>
                  <a:srgbClr val="000000"/>
                </a:solidFill>
              </a:rPr>
              <a:t> data sources is performed in Power BI Desktop – this enables Power BI service users to use data from multiple sources in a single report.</a:t>
            </a:r>
            <a:endParaRPr lang="en-GB" sz="1200">
              <a:solidFill>
                <a:srgbClr val="000000"/>
              </a:solidFill>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rgbClr val="000000"/>
                </a:solidFill>
              </a:rPr>
              <a:t>Establish data structure, then transform and analyze data.</a:t>
            </a:r>
            <a:endParaRPr lang="en-GB" sz="1200">
              <a:solidFill>
                <a:srgbClr val="000000"/>
              </a:solidFill>
            </a:endParaRPr>
          </a:p>
          <a:p>
            <a:pPr marL="628650" lvl="1" indent="-171450">
              <a:buFont typeface="Arial" panose="020B0604020202020204" pitchFamily="34" charset="0"/>
              <a:buChar char="•"/>
            </a:pPr>
            <a:r>
              <a:rPr lang="en-GB" sz="1200">
                <a:solidFill>
                  <a:srgbClr val="000000"/>
                </a:solidFill>
              </a:rPr>
              <a:t>Visualize and </a:t>
            </a:r>
            <a:r>
              <a:rPr lang="en-GB" sz="1200" i="1">
                <a:solidFill>
                  <a:srgbClr val="000000"/>
                </a:solidFill>
              </a:rPr>
              <a:t>explore</a:t>
            </a:r>
            <a:r>
              <a:rPr lang="en-GB" sz="1200">
                <a:solidFill>
                  <a:srgbClr val="000000"/>
                </a:solidFill>
              </a:rPr>
              <a:t> your data in new ways </a:t>
            </a:r>
            <a:r>
              <a:rPr lang="en-US" sz="1200">
                <a:solidFill>
                  <a:srgbClr val="000000"/>
                </a:solidFill>
              </a:rPr>
              <a:t>through a freeform drag-and-drop canvas.</a:t>
            </a:r>
            <a:endParaRPr lang="en-GB" sz="1200">
              <a:solidFill>
                <a:srgbClr val="000000"/>
              </a:solidFill>
            </a:endParaRPr>
          </a:p>
          <a:p>
            <a:pPr marL="628650" lvl="1" indent="-171450">
              <a:buFont typeface="Arial" panose="020B0604020202020204" pitchFamily="34" charset="0"/>
              <a:buChar char="•"/>
            </a:pPr>
            <a:r>
              <a:rPr lang="en-US" sz="1200">
                <a:solidFill>
                  <a:srgbClr val="000000"/>
                </a:solidFill>
              </a:rPr>
              <a:t>Author </a:t>
            </a:r>
            <a:r>
              <a:rPr lang="en-US" sz="1200" i="1">
                <a:solidFill>
                  <a:srgbClr val="000000"/>
                </a:solidFill>
              </a:rPr>
              <a:t>reports</a:t>
            </a:r>
            <a:r>
              <a:rPr lang="en-US" sz="1200">
                <a:solidFill>
                  <a:srgbClr val="000000"/>
                </a:solidFill>
              </a:rPr>
              <a:t> with a broad range of modern data visualizations.</a:t>
            </a:r>
          </a:p>
          <a:p>
            <a:pPr marL="628650" lvl="1" indent="-171450">
              <a:buFont typeface="Arial" panose="020B0604020202020204" pitchFamily="34" charset="0"/>
              <a:buChar char="•"/>
            </a:pPr>
            <a:r>
              <a:rPr lang="en-US" sz="1200">
                <a:solidFill>
                  <a:srgbClr val="000000"/>
                </a:solidFill>
              </a:rPr>
              <a:t>Publish beautiful, interactive reports directly to powerbi.com.</a:t>
            </a:r>
            <a:endParaRPr lang="en-US" sz="1400">
              <a:solidFill>
                <a:srgbClr val="000000"/>
              </a:solidFill>
            </a:endParaRPr>
          </a:p>
          <a:p>
            <a:pPr marL="628650" lvl="1" indent="-171450">
              <a:buFont typeface="Arial" panose="020B0604020202020204" pitchFamily="34" charset="0"/>
              <a:buChar char="•"/>
            </a:pPr>
            <a:r>
              <a:rPr lang="en-US" sz="1200">
                <a:solidFill>
                  <a:srgbClr val="000000"/>
                </a:solidFill>
              </a:rPr>
              <a:t>Securely </a:t>
            </a:r>
            <a:r>
              <a:rPr lang="en-US" sz="1200" i="1">
                <a:solidFill>
                  <a:srgbClr val="000000"/>
                </a:solidFill>
              </a:rPr>
              <a:t>share</a:t>
            </a:r>
            <a:r>
              <a:rPr lang="en-US" sz="1200">
                <a:solidFill>
                  <a:srgbClr val="000000"/>
                </a:solidFill>
              </a:rPr>
              <a:t> reports through unique, curated content library approach.</a:t>
            </a:r>
            <a:endParaRPr lang="en-US" sz="1400">
              <a:solidFill>
                <a:srgbClr val="000000"/>
              </a:solidFill>
            </a:endParaRPr>
          </a:p>
          <a:p>
            <a:endParaRPr lang="en-US"/>
          </a:p>
          <a:p>
            <a:pPr marL="0" indent="0">
              <a:buFont typeface="Arial" panose="020B0604020202020204" pitchFamily="34" charset="0"/>
              <a:buNone/>
            </a:pPr>
            <a:endParaRPr lang="en-US"/>
          </a:p>
          <a:p>
            <a:pPr marL="0" indent="0">
              <a:buFont typeface="Arial" panose="020B0604020202020204" pitchFamily="34" charset="0"/>
              <a:buNone/>
            </a:pPr>
            <a:r>
              <a:rPr lang="en-US" b="1"/>
              <a:t>4. Finally, the Power BI Platform </a:t>
            </a:r>
            <a:r>
              <a:rPr lang="en-US"/>
              <a:t>allows you to embed, extend,</a:t>
            </a:r>
            <a:r>
              <a:rPr lang="en-US" baseline="0"/>
              <a:t> and integrate Power BI into other applications and environments.</a:t>
            </a:r>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3901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27224-6F3E-4CDA-957A-214E829204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2505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8/1/2019 10:29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7024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0.emf"/><Relationship Id="rId4" Type="http://schemas.openxmlformats.org/officeDocument/2006/relationships/oleObject" Target="../embeddings/oleObject1.bin"/></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jpe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jpe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8.xml"/><Relationship Id="rId4" Type="http://schemas.openxmlformats.org/officeDocument/2006/relationships/image" Target="../media/image27.jp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8.xml"/><Relationship Id="rId4" Type="http://schemas.openxmlformats.org/officeDocument/2006/relationships/image" Target="../media/image27.jp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4.jpeg"/><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5.tiff"/><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Master" Target="../slideMasters/slideMaster9.xml"/><Relationship Id="rId4" Type="http://schemas.openxmlformats.org/officeDocument/2006/relationships/image" Target="../media/image38.jp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Master" Target="../slideMasters/slideMaster9.xml"/><Relationship Id="rId4" Type="http://schemas.openxmlformats.org/officeDocument/2006/relationships/image" Target="../media/image42.jpg"/></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8F867-9615-4858-8910-E6135F31E6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8385E7B-7176-4168-89C9-1A921E628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A72233-1A70-45E7-B953-23E68D5088BD}"/>
              </a:ext>
            </a:extLst>
          </p:cNvPr>
          <p:cNvSpPr>
            <a:spLocks noGrp="1"/>
          </p:cNvSpPr>
          <p:nvPr>
            <p:ph type="dt" sz="half" idx="10"/>
          </p:nvPr>
        </p:nvSpPr>
        <p:spPr/>
        <p:txBody>
          <a:bodyPr/>
          <a:lstStyle/>
          <a:p>
            <a:fld id="{86E5768C-F6BB-4624-8EA1-0937C7EFFB7D}" type="datetimeFigureOut">
              <a:rPr lang="en-US" smtClean="0"/>
              <a:t>8/1/2019</a:t>
            </a:fld>
            <a:endParaRPr lang="en-US"/>
          </a:p>
        </p:txBody>
      </p:sp>
      <p:sp>
        <p:nvSpPr>
          <p:cNvPr id="5" name="Footer Placeholder 4">
            <a:extLst>
              <a:ext uri="{FF2B5EF4-FFF2-40B4-BE49-F238E27FC236}">
                <a16:creationId xmlns:a16="http://schemas.microsoft.com/office/drawing/2014/main" id="{932002A0-25DD-43A1-971C-027D35D887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073270-71B2-448D-9657-43EDC20CA31F}"/>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2751100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1B625-D4F5-42AA-B6C9-0DEBDAE2C5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BC44C8-D652-488E-B530-8ED4643BCF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402B3D-8533-4487-92B6-AB07C13F5F85}"/>
              </a:ext>
            </a:extLst>
          </p:cNvPr>
          <p:cNvSpPr>
            <a:spLocks noGrp="1"/>
          </p:cNvSpPr>
          <p:nvPr>
            <p:ph type="dt" sz="half" idx="10"/>
          </p:nvPr>
        </p:nvSpPr>
        <p:spPr/>
        <p:txBody>
          <a:bodyPr/>
          <a:lstStyle/>
          <a:p>
            <a:fld id="{86E5768C-F6BB-4624-8EA1-0937C7EFFB7D}" type="datetimeFigureOut">
              <a:rPr lang="en-US" smtClean="0"/>
              <a:t>8/1/2019</a:t>
            </a:fld>
            <a:endParaRPr lang="en-US"/>
          </a:p>
        </p:txBody>
      </p:sp>
      <p:sp>
        <p:nvSpPr>
          <p:cNvPr id="5" name="Footer Placeholder 4">
            <a:extLst>
              <a:ext uri="{FF2B5EF4-FFF2-40B4-BE49-F238E27FC236}">
                <a16:creationId xmlns:a16="http://schemas.microsoft.com/office/drawing/2014/main" id="{D5668345-37E1-485E-9CA6-74E75E851A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D844B7-F7B8-4F45-8555-B51E8FA8DC81}"/>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6352129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562223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07912861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4007633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a:t>Click to edit Master text styles</a:t>
            </a:r>
          </a:p>
        </p:txBody>
      </p:sp>
    </p:spTree>
    <p:extLst>
      <p:ext uri="{BB962C8B-B14F-4D97-AF65-F5344CB8AC3E}">
        <p14:creationId xmlns:p14="http://schemas.microsoft.com/office/powerpoint/2010/main" val="202613727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406348803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99593938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36063734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24376247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271187648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623358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C5679C-F9BD-4F24-BAE3-8BF0A419E5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EBBA528-3742-4926-971E-A258F4AEA2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41E58B-D89F-4362-BA23-F9307B4CDD77}"/>
              </a:ext>
            </a:extLst>
          </p:cNvPr>
          <p:cNvSpPr>
            <a:spLocks noGrp="1"/>
          </p:cNvSpPr>
          <p:nvPr>
            <p:ph type="dt" sz="half" idx="10"/>
          </p:nvPr>
        </p:nvSpPr>
        <p:spPr/>
        <p:txBody>
          <a:bodyPr/>
          <a:lstStyle/>
          <a:p>
            <a:fld id="{86E5768C-F6BB-4624-8EA1-0937C7EFFB7D}" type="datetimeFigureOut">
              <a:rPr lang="en-US" smtClean="0"/>
              <a:t>8/1/2019</a:t>
            </a:fld>
            <a:endParaRPr lang="en-US"/>
          </a:p>
        </p:txBody>
      </p:sp>
      <p:sp>
        <p:nvSpPr>
          <p:cNvPr id="5" name="Footer Placeholder 4">
            <a:extLst>
              <a:ext uri="{FF2B5EF4-FFF2-40B4-BE49-F238E27FC236}">
                <a16:creationId xmlns:a16="http://schemas.microsoft.com/office/drawing/2014/main" id="{66759C75-E21D-4227-B36B-0DC08BD4D0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7726FF-8832-4CBE-A32E-F187F125615A}"/>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168931691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2982357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862079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4129732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a:t>Thank you</a:t>
            </a:r>
          </a:p>
        </p:txBody>
      </p:sp>
    </p:spTree>
    <p:extLst>
      <p:ext uri="{BB962C8B-B14F-4D97-AF65-F5344CB8AC3E}">
        <p14:creationId xmlns:p14="http://schemas.microsoft.com/office/powerpoint/2010/main" val="345731033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4567215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99474621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06621166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341796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28441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32389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2346228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96665967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585859102"/>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6925663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8901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2140068"/>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47168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12165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91150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43"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Tree>
    <p:extLst>
      <p:ext uri="{BB962C8B-B14F-4D97-AF65-F5344CB8AC3E}">
        <p14:creationId xmlns:p14="http://schemas.microsoft.com/office/powerpoint/2010/main" val="252631675"/>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901455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79214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Content Title</a:t>
            </a:r>
          </a:p>
        </p:txBody>
      </p:sp>
      <p:sp>
        <p:nvSpPr>
          <p:cNvPr id="4" name="Text Placeholder 3"/>
          <p:cNvSpPr>
            <a:spLocks noGrp="1"/>
          </p:cNvSpPr>
          <p:nvPr>
            <p:ph type="body" sz="quarter" idx="10"/>
          </p:nvPr>
        </p:nvSpPr>
        <p:spPr>
          <a:xfrm>
            <a:off x="269241" y="1187644"/>
            <a:ext cx="5378547" cy="2493183"/>
          </a:xfrm>
        </p:spPr>
        <p:txBody>
          <a:bodyPr wrap="square">
            <a:spAutoFit/>
          </a:bodyPr>
          <a:lstStyle>
            <a:lvl1pPr marL="448213" indent="-448213">
              <a:spcBef>
                <a:spcPts val="1200"/>
              </a:spcBef>
              <a:buClr>
                <a:schemeClr val="tx1"/>
              </a:buClr>
              <a:buFont typeface="Arial" panose="020B0604020202020204" pitchFamily="34" charset="0"/>
              <a:buChar char="•"/>
              <a:defRPr sz="2942" b="0">
                <a:latin typeface="+mn-lt"/>
              </a:defRPr>
            </a:lvl1pPr>
            <a:lvl2pPr marL="586724" indent="-336161">
              <a:buFont typeface="Arial" panose="020B0604020202020204" pitchFamily="34" charset="0"/>
              <a:buChar char="•"/>
              <a:defRPr sz="2353" b="0"/>
            </a:lvl2pPr>
            <a:lvl3pPr marL="778148" indent="-336161">
              <a:buFont typeface="Arial" panose="020B0604020202020204" pitchFamily="34" charset="0"/>
              <a:buChar char="•"/>
              <a:tabLst/>
              <a:defRPr sz="2157" b="0"/>
            </a:lvl3pPr>
            <a:lvl4pPr marL="975798" indent="-336161">
              <a:buFont typeface="Arial" panose="020B0604020202020204" pitchFamily="34" charset="0"/>
              <a:buChar char="•"/>
              <a:defRPr sz="2157" b="0"/>
            </a:lvl4pPr>
            <a:lvl5pPr marL="1173449" indent="-336161">
              <a:buFont typeface="Arial" panose="020B0604020202020204" pitchFamily="34" charset="0"/>
              <a:buChar char="•"/>
              <a:tabLst/>
              <a:defRPr sz="2157"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3"/>
          <p:cNvSpPr>
            <a:spLocks noGrp="1"/>
          </p:cNvSpPr>
          <p:nvPr>
            <p:ph type="body" sz="quarter" idx="11"/>
          </p:nvPr>
        </p:nvSpPr>
        <p:spPr>
          <a:xfrm>
            <a:off x="6546535" y="1187644"/>
            <a:ext cx="5378547" cy="2493183"/>
          </a:xfrm>
        </p:spPr>
        <p:txBody>
          <a:bodyPr wrap="square">
            <a:spAutoFit/>
          </a:bodyPr>
          <a:lstStyle>
            <a:lvl1pPr marL="448213" indent="-448213">
              <a:spcBef>
                <a:spcPts val="1200"/>
              </a:spcBef>
              <a:buClr>
                <a:schemeClr val="tx1"/>
              </a:buClr>
              <a:buFont typeface="Arial" panose="020B0604020202020204" pitchFamily="34" charset="0"/>
              <a:buChar char="•"/>
              <a:defRPr lang="en-US" sz="2942" b="0" kern="1200" spc="0" baseline="0" dirty="0">
                <a:gradFill>
                  <a:gsLst>
                    <a:gs pos="1250">
                      <a:schemeClr val="tx1"/>
                    </a:gs>
                    <a:gs pos="100000">
                      <a:schemeClr val="tx1"/>
                    </a:gs>
                  </a:gsLst>
                  <a:lin ang="5400000" scaled="0"/>
                </a:gradFill>
                <a:latin typeface="+mn-lt"/>
                <a:ea typeface="+mn-ea"/>
                <a:cs typeface="+mn-cs"/>
              </a:defRPr>
            </a:lvl1pPr>
            <a:lvl2pPr marL="586724" indent="-336161">
              <a:buFont typeface="Arial" panose="020B0604020202020204" pitchFamily="34" charset="0"/>
              <a:buChar char="•"/>
              <a:defRPr lang="en-US" sz="2353" b="0" kern="1200" spc="0" baseline="0" dirty="0">
                <a:gradFill>
                  <a:gsLst>
                    <a:gs pos="1250">
                      <a:schemeClr val="tx1"/>
                    </a:gs>
                    <a:gs pos="100000">
                      <a:schemeClr val="tx1"/>
                    </a:gs>
                  </a:gsLst>
                  <a:lin ang="5400000" scaled="0"/>
                </a:gradFill>
                <a:latin typeface="+mn-lt"/>
                <a:ea typeface="+mn-ea"/>
                <a:cs typeface="+mn-cs"/>
              </a:defRPr>
            </a:lvl2pPr>
            <a:lvl3pPr marL="778148" indent="-336161">
              <a:buFont typeface="Arial" panose="020B0604020202020204" pitchFamily="34" charset="0"/>
              <a:buChar char="•"/>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98" indent="-336161">
              <a:buFont typeface="Arial" panose="020B0604020202020204" pitchFamily="34" charset="0"/>
              <a:buChar char="•"/>
              <a:defRPr lang="en-US" sz="2157" b="0" kern="1200" spc="0" baseline="0" dirty="0">
                <a:gradFill>
                  <a:gsLst>
                    <a:gs pos="1250">
                      <a:schemeClr val="tx1"/>
                    </a:gs>
                    <a:gs pos="100000">
                      <a:schemeClr val="tx1"/>
                    </a:gs>
                  </a:gsLst>
                  <a:lin ang="5400000" scaled="0"/>
                </a:gradFill>
                <a:latin typeface="+mn-lt"/>
                <a:ea typeface="+mn-ea"/>
                <a:cs typeface="+mn-cs"/>
              </a:defRPr>
            </a:lvl4pPr>
            <a:lvl5pPr marL="1173449" indent="-336161">
              <a:buFont typeface="Arial" panose="020B0604020202020204" pitchFamily="34" charset="0"/>
              <a:buChar char="•"/>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164848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Diagram title</a:t>
            </a:r>
            <a:br>
              <a:rPr lang="en-US" dirty="0"/>
            </a:br>
            <a:r>
              <a:rPr lang="en-US" sz="3530" dirty="0"/>
              <a:t>Subheading or intro line as necessary</a:t>
            </a:r>
            <a:endParaRPr lang="en-US" dirty="0"/>
          </a:p>
        </p:txBody>
      </p:sp>
    </p:spTree>
    <p:extLst>
      <p:ext uri="{BB962C8B-B14F-4D97-AF65-F5344CB8AC3E}">
        <p14:creationId xmlns:p14="http://schemas.microsoft.com/office/powerpoint/2010/main" val="824178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9"/>
            <a:ext cx="11655079" cy="1844608"/>
          </a:xfrm>
        </p:spPr>
        <p:txBody>
          <a:bodyPr>
            <a:spAutoFit/>
          </a:bodyPr>
          <a:lstStyle>
            <a:lvl1pPr marL="0" indent="0">
              <a:buNone/>
              <a:defRPr/>
            </a:lvl1pPr>
            <a:lvl2pPr marL="224078" indent="0">
              <a:buNone/>
              <a:defRPr/>
            </a:lvl2pPr>
            <a:lvl3pPr marL="448153" indent="0">
              <a:buNone/>
              <a:defRPr/>
            </a:lvl3pPr>
            <a:lvl4pPr marL="672231" indent="0">
              <a:buNone/>
              <a:defRPr/>
            </a:lvl4pPr>
            <a:lvl5pPr marL="89630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5119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72434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41967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073793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320413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14030200"/>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8917464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088619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2062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3293470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5320386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3959978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95459512"/>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5857388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4627525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7586173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34249634"/>
      </p:ext>
    </p:extLst>
  </p:cSld>
  <p:clrMapOvr>
    <a:masterClrMapping/>
  </p:clrMapOvr>
  <p:transition>
    <p:fade/>
  </p:transition>
  <p:extLst>
    <p:ext uri="{DCECCB84-F9BA-43D5-87BE-67443E8EF086}">
      <p15:sldGuideLst xmlns:p15="http://schemas.microsoft.com/office/powerpoint/2012/main"/>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857598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763474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81065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3172177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78" y="6431031"/>
            <a:ext cx="11326085" cy="95058"/>
            <a:chOff x="445128" y="6559056"/>
            <a:chExt cx="11553197" cy="96950"/>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33218212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49632359"/>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2212816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693655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17D90-7323-49E3-B5F5-ECA90AABE4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C14E05-530A-4583-A10E-425973FD8BE6}"/>
              </a:ext>
            </a:extLst>
          </p:cNvPr>
          <p:cNvSpPr>
            <a:spLocks noGrp="1"/>
          </p:cNvSpPr>
          <p:nvPr>
            <p:ph type="dt" sz="half" idx="10"/>
          </p:nvPr>
        </p:nvSpPr>
        <p:spPr/>
        <p:txBody>
          <a:bodyPr/>
          <a:lstStyle/>
          <a:p>
            <a:fld id="{CAAF786C-4158-4CEA-8978-50B6A6F1366A}" type="datetimeFigureOut">
              <a:rPr lang="en-US" smtClean="0"/>
              <a:t>8/1/2019</a:t>
            </a:fld>
            <a:endParaRPr lang="en-US"/>
          </a:p>
        </p:txBody>
      </p:sp>
      <p:sp>
        <p:nvSpPr>
          <p:cNvPr id="4" name="Footer Placeholder 3">
            <a:extLst>
              <a:ext uri="{FF2B5EF4-FFF2-40B4-BE49-F238E27FC236}">
                <a16:creationId xmlns:a16="http://schemas.microsoft.com/office/drawing/2014/main" id="{FBE862CF-2CBC-4D5A-9B4B-40B721A53E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18050E4-7B9C-4E6A-9B5F-E961C02DE0C6}"/>
              </a:ext>
            </a:extLst>
          </p:cNvPr>
          <p:cNvSpPr>
            <a:spLocks noGrp="1"/>
          </p:cNvSpPr>
          <p:nvPr>
            <p:ph type="sldNum" sz="quarter" idx="12"/>
          </p:nvPr>
        </p:nvSpPr>
        <p:spPr/>
        <p:txBody>
          <a:bodyPr/>
          <a:lstStyle/>
          <a:p>
            <a:fld id="{2FEECF29-C5D3-40A8-A823-B436D11DF338}" type="slidenum">
              <a:rPr lang="en-US" smtClean="0"/>
              <a:t>‹#›</a:t>
            </a:fld>
            <a:endParaRPr lang="en-US"/>
          </a:p>
        </p:txBody>
      </p:sp>
    </p:spTree>
    <p:extLst>
      <p:ext uri="{BB962C8B-B14F-4D97-AF65-F5344CB8AC3E}">
        <p14:creationId xmlns:p14="http://schemas.microsoft.com/office/powerpoint/2010/main" val="228100280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031912"/>
          </a:xfrm>
        </p:spPr>
        <p:txBody>
          <a:bodyPr/>
          <a:lstStyle>
            <a:lvl1pPr marL="0" indent="0">
              <a:buNone/>
              <a:defRPr/>
            </a:lvl1pPr>
            <a:lvl2pPr marL="457112" indent="0">
              <a:buNone/>
              <a:defRPr/>
            </a:lvl2pPr>
            <a:lvl3pPr marL="914225" indent="0">
              <a:buNone/>
              <a:defRPr/>
            </a:lvl3pPr>
            <a:lvl4pPr marL="1371337" indent="0">
              <a:buNone/>
              <a:defRPr/>
            </a:lvl4pPr>
            <a:lvl5pPr marL="18284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31930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5E043F8-B93C-4F36-AEAC-186C508D6EA2}"/>
              </a:ext>
            </a:extLst>
          </p:cNvPr>
          <p:cNvSpPr/>
          <p:nvPr userDrawn="1"/>
        </p:nvSpPr>
        <p:spPr bwMode="auto">
          <a:xfrm>
            <a:off x="0" y="5018632"/>
            <a:ext cx="8356328" cy="1839370"/>
          </a:xfrm>
          <a:prstGeom prst="rect">
            <a:avLst/>
          </a:prstGeom>
          <a:solidFill>
            <a:schemeClr val="bg1">
              <a:lumMod val="95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0" hasCustomPrompt="1"/>
          </p:nvPr>
        </p:nvSpPr>
        <p:spPr>
          <a:xfrm>
            <a:off x="8356330" y="0"/>
            <a:ext cx="3835672"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727537"/>
            <a:ext cx="7363200" cy="758022"/>
          </a:xfrm>
          <a:prstGeom prst="rect">
            <a:avLst/>
          </a:prstGeom>
        </p:spPr>
        <p:txBody>
          <a:bodyPr vert="horz" wrap="square" lIns="0" tIns="164592" rIns="0" bIns="0" rtlCol="0" anchor="t">
            <a:noAutofit/>
          </a:bodyPr>
          <a:lstStyle>
            <a:lvl1pPr>
              <a:defRPr sz="2745" spc="0" baseline="0">
                <a:solidFill>
                  <a:schemeClr val="tx1"/>
                </a:solidFill>
                <a:latin typeface="+mn-lt"/>
              </a:defRPr>
            </a:lvl1pPr>
          </a:lstStyle>
          <a:p>
            <a:r>
              <a:rPr lang="en-US"/>
              <a:t>Photo layout</a:t>
            </a:r>
          </a:p>
        </p:txBody>
      </p:sp>
      <p:sp>
        <p:nvSpPr>
          <p:cNvPr id="3" name="Text Placeholder 2">
            <a:extLst>
              <a:ext uri="{FF2B5EF4-FFF2-40B4-BE49-F238E27FC236}">
                <a16:creationId xmlns:a16="http://schemas.microsoft.com/office/drawing/2014/main" id="{419C29CA-FEB4-4EFA-9DCF-5E9B7997C2B7}"/>
              </a:ext>
            </a:extLst>
          </p:cNvPr>
          <p:cNvSpPr>
            <a:spLocks noGrp="1"/>
          </p:cNvSpPr>
          <p:nvPr>
            <p:ph type="body" sz="quarter" idx="12"/>
          </p:nvPr>
        </p:nvSpPr>
        <p:spPr>
          <a:xfrm>
            <a:off x="865513" y="5389457"/>
            <a:ext cx="7088594" cy="241415"/>
          </a:xfrm>
        </p:spPr>
        <p:txBody>
          <a:bodyPr lIns="0" tIns="0" rIns="0" bIns="0"/>
          <a:lstStyle>
            <a:lvl1pPr marL="0" indent="0">
              <a:lnSpc>
                <a:spcPct val="100000"/>
              </a:lnSpc>
              <a:spcBef>
                <a:spcPts val="0"/>
              </a:spcBef>
              <a:spcAft>
                <a:spcPts val="980"/>
              </a:spcAft>
              <a:buNone/>
              <a:defRPr sz="1567">
                <a:solidFill>
                  <a:srgbClr val="000000"/>
                </a:solidFill>
                <a:latin typeface="+mn-lt"/>
              </a:defRPr>
            </a:lvl1pPr>
            <a:lvl2pPr>
              <a:defRPr sz="1961"/>
            </a:lvl2pPr>
            <a:lvl3pPr>
              <a:defRPr sz="1961"/>
            </a:lvl3pPr>
            <a:lvl4pPr>
              <a:defRPr sz="1961"/>
            </a:lvl4pPr>
            <a:lvl5pPr>
              <a:defRPr sz="1961"/>
            </a:lvl5pPr>
          </a:lstStyle>
          <a:p>
            <a:pPr lvl="0"/>
            <a:r>
              <a:rPr lang="en-US"/>
              <a:t>Edit Master text styles</a:t>
            </a:r>
          </a:p>
        </p:txBody>
      </p:sp>
    </p:spTree>
    <p:extLst>
      <p:ext uri="{BB962C8B-B14F-4D97-AF65-F5344CB8AC3E}">
        <p14:creationId xmlns:p14="http://schemas.microsoft.com/office/powerpoint/2010/main" val="3372232143"/>
      </p:ext>
    </p:extLst>
  </p:cSld>
  <p:clrMapOvr>
    <a:masterClrMapping/>
  </p:clrMapOvr>
  <p:transition>
    <p:fade/>
  </p:transition>
  <p:extLst>
    <p:ext uri="{DCECCB84-F9BA-43D5-87BE-67443E8EF086}">
      <p15:sldGuideLst xmlns:p15="http://schemas.microsoft.com/office/powerpoint/2012/main"/>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9615227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164687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3465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10" name="Picture 9" descr="A person standing in a room&#10;&#10;Description automatically generated">
            <a:extLst>
              <a:ext uri="{FF2B5EF4-FFF2-40B4-BE49-F238E27FC236}">
                <a16:creationId xmlns:a16="http://schemas.microsoft.com/office/drawing/2014/main" id="{4DF305EE-63F9-4CA6-BD56-FE717E6B004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1" cy="6858000"/>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0806131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8947561"/>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3043943"/>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04590797"/>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6130403"/>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74032281"/>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60699399"/>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81195870"/>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91615153"/>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882108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3522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2410704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844852556"/>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72106186"/>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928263250"/>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10385006"/>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62228456"/>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97466720"/>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05909493"/>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533461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4828450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1145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9"/>
            <a:ext cx="11802894" cy="1569199"/>
          </a:xfrm>
        </p:spPr>
        <p:txBody>
          <a:bodyPr/>
          <a:lstStyle>
            <a:lvl1pPr marL="0" indent="0">
              <a:buNone/>
              <a:defRPr/>
            </a:lvl1pPr>
            <a:lvl2pPr marL="457025" indent="0">
              <a:buNone/>
              <a:defRPr/>
            </a:lvl2pPr>
            <a:lvl3pPr marL="914049" indent="0">
              <a:buNone/>
              <a:defRPr/>
            </a:lvl3pPr>
            <a:lvl4pPr marL="1371074" indent="0">
              <a:buNone/>
              <a:defRPr/>
            </a:lvl4pPr>
            <a:lvl5pPr marL="18280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2595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176520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81562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CCD7B-C584-48F3-A1AA-7B088B81F4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C5864D-013D-4835-B49D-8676C57EF6C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9DCB3C-CE06-422B-B2BD-0DB944FBB135}"/>
              </a:ext>
            </a:extLst>
          </p:cNvPr>
          <p:cNvSpPr>
            <a:spLocks noGrp="1"/>
          </p:cNvSpPr>
          <p:nvPr>
            <p:ph type="dt" sz="half" idx="10"/>
          </p:nvPr>
        </p:nvSpPr>
        <p:spPr/>
        <p:txBody>
          <a:bodyPr/>
          <a:lstStyle/>
          <a:p>
            <a:fld id="{86E5768C-F6BB-4624-8EA1-0937C7EFFB7D}" type="datetimeFigureOut">
              <a:rPr lang="en-US" smtClean="0"/>
              <a:t>8/1/2019</a:t>
            </a:fld>
            <a:endParaRPr lang="en-US"/>
          </a:p>
        </p:txBody>
      </p:sp>
      <p:sp>
        <p:nvSpPr>
          <p:cNvPr id="5" name="Footer Placeholder 4">
            <a:extLst>
              <a:ext uri="{FF2B5EF4-FFF2-40B4-BE49-F238E27FC236}">
                <a16:creationId xmlns:a16="http://schemas.microsoft.com/office/drawing/2014/main" id="{7EFDC2D9-1737-4FDB-8E9C-2D749F5EBF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5728C0-A5A1-4B16-B2FF-E0B592FE8CF6}"/>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6525189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57641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43535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57791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040330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13707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569912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979740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55235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988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054693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6FA2D-1781-4047-A2CF-9E1BFE5CCF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F4F2B7C-3F89-4847-812D-3BF1849434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7BF31EB-C42C-4500-A43B-DCEA7FF80DE4}"/>
              </a:ext>
            </a:extLst>
          </p:cNvPr>
          <p:cNvSpPr>
            <a:spLocks noGrp="1"/>
          </p:cNvSpPr>
          <p:nvPr>
            <p:ph type="dt" sz="half" idx="10"/>
          </p:nvPr>
        </p:nvSpPr>
        <p:spPr/>
        <p:txBody>
          <a:bodyPr/>
          <a:lstStyle/>
          <a:p>
            <a:fld id="{86E5768C-F6BB-4624-8EA1-0937C7EFFB7D}" type="datetimeFigureOut">
              <a:rPr lang="en-US" smtClean="0"/>
              <a:t>8/1/2019</a:t>
            </a:fld>
            <a:endParaRPr lang="en-US"/>
          </a:p>
        </p:txBody>
      </p:sp>
      <p:sp>
        <p:nvSpPr>
          <p:cNvPr id="5" name="Footer Placeholder 4">
            <a:extLst>
              <a:ext uri="{FF2B5EF4-FFF2-40B4-BE49-F238E27FC236}">
                <a16:creationId xmlns:a16="http://schemas.microsoft.com/office/drawing/2014/main" id="{A35FB435-8985-4C63-B7D6-DDFE42CF9C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8ADA1C-51FC-4928-BD76-C771F6A008FC}"/>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13893222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defTabSz="913924"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9797648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90724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marL="0" indent="0">
              <a:buFontTx/>
              <a:buNone/>
              <a:defRPr sz="3528"/>
            </a:lvl1pPr>
            <a:lvl2pPr marL="336080" indent="0">
              <a:buFontTx/>
              <a:buNone/>
              <a:defRPr/>
            </a:lvl2pPr>
            <a:lvl3pPr marL="560134" indent="0">
              <a:buFontTx/>
              <a:buNone/>
              <a:defRPr/>
            </a:lvl3pPr>
            <a:lvl4pPr marL="784187" indent="0">
              <a:buFontTx/>
              <a:buNone/>
              <a:defRPr/>
            </a:lvl4pPr>
            <a:lvl5pPr marL="1008241"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892285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4"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62369633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extBox 7"/>
          <p:cNvSpPr txBox="1"/>
          <p:nvPr userDrawn="1"/>
        </p:nvSpPr>
        <p:spPr bwMode="white">
          <a:xfrm>
            <a:off x="4505599" y="6574941"/>
            <a:ext cx="3180807" cy="142347"/>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78" rtl="0" eaLnBrk="1" fontAlgn="auto" latinLnBrk="0" hangingPunct="1">
              <a:lnSpc>
                <a:spcPct val="100000"/>
              </a:lnSpc>
              <a:spcBef>
                <a:spcPts val="0"/>
              </a:spcBef>
              <a:spcAft>
                <a:spcPts val="0"/>
              </a:spcAft>
              <a:buClrTx/>
              <a:buSzTx/>
              <a:buFontTx/>
              <a:buNone/>
              <a:tabLst/>
              <a:defRPr/>
            </a:pPr>
            <a:r>
              <a:rPr kumimoji="0" lang="en-US" sz="925" b="0" i="0" u="none" strike="noStrike" kern="1200" cap="none" spc="132" normalizeH="0" baseline="0" noProof="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
        <p:nvSpPr>
          <p:cNvPr id="4" name="Text Placeholder 3"/>
          <p:cNvSpPr>
            <a:spLocks noGrp="1"/>
          </p:cNvSpPr>
          <p:nvPr>
            <p:ph type="body" sz="quarter" idx="10"/>
          </p:nvPr>
        </p:nvSpPr>
        <p:spPr>
          <a:xfrm>
            <a:off x="269241" y="1189179"/>
            <a:ext cx="11653523" cy="205203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335137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5" y="1117577"/>
            <a:ext cx="10816237" cy="563458"/>
          </a:xfrm>
          <a:prstGeom prst="rect">
            <a:avLst/>
          </a:prstGeom>
        </p:spPr>
        <p:txBody>
          <a:bodyPr lIns="192024"/>
          <a:lstStyle>
            <a:lvl1pPr marL="0" indent="0">
              <a:buNone/>
              <a:defRPr lang="en-US" sz="2744" kern="1200" smtClean="0">
                <a:solidFill>
                  <a:schemeClr val="tx2"/>
                </a:solidFill>
                <a:latin typeface="+mj-lt"/>
                <a:ea typeface="+mn-ea"/>
                <a:cs typeface="+mn-cs"/>
              </a:defRPr>
            </a:lvl1pPr>
            <a:lvl2pPr marL="0" indent="0">
              <a:buNone/>
              <a:defRPr lang="en-US" sz="3106" kern="1200" smtClean="0">
                <a:solidFill>
                  <a:schemeClr val="bg1"/>
                </a:solidFill>
                <a:latin typeface="+mj-lt"/>
                <a:ea typeface="+mn-ea"/>
                <a:cs typeface="+mn-cs"/>
              </a:defRPr>
            </a:lvl2pPr>
            <a:lvl3pPr marL="0" indent="0">
              <a:buNone/>
              <a:defRPr lang="en-US" sz="3106" kern="1200" smtClean="0">
                <a:solidFill>
                  <a:schemeClr val="bg1"/>
                </a:solidFill>
                <a:latin typeface="+mj-lt"/>
                <a:ea typeface="+mn-ea"/>
                <a:cs typeface="+mn-cs"/>
              </a:defRPr>
            </a:lvl3pPr>
            <a:lvl4pPr marL="0" indent="0">
              <a:buNone/>
              <a:defRPr lang="en-US" sz="3106" kern="1200" smtClean="0">
                <a:solidFill>
                  <a:schemeClr val="bg1"/>
                </a:solidFill>
                <a:latin typeface="+mj-lt"/>
                <a:ea typeface="+mn-ea"/>
                <a:cs typeface="+mn-cs"/>
              </a:defRPr>
            </a:lvl4pPr>
            <a:lvl5pPr marL="0" indent="0">
              <a:buNone/>
              <a:defRPr lang="en-US" sz="3106"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8" y="286381"/>
            <a:ext cx="11653523" cy="927940"/>
          </a:xfrm>
          <a:prstGeom prst="rect">
            <a:avLst/>
          </a:prstGeom>
        </p:spPr>
        <p:txBody>
          <a:bodyPr/>
          <a:lstStyle>
            <a:lvl1pPr algn="l">
              <a:defRPr sz="5094">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0494092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98898530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8" y="286381"/>
            <a:ext cx="11653523" cy="927940"/>
          </a:xfrm>
          <a:prstGeom prst="rect">
            <a:avLst/>
          </a:prstGeom>
        </p:spPr>
        <p:txBody>
          <a:bodyPr/>
          <a:lstStyle>
            <a:lvl1pPr algn="l">
              <a:defRPr sz="5094">
                <a:solidFill>
                  <a:schemeClr val="tx2"/>
                </a:solidFill>
              </a:defRPr>
            </a:lvl1pPr>
          </a:lstStyle>
          <a:p>
            <a:r>
              <a:rPr lang="en-US"/>
              <a:t>Click to edit Master title style</a:t>
            </a:r>
          </a:p>
        </p:txBody>
      </p:sp>
    </p:spTree>
    <p:extLst>
      <p:ext uri="{BB962C8B-B14F-4D97-AF65-F5344CB8AC3E}">
        <p14:creationId xmlns:p14="http://schemas.microsoft.com/office/powerpoint/2010/main" val="1495671579"/>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3838611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p:nvPr>
        </p:nvSpPr>
        <p:spPr bwMode="auto">
          <a:xfrm>
            <a:off x="269239" y="2108564"/>
            <a:ext cx="6276530" cy="875413"/>
          </a:xfrm>
          <a:noFill/>
        </p:spPr>
        <p:txBody>
          <a:bodyPr lIns="146304" tIns="91440" rIns="146304" bIns="91440" anchor="t" anchorCtr="0"/>
          <a:lstStyle>
            <a:lvl1pPr>
              <a:defRPr sz="5294" spc="-98" baseline="0">
                <a:gradFill>
                  <a:gsLst>
                    <a:gs pos="8718">
                      <a:srgbClr val="353535"/>
                    </a:gs>
                    <a:gs pos="34000">
                      <a:srgbClr val="353535"/>
                    </a:gs>
                  </a:gsLst>
                  <a:lin ang="5400000" scaled="0"/>
                </a:gradFill>
              </a:defRPr>
            </a:lvl1pPr>
          </a:lstStyle>
          <a:p>
            <a:endParaRPr lang="en-US"/>
          </a:p>
        </p:txBody>
      </p:sp>
      <p:sp>
        <p:nvSpPr>
          <p:cNvPr id="3" name="Text Placeholder 2"/>
          <p:cNvSpPr>
            <a:spLocks noGrp="1"/>
          </p:cNvSpPr>
          <p:nvPr>
            <p:ph type="body" sz="quarter" idx="14" hasCustomPrompt="1"/>
          </p:nvPr>
        </p:nvSpPr>
        <p:spPr bwMode="auto">
          <a:xfrm>
            <a:off x="269239" y="3874398"/>
            <a:ext cx="4482124" cy="1677043"/>
          </a:xfrm>
        </p:spPr>
        <p:txBody>
          <a:bodyPr lIns="164592" tIns="109728" rIns="164592" bIns="109728">
            <a:noAutofit/>
          </a:bodyPr>
          <a:lstStyle>
            <a:lvl1pPr marL="0" indent="0">
              <a:spcBef>
                <a:spcPts val="0"/>
              </a:spcBef>
              <a:buNone/>
              <a:defRPr sz="3137" baseline="0">
                <a:gradFill>
                  <a:gsLst>
                    <a:gs pos="8718">
                      <a:srgbClr val="353535"/>
                    </a:gs>
                    <a:gs pos="34000">
                      <a:srgbClr val="353535"/>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14" name="Picture 13">
            <a:extLst>
              <a:ext uri="{FF2B5EF4-FFF2-40B4-BE49-F238E27FC236}">
                <a16:creationId xmlns:a16="http://schemas.microsoft.com/office/drawing/2014/main" id="{2098C98E-B5A3-448D-A88D-A312BC68C773}"/>
              </a:ext>
            </a:extLst>
          </p:cNvPr>
          <p:cNvPicPr>
            <a:picLocks noChangeAspect="1"/>
          </p:cNvPicPr>
          <p:nvPr userDrawn="1"/>
        </p:nvPicPr>
        <p:blipFill rotWithShape="1">
          <a:blip r:embed="rId3"/>
          <a:srcRect t="9264"/>
          <a:stretch/>
        </p:blipFill>
        <p:spPr>
          <a:xfrm>
            <a:off x="1" y="1"/>
            <a:ext cx="12221569" cy="7393956"/>
          </a:xfrm>
          <a:prstGeom prst="rect">
            <a:avLst/>
          </a:prstGeom>
        </p:spPr>
      </p:pic>
    </p:spTree>
    <p:extLst>
      <p:ext uri="{BB962C8B-B14F-4D97-AF65-F5344CB8AC3E}">
        <p14:creationId xmlns:p14="http://schemas.microsoft.com/office/powerpoint/2010/main" val="3142538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2A3F1-3A53-417D-BCBD-2A874E5AEB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AD2450-0075-4A4B-B867-8DF58AAB87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F561878-63B3-4AAA-935F-62E7AD13D8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A1695C9-07A1-41DC-A67A-20FECB8E5D1E}"/>
              </a:ext>
            </a:extLst>
          </p:cNvPr>
          <p:cNvSpPr>
            <a:spLocks noGrp="1"/>
          </p:cNvSpPr>
          <p:nvPr>
            <p:ph type="dt" sz="half" idx="10"/>
          </p:nvPr>
        </p:nvSpPr>
        <p:spPr/>
        <p:txBody>
          <a:bodyPr/>
          <a:lstStyle/>
          <a:p>
            <a:fld id="{86E5768C-F6BB-4624-8EA1-0937C7EFFB7D}" type="datetimeFigureOut">
              <a:rPr lang="en-US" smtClean="0"/>
              <a:t>8/1/2019</a:t>
            </a:fld>
            <a:endParaRPr lang="en-US"/>
          </a:p>
        </p:txBody>
      </p:sp>
      <p:sp>
        <p:nvSpPr>
          <p:cNvPr id="6" name="Footer Placeholder 5">
            <a:extLst>
              <a:ext uri="{FF2B5EF4-FFF2-40B4-BE49-F238E27FC236}">
                <a16:creationId xmlns:a16="http://schemas.microsoft.com/office/drawing/2014/main" id="{DB96A117-1E64-46AF-8129-3689258A48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7D5523-E13C-4594-AE63-F53727045E89}"/>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28114009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498882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l="-3" r="43761"/>
          <a:stretch/>
        </p:blipFill>
        <p:spPr>
          <a:xfrm flipH="1">
            <a:off x="5334350" y="2"/>
            <a:ext cx="6855908" cy="6857996"/>
          </a:xfrm>
          <a:prstGeom prst="rect">
            <a:avLst/>
          </a:prstGeom>
        </p:spPr>
      </p:pic>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588981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5378486" cy="1793104"/>
          </a:xfrm>
          <a:noFill/>
        </p:spPr>
        <p:txBody>
          <a:bodyPr lIns="146304" tIns="91440" rIns="146304" bIns="91440" anchor="t" anchorCtr="0"/>
          <a:lstStyle>
            <a:lvl1pPr>
              <a:defRPr sz="4705"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6"/>
            <a:ext cx="5380106" cy="1793104"/>
          </a:xfrm>
        </p:spPr>
        <p:txBody>
          <a:bodyPr lIns="164592" tIns="109728" rIns="164592"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608071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921879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505721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799707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995092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985032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98543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678023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F1B94-05AF-4126-864E-6C88A64C2F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10AA27-FDEF-445C-BEA9-B7C7A219B9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4F7AE2-18B0-4E96-BB10-FCAAB6BEA6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15615E-0753-4864-A94F-9CA8837919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1B35973-D199-4A11-9A7D-18E67AC5FB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EC820A-2C31-4266-98A1-1367C9B80D63}"/>
              </a:ext>
            </a:extLst>
          </p:cNvPr>
          <p:cNvSpPr>
            <a:spLocks noGrp="1"/>
          </p:cNvSpPr>
          <p:nvPr>
            <p:ph type="dt" sz="half" idx="10"/>
          </p:nvPr>
        </p:nvSpPr>
        <p:spPr/>
        <p:txBody>
          <a:bodyPr/>
          <a:lstStyle/>
          <a:p>
            <a:fld id="{86E5768C-F6BB-4624-8EA1-0937C7EFFB7D}" type="datetimeFigureOut">
              <a:rPr lang="en-US" smtClean="0"/>
              <a:t>8/1/2019</a:t>
            </a:fld>
            <a:endParaRPr lang="en-US"/>
          </a:p>
        </p:txBody>
      </p:sp>
      <p:sp>
        <p:nvSpPr>
          <p:cNvPr id="8" name="Footer Placeholder 7">
            <a:extLst>
              <a:ext uri="{FF2B5EF4-FFF2-40B4-BE49-F238E27FC236}">
                <a16:creationId xmlns:a16="http://schemas.microsoft.com/office/drawing/2014/main" id="{481D816B-F3A9-415C-B5A3-0860B7BAAB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0A86D8-2287-4062-A049-83C0D0E4A6A6}"/>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292418214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3177446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749387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7928491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4268815986"/>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078639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3682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945477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0961447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5924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18855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78A53-0753-48C0-9FB6-26AED1CB272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C6419E-B1AC-4A26-ACBF-0661AFB207EB}"/>
              </a:ext>
            </a:extLst>
          </p:cNvPr>
          <p:cNvSpPr>
            <a:spLocks noGrp="1"/>
          </p:cNvSpPr>
          <p:nvPr>
            <p:ph type="dt" sz="half" idx="10"/>
          </p:nvPr>
        </p:nvSpPr>
        <p:spPr/>
        <p:txBody>
          <a:bodyPr/>
          <a:lstStyle/>
          <a:p>
            <a:fld id="{86E5768C-F6BB-4624-8EA1-0937C7EFFB7D}" type="datetimeFigureOut">
              <a:rPr lang="en-US" smtClean="0"/>
              <a:t>8/1/2019</a:t>
            </a:fld>
            <a:endParaRPr lang="en-US"/>
          </a:p>
        </p:txBody>
      </p:sp>
      <p:sp>
        <p:nvSpPr>
          <p:cNvPr id="4" name="Footer Placeholder 3">
            <a:extLst>
              <a:ext uri="{FF2B5EF4-FFF2-40B4-BE49-F238E27FC236}">
                <a16:creationId xmlns:a16="http://schemas.microsoft.com/office/drawing/2014/main" id="{E50288D8-D7C3-41C6-BC78-52503EB363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4936AF-E6E2-474F-A3D1-1977FEEBAEDF}"/>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347639217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366030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6705231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11532453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767350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2935712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164958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12588113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58178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8866432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87746501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6F9EC6-4ECE-4ACE-8B04-E94D1D363812}"/>
              </a:ext>
            </a:extLst>
          </p:cNvPr>
          <p:cNvSpPr>
            <a:spLocks noGrp="1"/>
          </p:cNvSpPr>
          <p:nvPr>
            <p:ph type="dt" sz="half" idx="10"/>
          </p:nvPr>
        </p:nvSpPr>
        <p:spPr/>
        <p:txBody>
          <a:bodyPr/>
          <a:lstStyle/>
          <a:p>
            <a:fld id="{86E5768C-F6BB-4624-8EA1-0937C7EFFB7D}" type="datetimeFigureOut">
              <a:rPr lang="en-US" smtClean="0"/>
              <a:t>8/1/2019</a:t>
            </a:fld>
            <a:endParaRPr lang="en-US"/>
          </a:p>
        </p:txBody>
      </p:sp>
      <p:sp>
        <p:nvSpPr>
          <p:cNvPr id="3" name="Footer Placeholder 2">
            <a:extLst>
              <a:ext uri="{FF2B5EF4-FFF2-40B4-BE49-F238E27FC236}">
                <a16:creationId xmlns:a16="http://schemas.microsoft.com/office/drawing/2014/main" id="{07C901FC-9378-4552-B6FE-6612121DBE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8997E2C-C76D-44E0-9F78-A7311837B3ED}"/>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283907898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966813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4590086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031452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35449157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5807999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4255607720"/>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99086114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8596355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05898964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48888669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3CC6C-95BA-4D5A-AB51-BABAC31D33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FCA74E-38FD-4846-BBCF-2BD4942EC5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739DFE-8274-46D2-BC2E-3DA5B90281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39075A-467B-4EA9-9DED-AB952F067731}"/>
              </a:ext>
            </a:extLst>
          </p:cNvPr>
          <p:cNvSpPr>
            <a:spLocks noGrp="1"/>
          </p:cNvSpPr>
          <p:nvPr>
            <p:ph type="dt" sz="half" idx="10"/>
          </p:nvPr>
        </p:nvSpPr>
        <p:spPr/>
        <p:txBody>
          <a:bodyPr/>
          <a:lstStyle/>
          <a:p>
            <a:fld id="{86E5768C-F6BB-4624-8EA1-0937C7EFFB7D}" type="datetimeFigureOut">
              <a:rPr lang="en-US" smtClean="0"/>
              <a:t>8/1/2019</a:t>
            </a:fld>
            <a:endParaRPr lang="en-US"/>
          </a:p>
        </p:txBody>
      </p:sp>
      <p:sp>
        <p:nvSpPr>
          <p:cNvPr id="6" name="Footer Placeholder 5">
            <a:extLst>
              <a:ext uri="{FF2B5EF4-FFF2-40B4-BE49-F238E27FC236}">
                <a16:creationId xmlns:a16="http://schemas.microsoft.com/office/drawing/2014/main" id="{C50CB1B2-1745-4ED6-A9D2-A3DDAF24A5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BAA402-FADE-49FD-8B18-2A9BFB216738}"/>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222820641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33255634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204200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21644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101107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95443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343821574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9003964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187971"/>
          </a:xfrm>
        </p:spPr>
        <p:txBody>
          <a:bodyPr/>
          <a:lstStyle>
            <a:lvl1pPr marL="0" indent="0">
              <a:buNone/>
              <a:defRPr/>
            </a:lvl1pPr>
            <a:lvl2pPr marL="457112" indent="0">
              <a:buNone/>
              <a:defRPr/>
            </a:lvl2pPr>
            <a:lvl3pPr marL="914225" indent="0">
              <a:buNone/>
              <a:defRPr/>
            </a:lvl3pPr>
            <a:lvl4pPr marL="1371337" indent="0">
              <a:buNone/>
              <a:defRPr/>
            </a:lvl4pPr>
            <a:lvl5pPr marL="18284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9859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1"/>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5"/>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1"/>
            <a:ext cx="8964185" cy="1178282"/>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5354151"/>
            <a:ext cx="8964186" cy="959071"/>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6"/>
            <a:ext cx="1993362" cy="701889"/>
          </a:xfrm>
          <a:prstGeom prst="rect">
            <a:avLst/>
          </a:prstGeom>
        </p:spPr>
      </p:pic>
    </p:spTree>
    <p:extLst>
      <p:ext uri="{BB962C8B-B14F-4D97-AF65-F5344CB8AC3E}">
        <p14:creationId xmlns:p14="http://schemas.microsoft.com/office/powerpoint/2010/main" val="1742904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37235985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F09DF-D18F-4FED-A2ED-50C91C3414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04335EA-20A1-459E-8E1B-26D78B80E3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2CE9FF-4565-4107-A4AC-CCAA43AF99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0D716B-18D0-4D15-9BE7-20C187CC9E03}"/>
              </a:ext>
            </a:extLst>
          </p:cNvPr>
          <p:cNvSpPr>
            <a:spLocks noGrp="1"/>
          </p:cNvSpPr>
          <p:nvPr>
            <p:ph type="dt" sz="half" idx="10"/>
          </p:nvPr>
        </p:nvSpPr>
        <p:spPr/>
        <p:txBody>
          <a:bodyPr/>
          <a:lstStyle/>
          <a:p>
            <a:fld id="{86E5768C-F6BB-4624-8EA1-0937C7EFFB7D}" type="datetimeFigureOut">
              <a:rPr lang="en-US" smtClean="0"/>
              <a:t>8/1/2019</a:t>
            </a:fld>
            <a:endParaRPr lang="en-US"/>
          </a:p>
        </p:txBody>
      </p:sp>
      <p:sp>
        <p:nvSpPr>
          <p:cNvPr id="6" name="Footer Placeholder 5">
            <a:extLst>
              <a:ext uri="{FF2B5EF4-FFF2-40B4-BE49-F238E27FC236}">
                <a16:creationId xmlns:a16="http://schemas.microsoft.com/office/drawing/2014/main" id="{62859168-4602-4AC5-A2CF-D6870FE973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9C3045-F64D-4821-A2A9-6F6CF94377AE}"/>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188965422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232534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37918941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28858608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876586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a:t>Click to edit Master text styles</a:t>
            </a:r>
          </a:p>
        </p:txBody>
      </p:sp>
    </p:spTree>
    <p:extLst>
      <p:ext uri="{BB962C8B-B14F-4D97-AF65-F5344CB8AC3E}">
        <p14:creationId xmlns:p14="http://schemas.microsoft.com/office/powerpoint/2010/main" val="92610171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541434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5125054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30362933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366186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64378307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theme" Target="../theme/theme2.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image" Target="../media/image6.emf"/><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theme" Target="../theme/theme4.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29" Type="http://schemas.openxmlformats.org/officeDocument/2006/relationships/theme" Target="../theme/theme5.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3" Type="http://schemas.openxmlformats.org/officeDocument/2006/relationships/slideLayout" Target="../slideLayouts/slideLayout90.xml"/><Relationship Id="rId21" Type="http://schemas.openxmlformats.org/officeDocument/2006/relationships/slideLayout" Target="../slideLayouts/slideLayout108.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theme" Target="../theme/theme7.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26" Type="http://schemas.openxmlformats.org/officeDocument/2006/relationships/theme" Target="../theme/theme8.xml"/><Relationship Id="rId3" Type="http://schemas.openxmlformats.org/officeDocument/2006/relationships/slideLayout" Target="../slideLayouts/slideLayout135.xml"/><Relationship Id="rId21" Type="http://schemas.openxmlformats.org/officeDocument/2006/relationships/slideLayout" Target="../slideLayouts/slideLayout153.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5" Type="http://schemas.openxmlformats.org/officeDocument/2006/relationships/slideLayout" Target="../slideLayouts/slideLayout157.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slideLayout" Target="../slideLayouts/slideLayout152.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24" Type="http://schemas.openxmlformats.org/officeDocument/2006/relationships/slideLayout" Target="../slideLayouts/slideLayout156.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23" Type="http://schemas.openxmlformats.org/officeDocument/2006/relationships/slideLayout" Target="../slideLayouts/slideLayout155.xml"/><Relationship Id="rId28" Type="http://schemas.openxmlformats.org/officeDocument/2006/relationships/image" Target="../media/image6.emf"/><Relationship Id="rId10" Type="http://schemas.openxmlformats.org/officeDocument/2006/relationships/slideLayout" Target="../slideLayouts/slideLayout142.xml"/><Relationship Id="rId19" Type="http://schemas.openxmlformats.org/officeDocument/2006/relationships/slideLayout" Target="../slideLayouts/slideLayout151.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 Id="rId22" Type="http://schemas.openxmlformats.org/officeDocument/2006/relationships/slideLayout" Target="../slideLayouts/slideLayout154.xml"/><Relationship Id="rId27" Type="http://schemas.openxmlformats.org/officeDocument/2006/relationships/image" Target="../media/image21.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26" Type="http://schemas.openxmlformats.org/officeDocument/2006/relationships/image" Target="../media/image31.png"/><Relationship Id="rId3" Type="http://schemas.openxmlformats.org/officeDocument/2006/relationships/slideLayout" Target="../slideLayouts/slideLayout160.xml"/><Relationship Id="rId21" Type="http://schemas.openxmlformats.org/officeDocument/2006/relationships/slideLayout" Target="../slideLayouts/slideLayout178.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5" Type="http://schemas.openxmlformats.org/officeDocument/2006/relationships/theme" Target="../theme/theme9.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slideLayout" Target="../slideLayouts/slideLayout177.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24" Type="http://schemas.openxmlformats.org/officeDocument/2006/relationships/slideLayout" Target="../slideLayouts/slideLayout181.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23" Type="http://schemas.openxmlformats.org/officeDocument/2006/relationships/slideLayout" Target="../slideLayouts/slideLayout180.xml"/><Relationship Id="rId10" Type="http://schemas.openxmlformats.org/officeDocument/2006/relationships/slideLayout" Target="../slideLayouts/slideLayout167.xml"/><Relationship Id="rId19" Type="http://schemas.openxmlformats.org/officeDocument/2006/relationships/slideLayout" Target="../slideLayouts/slideLayout176.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 Id="rId22" Type="http://schemas.openxmlformats.org/officeDocument/2006/relationships/slideLayout" Target="../slideLayouts/slideLayout17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4B473E-F429-4AA1-9437-8A810E5D73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5225E1-9EF5-43C6-9D16-251E239795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57B618-65F8-4F7A-A5E6-4D63F2BA5F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E5768C-F6BB-4624-8EA1-0937C7EFFB7D}" type="datetimeFigureOut">
              <a:rPr lang="en-US" smtClean="0"/>
              <a:t>8/1/2019</a:t>
            </a:fld>
            <a:endParaRPr lang="en-US"/>
          </a:p>
        </p:txBody>
      </p:sp>
      <p:sp>
        <p:nvSpPr>
          <p:cNvPr id="5" name="Footer Placeholder 4">
            <a:extLst>
              <a:ext uri="{FF2B5EF4-FFF2-40B4-BE49-F238E27FC236}">
                <a16:creationId xmlns:a16="http://schemas.microsoft.com/office/drawing/2014/main" id="{F08AA776-6E2C-483E-92A4-ECDBBE72F0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5AAE24-0DA4-44C0-8757-4B3DF4E95C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304393-4076-4009-945A-FDBFDD7A259A}" type="slidenum">
              <a:rPr lang="en-US" smtClean="0"/>
              <a:t>‹#›</a:t>
            </a:fld>
            <a:endParaRPr lang="en-US"/>
          </a:p>
        </p:txBody>
      </p:sp>
    </p:spTree>
    <p:extLst>
      <p:ext uri="{BB962C8B-B14F-4D97-AF65-F5344CB8AC3E}">
        <p14:creationId xmlns:p14="http://schemas.microsoft.com/office/powerpoint/2010/main" val="22684835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err="1">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Oragen</a:t>
                </a:r>
                <a:endPar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Yellow</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Gray</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37168">
                          <a:srgbClr val="292929"/>
                        </a:gs>
                        <a:gs pos="72000">
                          <a:srgbClr val="292929"/>
                        </a:gs>
                      </a:gsLst>
                      <a:lin ang="5400000" scaled="0"/>
                    </a:gradFill>
                    <a:effectLst/>
                    <a:uLnTx/>
                    <a:uFillTx/>
                    <a:ea typeface="Segoe UI" pitchFamily="34" charset="0"/>
                    <a:cs typeface="Segoe UI" pitchFamily="34" charset="0"/>
                  </a:rPr>
                  <a:t>R:210 G:210 B:210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82301">
                        <a:srgbClr val="292929"/>
                      </a:gs>
                      <a:gs pos="62000">
                        <a:srgbClr val="292929"/>
                      </a:gs>
                    </a:gsLst>
                    <a:lin ang="5400000" scaled="0"/>
                  </a:gradFill>
                  <a:effectLst/>
                  <a:uLnTx/>
                  <a:uFillTx/>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82301">
                        <a:srgbClr val="292929"/>
                      </a:gs>
                      <a:gs pos="62000">
                        <a:srgbClr val="292929"/>
                      </a:gs>
                    </a:gsLst>
                    <a:lin ang="5400000" scaled="0"/>
                  </a:gradFill>
                  <a:effectLst/>
                  <a:uLnTx/>
                  <a:uFillTx/>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Red</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Light Blue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Blue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R0 G32 B80</a:t>
              </a:r>
            </a:p>
          </p:txBody>
        </p:sp>
      </p:grpSp>
    </p:spTree>
    <p:extLst>
      <p:ext uri="{BB962C8B-B14F-4D97-AF65-F5344CB8AC3E}">
        <p14:creationId xmlns:p14="http://schemas.microsoft.com/office/powerpoint/2010/main" val="103707430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4" y="289518"/>
            <a:ext cx="11655078" cy="899665"/>
          </a:xfrm>
          <a:prstGeom prst="rect">
            <a:avLst/>
          </a:prstGeom>
        </p:spPr>
        <p:txBody>
          <a:bodyPr vert="horz" wrap="square" lIns="146304" tIns="91440" rIns="146304" bIns="91440" rtlCol="0" anchor="t">
            <a:noAutofit/>
          </a:bodyPr>
          <a:lstStyle/>
          <a:p>
            <a:r>
              <a:rPr lang="en-US"/>
              <a:t>Click to edit Master title style</a:t>
            </a:r>
          </a:p>
        </p:txBody>
      </p:sp>
      <p:sp>
        <p:nvSpPr>
          <p:cNvPr id="1027" name="Text Placeholder 3"/>
          <p:cNvSpPr>
            <a:spLocks noGrp="1"/>
          </p:cNvSpPr>
          <p:nvPr>
            <p:ph type="body" idx="1"/>
          </p:nvPr>
        </p:nvSpPr>
        <p:spPr bwMode="auto">
          <a:xfrm>
            <a:off x="269244" y="1189183"/>
            <a:ext cx="11653523" cy="20514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3" y="6437746"/>
            <a:ext cx="3859607" cy="133860"/>
          </a:xfrm>
          <a:prstGeom prst="rect">
            <a:avLst/>
          </a:prstGeom>
        </p:spPr>
        <p:txBody>
          <a:bodyPr vert="horz" lIns="0" tIns="0" rIns="91440" bIns="0" rtlCol="0" anchor="ctr"/>
          <a:lstStyle>
            <a:lvl1pPr marL="0" algn="l" defTabSz="913745"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367169" y="6437746"/>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2884" fontAlgn="base">
              <a:spcBef>
                <a:spcPct val="0"/>
              </a:spcBef>
              <a:spcAft>
                <a:spcPct val="0"/>
              </a:spcAft>
            </a:pPr>
            <a:fld id="{83758903-653A-7442-ACA2-36E6579F0BEB}" type="slidenum">
              <a:rPr lang="en-US" smtClean="0">
                <a:ea typeface="ＭＳ Ｐゴシック" charset="0"/>
              </a:rPr>
              <a:pPr defTabSz="912884" fontAlgn="base">
                <a:spcBef>
                  <a:spcPct val="0"/>
                </a:spcBef>
                <a:spcAft>
                  <a:spcPct val="0"/>
                </a:spcAft>
              </a:pPr>
              <a:t>‹#›</a:t>
            </a:fld>
            <a:endParaRPr lang="en-US">
              <a:ea typeface="ＭＳ Ｐゴシック" charset="0"/>
            </a:endParaRPr>
          </a:p>
        </p:txBody>
      </p:sp>
    </p:spTree>
    <p:extLst>
      <p:ext uri="{BB962C8B-B14F-4D97-AF65-F5344CB8AC3E}">
        <p14:creationId xmlns:p14="http://schemas.microsoft.com/office/powerpoint/2010/main" val="401533332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transition>
    <p:fade/>
  </p:transition>
  <p:txStyles>
    <p:titleStyle>
      <a:lvl1pPr algn="l" defTabSz="912884" rtl="0" eaLnBrk="0" fontAlgn="base" hangingPunct="0">
        <a:lnSpc>
          <a:spcPct val="90000"/>
        </a:lnSpc>
        <a:spcBef>
          <a:spcPct val="0"/>
        </a:spcBef>
        <a:spcAft>
          <a:spcPct val="0"/>
        </a:spcAft>
        <a:defRPr lang="en-US" sz="5290" kern="1200" spc="-100" dirty="0">
          <a:ln w="3175">
            <a:noFill/>
          </a:ln>
          <a:solidFill>
            <a:schemeClr val="tx2"/>
          </a:solidFill>
          <a:latin typeface="+mj-lt"/>
          <a:ea typeface="ＭＳ Ｐゴシック" charset="0"/>
          <a:cs typeface="Segoe UI" pitchFamily="34" charset="0"/>
        </a:defRPr>
      </a:lvl1pPr>
      <a:lvl2pPr algn="l" defTabSz="912884" rtl="0" eaLnBrk="0" fontAlgn="base" hangingPunct="0">
        <a:lnSpc>
          <a:spcPct val="90000"/>
        </a:lnSpc>
        <a:spcBef>
          <a:spcPct val="0"/>
        </a:spcBef>
        <a:spcAft>
          <a:spcPct val="0"/>
        </a:spcAft>
        <a:defRPr sz="5290">
          <a:solidFill>
            <a:schemeClr val="tx2"/>
          </a:solidFill>
          <a:latin typeface="Segoe UI Light" charset="0"/>
          <a:ea typeface="ＭＳ Ｐゴシック" charset="0"/>
          <a:cs typeface="Segoe UI" charset="0"/>
        </a:defRPr>
      </a:lvl2pPr>
      <a:lvl3pPr algn="l" defTabSz="912884" rtl="0" eaLnBrk="0" fontAlgn="base" hangingPunct="0">
        <a:lnSpc>
          <a:spcPct val="90000"/>
        </a:lnSpc>
        <a:spcBef>
          <a:spcPct val="0"/>
        </a:spcBef>
        <a:spcAft>
          <a:spcPct val="0"/>
        </a:spcAft>
        <a:defRPr sz="5290">
          <a:solidFill>
            <a:schemeClr val="tx2"/>
          </a:solidFill>
          <a:latin typeface="Segoe UI Light" charset="0"/>
          <a:ea typeface="ＭＳ Ｐゴシック" charset="0"/>
          <a:cs typeface="Segoe UI" charset="0"/>
        </a:defRPr>
      </a:lvl3pPr>
      <a:lvl4pPr algn="l" defTabSz="912884" rtl="0" eaLnBrk="0" fontAlgn="base" hangingPunct="0">
        <a:lnSpc>
          <a:spcPct val="90000"/>
        </a:lnSpc>
        <a:spcBef>
          <a:spcPct val="0"/>
        </a:spcBef>
        <a:spcAft>
          <a:spcPct val="0"/>
        </a:spcAft>
        <a:defRPr sz="5290">
          <a:solidFill>
            <a:schemeClr val="tx2"/>
          </a:solidFill>
          <a:latin typeface="Segoe UI Light" charset="0"/>
          <a:ea typeface="ＭＳ Ｐゴシック" charset="0"/>
          <a:cs typeface="Segoe UI" charset="0"/>
        </a:defRPr>
      </a:lvl4pPr>
      <a:lvl5pPr algn="l" defTabSz="912884" rtl="0" eaLnBrk="0" fontAlgn="base" hangingPunct="0">
        <a:lnSpc>
          <a:spcPct val="90000"/>
        </a:lnSpc>
        <a:spcBef>
          <a:spcPct val="0"/>
        </a:spcBef>
        <a:spcAft>
          <a:spcPct val="0"/>
        </a:spcAft>
        <a:defRPr sz="5290">
          <a:solidFill>
            <a:schemeClr val="tx2"/>
          </a:solidFill>
          <a:latin typeface="Segoe UI Light" charset="0"/>
          <a:ea typeface="ＭＳ Ｐゴシック" charset="0"/>
          <a:cs typeface="Segoe UI" charset="0"/>
        </a:defRPr>
      </a:lvl5pPr>
      <a:lvl6pPr marL="447888" algn="l" defTabSz="912884" rtl="0" fontAlgn="base">
        <a:lnSpc>
          <a:spcPct val="90000"/>
        </a:lnSpc>
        <a:spcBef>
          <a:spcPct val="0"/>
        </a:spcBef>
        <a:spcAft>
          <a:spcPct val="0"/>
        </a:spcAft>
        <a:defRPr sz="5290">
          <a:solidFill>
            <a:schemeClr val="tx2"/>
          </a:solidFill>
          <a:latin typeface="Segoe UI Light" charset="0"/>
          <a:ea typeface="ＭＳ Ｐゴシック" charset="0"/>
          <a:cs typeface="Segoe UI" charset="0"/>
        </a:defRPr>
      </a:lvl6pPr>
      <a:lvl7pPr marL="895777" algn="l" defTabSz="912884" rtl="0" fontAlgn="base">
        <a:lnSpc>
          <a:spcPct val="90000"/>
        </a:lnSpc>
        <a:spcBef>
          <a:spcPct val="0"/>
        </a:spcBef>
        <a:spcAft>
          <a:spcPct val="0"/>
        </a:spcAft>
        <a:defRPr sz="5290">
          <a:solidFill>
            <a:schemeClr val="tx2"/>
          </a:solidFill>
          <a:latin typeface="Segoe UI Light" charset="0"/>
          <a:ea typeface="ＭＳ Ｐゴシック" charset="0"/>
          <a:cs typeface="Segoe UI" charset="0"/>
        </a:defRPr>
      </a:lvl7pPr>
      <a:lvl8pPr marL="1343664" algn="l" defTabSz="912884" rtl="0" fontAlgn="base">
        <a:lnSpc>
          <a:spcPct val="90000"/>
        </a:lnSpc>
        <a:spcBef>
          <a:spcPct val="0"/>
        </a:spcBef>
        <a:spcAft>
          <a:spcPct val="0"/>
        </a:spcAft>
        <a:defRPr sz="5290">
          <a:solidFill>
            <a:schemeClr val="tx2"/>
          </a:solidFill>
          <a:latin typeface="Segoe UI Light" charset="0"/>
          <a:ea typeface="ＭＳ Ｐゴシック" charset="0"/>
          <a:cs typeface="Segoe UI" charset="0"/>
        </a:defRPr>
      </a:lvl8pPr>
      <a:lvl9pPr marL="1791554" algn="l" defTabSz="912884" rtl="0" fontAlgn="base">
        <a:lnSpc>
          <a:spcPct val="90000"/>
        </a:lnSpc>
        <a:spcBef>
          <a:spcPct val="0"/>
        </a:spcBef>
        <a:spcAft>
          <a:spcPct val="0"/>
        </a:spcAft>
        <a:defRPr sz="5290">
          <a:solidFill>
            <a:schemeClr val="tx2"/>
          </a:solidFill>
          <a:latin typeface="Segoe UI Light" charset="0"/>
          <a:ea typeface="ＭＳ Ｐゴシック" charset="0"/>
          <a:cs typeface="Segoe UI" charset="0"/>
        </a:defRPr>
      </a:lvl9pPr>
    </p:titleStyle>
    <p:bodyStyle>
      <a:lvl1pPr marL="335916" indent="-335916" algn="l" defTabSz="912884" rtl="0" eaLnBrk="0" fontAlgn="base" hangingPunct="0">
        <a:lnSpc>
          <a:spcPct val="90000"/>
        </a:lnSpc>
        <a:spcBef>
          <a:spcPct val="20000"/>
        </a:spcBef>
        <a:spcAft>
          <a:spcPct val="0"/>
        </a:spcAft>
        <a:buSzPct val="90000"/>
        <a:buFont typeface="Arial" charset="0"/>
        <a:buChar char="•"/>
        <a:defRPr sz="3918" kern="1200">
          <a:solidFill>
            <a:schemeClr val="tx2"/>
          </a:solidFill>
          <a:latin typeface="+mj-lt"/>
          <a:ea typeface="ＭＳ Ｐゴシック" charset="0"/>
          <a:cs typeface="ＭＳ Ｐゴシック" charset="0"/>
        </a:defRPr>
      </a:lvl1pPr>
      <a:lvl2pPr marL="572302" indent="-236385" algn="l" defTabSz="912884" rtl="0" eaLnBrk="0" fontAlgn="base" hangingPunct="0">
        <a:lnSpc>
          <a:spcPct val="90000"/>
        </a:lnSpc>
        <a:spcBef>
          <a:spcPct val="20000"/>
        </a:spcBef>
        <a:spcAft>
          <a:spcPct val="0"/>
        </a:spcAft>
        <a:buSzPct val="90000"/>
        <a:buFont typeface="Arial" charset="0"/>
        <a:buChar char="•"/>
        <a:defRPr sz="2352" kern="1200">
          <a:solidFill>
            <a:schemeClr val="tx2"/>
          </a:solidFill>
          <a:latin typeface="+mn-lt"/>
          <a:ea typeface="ＭＳ Ｐゴシック" charset="0"/>
          <a:cs typeface="+mn-cs"/>
        </a:defRPr>
      </a:lvl2pPr>
      <a:lvl3pPr marL="783805" indent="-223945" algn="l" defTabSz="912884" rtl="0" eaLnBrk="0" fontAlgn="base" hangingPunct="0">
        <a:lnSpc>
          <a:spcPct val="90000"/>
        </a:lnSpc>
        <a:spcBef>
          <a:spcPct val="20000"/>
        </a:spcBef>
        <a:spcAft>
          <a:spcPct val="0"/>
        </a:spcAft>
        <a:buSzPct val="90000"/>
        <a:buFont typeface="Arial" charset="0"/>
        <a:buChar char="•"/>
        <a:defRPr sz="1960" kern="1200">
          <a:solidFill>
            <a:schemeClr val="tx2"/>
          </a:solidFill>
          <a:latin typeface="+mn-lt"/>
          <a:ea typeface="ＭＳ Ｐゴシック" charset="0"/>
          <a:cs typeface="+mn-cs"/>
        </a:defRPr>
      </a:lvl3pPr>
      <a:lvl4pPr marL="1007749" indent="-223945" algn="l" defTabSz="912884"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1693" indent="-223945" algn="l" defTabSz="912884"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2799" indent="-228437" algn="l" defTabSz="913745"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9672" indent="-228437" algn="l" defTabSz="913745"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6545" indent="-228437" algn="l" defTabSz="913745"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3419" indent="-228437" algn="l" defTabSz="913745"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745" rtl="0" eaLnBrk="1" latinLnBrk="0" hangingPunct="1">
        <a:defRPr sz="1764" kern="1200">
          <a:solidFill>
            <a:schemeClr val="tx1"/>
          </a:solidFill>
          <a:latin typeface="+mn-lt"/>
          <a:ea typeface="+mn-ea"/>
          <a:cs typeface="+mn-cs"/>
        </a:defRPr>
      </a:lvl1pPr>
      <a:lvl2pPr marL="456872" algn="l" defTabSz="913745" rtl="0" eaLnBrk="1" latinLnBrk="0" hangingPunct="1">
        <a:defRPr sz="1764" kern="1200">
          <a:solidFill>
            <a:schemeClr val="tx1"/>
          </a:solidFill>
          <a:latin typeface="+mn-lt"/>
          <a:ea typeface="+mn-ea"/>
          <a:cs typeface="+mn-cs"/>
        </a:defRPr>
      </a:lvl2pPr>
      <a:lvl3pPr marL="913745" algn="l" defTabSz="913745" rtl="0" eaLnBrk="1" latinLnBrk="0" hangingPunct="1">
        <a:defRPr sz="1764" kern="1200">
          <a:solidFill>
            <a:schemeClr val="tx1"/>
          </a:solidFill>
          <a:latin typeface="+mn-lt"/>
          <a:ea typeface="+mn-ea"/>
          <a:cs typeface="+mn-cs"/>
        </a:defRPr>
      </a:lvl3pPr>
      <a:lvl4pPr marL="1370617" algn="l" defTabSz="913745" rtl="0" eaLnBrk="1" latinLnBrk="0" hangingPunct="1">
        <a:defRPr sz="1764" kern="1200">
          <a:solidFill>
            <a:schemeClr val="tx1"/>
          </a:solidFill>
          <a:latin typeface="+mn-lt"/>
          <a:ea typeface="+mn-ea"/>
          <a:cs typeface="+mn-cs"/>
        </a:defRPr>
      </a:lvl4pPr>
      <a:lvl5pPr marL="1827491" algn="l" defTabSz="913745" rtl="0" eaLnBrk="1" latinLnBrk="0" hangingPunct="1">
        <a:defRPr sz="1764" kern="1200">
          <a:solidFill>
            <a:schemeClr val="tx1"/>
          </a:solidFill>
          <a:latin typeface="+mn-lt"/>
          <a:ea typeface="+mn-ea"/>
          <a:cs typeface="+mn-cs"/>
        </a:defRPr>
      </a:lvl5pPr>
      <a:lvl6pPr marL="2284364" algn="l" defTabSz="913745" rtl="0" eaLnBrk="1" latinLnBrk="0" hangingPunct="1">
        <a:defRPr sz="1764" kern="1200">
          <a:solidFill>
            <a:schemeClr val="tx1"/>
          </a:solidFill>
          <a:latin typeface="+mn-lt"/>
          <a:ea typeface="+mn-ea"/>
          <a:cs typeface="+mn-cs"/>
        </a:defRPr>
      </a:lvl6pPr>
      <a:lvl7pPr marL="2741236" algn="l" defTabSz="913745" rtl="0" eaLnBrk="1" latinLnBrk="0" hangingPunct="1">
        <a:defRPr sz="1764" kern="1200">
          <a:solidFill>
            <a:schemeClr val="tx1"/>
          </a:solidFill>
          <a:latin typeface="+mn-lt"/>
          <a:ea typeface="+mn-ea"/>
          <a:cs typeface="+mn-cs"/>
        </a:defRPr>
      </a:lvl7pPr>
      <a:lvl8pPr marL="3198108" algn="l" defTabSz="913745" rtl="0" eaLnBrk="1" latinLnBrk="0" hangingPunct="1">
        <a:defRPr sz="1764" kern="1200">
          <a:solidFill>
            <a:schemeClr val="tx1"/>
          </a:solidFill>
          <a:latin typeface="+mn-lt"/>
          <a:ea typeface="+mn-ea"/>
          <a:cs typeface="+mn-cs"/>
        </a:defRPr>
      </a:lvl8pPr>
      <a:lvl9pPr marL="3654983" algn="l" defTabSz="913745"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52604700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301698174"/>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637405050"/>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 id="2147483764" r:id="rId24"/>
    <p:sldLayoutId id="2147483765" r:id="rId25"/>
    <p:sldLayoutId id="2147483766" r:id="rId26"/>
  </p:sldLayoutIdLst>
  <p:transition>
    <p:fade/>
  </p:transition>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8132020"/>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 id="2147483785" r:id="rId18"/>
    <p:sldLayoutId id="2147483786" r:id="rId19"/>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7" cstate="print">
            <a:extLst>
              <a:ext uri="{28A0092B-C50C-407E-A947-70E740481C1C}">
                <a14:useLocalDpi xmlns:a14="http://schemas.microsoft.com/office/drawing/2010/main"/>
              </a:ext>
            </a:extLst>
          </a:blip>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1712045498"/>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 id="2147483804" r:id="rId17"/>
    <p:sldLayoutId id="2147483805" r:id="rId18"/>
    <p:sldLayoutId id="2147483806" r:id="rId19"/>
    <p:sldLayoutId id="2147483807" r:id="rId20"/>
    <p:sldLayoutId id="2147483808" r:id="rId21"/>
    <p:sldLayoutId id="2147483809" r:id="rId22"/>
    <p:sldLayoutId id="2147483810" r:id="rId23"/>
    <p:sldLayoutId id="2147483811" r:id="rId24"/>
    <p:sldLayoutId id="2147483812" r:id="rId25"/>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1524684557"/>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 id="2147483831" r:id="rId18"/>
    <p:sldLayoutId id="2147483832" r:id="rId19"/>
    <p:sldLayoutId id="2147483833" r:id="rId20"/>
    <p:sldLayoutId id="2147483834" r:id="rId21"/>
    <p:sldLayoutId id="2147483835" r:id="rId22"/>
    <p:sldLayoutId id="2147483836" r:id="rId23"/>
    <p:sldLayoutId id="2147483837"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aka.ms/learn-k8s"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15.tiff"/><Relationship Id="rId3" Type="http://schemas.openxmlformats.org/officeDocument/2006/relationships/image" Target="../media/image110.png"/><Relationship Id="rId7" Type="http://schemas.openxmlformats.org/officeDocument/2006/relationships/image" Target="../media/image114.tiff"/><Relationship Id="rId2" Type="http://schemas.openxmlformats.org/officeDocument/2006/relationships/notesSlide" Target="../notesSlides/notesSlide10.xml"/><Relationship Id="rId1" Type="http://schemas.openxmlformats.org/officeDocument/2006/relationships/slideLayout" Target="../slideLayouts/slideLayout10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1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29.xml"/></Relationships>
</file>

<file path=ppt/slides/_rels/slide1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1.xml"/><Relationship Id="rId1" Type="http://schemas.openxmlformats.org/officeDocument/2006/relationships/slideLayout" Target="../slideLayouts/slideLayout74.xml"/></Relationships>
</file>

<file path=ppt/slides/_rels/slide13.xml.rels><?xml version="1.0" encoding="UTF-8" standalone="yes"?>
<Relationships xmlns="http://schemas.openxmlformats.org/package/2006/relationships"><Relationship Id="rId8" Type="http://schemas.openxmlformats.org/officeDocument/2006/relationships/image" Target="../media/image123.sv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notesSlide" Target="../notesSlides/notesSlide12.xml"/><Relationship Id="rId1" Type="http://schemas.openxmlformats.org/officeDocument/2006/relationships/slideLayout" Target="../slideLayouts/slideLayout131.xml"/><Relationship Id="rId6" Type="http://schemas.openxmlformats.org/officeDocument/2006/relationships/image" Target="../media/image121.svg"/><Relationship Id="rId5" Type="http://schemas.openxmlformats.org/officeDocument/2006/relationships/image" Target="../media/image120.png"/><Relationship Id="rId4" Type="http://schemas.openxmlformats.org/officeDocument/2006/relationships/image" Target="../media/image119.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3.xml"/></Relationships>
</file>

<file path=ppt/slides/_rels/slide17.xml.rels><?xml version="1.0" encoding="UTF-8" standalone="yes"?>
<Relationships xmlns="http://schemas.openxmlformats.org/package/2006/relationships"><Relationship Id="rId3" Type="http://schemas.openxmlformats.org/officeDocument/2006/relationships/image" Target="../media/image124.tiff"/><Relationship Id="rId2" Type="http://schemas.openxmlformats.org/officeDocument/2006/relationships/notesSlide" Target="../notesSlides/notesSlide16.xml"/><Relationship Id="rId1" Type="http://schemas.openxmlformats.org/officeDocument/2006/relationships/slideLayout" Target="../slideLayouts/slideLayout14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9.xml"/></Relationships>
</file>

<file path=ppt/slides/_rels/slide2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9.xml"/><Relationship Id="rId1" Type="http://schemas.openxmlformats.org/officeDocument/2006/relationships/slideLayout" Target="../slideLayouts/slideLayout163.xml"/><Relationship Id="rId6" Type="http://schemas.openxmlformats.org/officeDocument/2006/relationships/image" Target="../media/image128.svg"/><Relationship Id="rId5" Type="http://schemas.openxmlformats.org/officeDocument/2006/relationships/image" Target="../media/image127.png"/><Relationship Id="rId4" Type="http://schemas.openxmlformats.org/officeDocument/2006/relationships/image" Target="../media/image126.svg"/></Relationships>
</file>

<file path=ppt/slides/_rels/slide21.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20.xml"/><Relationship Id="rId1" Type="http://schemas.openxmlformats.org/officeDocument/2006/relationships/slideLayout" Target="../slideLayouts/slideLayout163.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sv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16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3.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163.xml"/></Relationships>
</file>

<file path=ppt/slides/_rels/slide2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4.xml"/><Relationship Id="rId1" Type="http://schemas.openxmlformats.org/officeDocument/2006/relationships/slideLayout" Target="../slideLayouts/slideLayout163.xml"/><Relationship Id="rId5" Type="http://schemas.openxmlformats.org/officeDocument/2006/relationships/image" Target="../media/image136.svg"/><Relationship Id="rId4" Type="http://schemas.openxmlformats.org/officeDocument/2006/relationships/image" Target="../media/image13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3.xml"/></Relationships>
</file>

<file path=ppt/slides/_rels/slide27.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3" Type="http://schemas.openxmlformats.org/officeDocument/2006/relationships/image" Target="../media/image137.png"/><Relationship Id="rId7" Type="http://schemas.openxmlformats.org/officeDocument/2006/relationships/image" Target="../media/image56.png"/><Relationship Id="rId12" Type="http://schemas.openxmlformats.org/officeDocument/2006/relationships/image" Target="../media/image144.svg"/><Relationship Id="rId2" Type="http://schemas.openxmlformats.org/officeDocument/2006/relationships/notesSlide" Target="../notesSlides/notesSlide26.xml"/><Relationship Id="rId1" Type="http://schemas.openxmlformats.org/officeDocument/2006/relationships/slideLayout" Target="../slideLayouts/slideLayout163.xml"/><Relationship Id="rId6" Type="http://schemas.openxmlformats.org/officeDocument/2006/relationships/image" Target="../media/image80.png"/><Relationship Id="rId11" Type="http://schemas.openxmlformats.org/officeDocument/2006/relationships/image" Target="../media/image143.png"/><Relationship Id="rId5" Type="http://schemas.openxmlformats.org/officeDocument/2006/relationships/image" Target="../media/image139.png"/><Relationship Id="rId15" Type="http://schemas.openxmlformats.org/officeDocument/2006/relationships/image" Target="../media/image147.png"/><Relationship Id="rId10" Type="http://schemas.openxmlformats.org/officeDocument/2006/relationships/image" Target="../media/image142.svg"/><Relationship Id="rId4" Type="http://schemas.openxmlformats.org/officeDocument/2006/relationships/image" Target="../media/image138.svg"/><Relationship Id="rId9" Type="http://schemas.openxmlformats.org/officeDocument/2006/relationships/image" Target="../media/image141.png"/><Relationship Id="rId14" Type="http://schemas.openxmlformats.org/officeDocument/2006/relationships/image" Target="../media/image146.svg"/></Relationships>
</file>

<file path=ppt/slides/_rels/slide28.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notesSlide" Target="../notesSlides/notesSlide27.xml"/><Relationship Id="rId1" Type="http://schemas.openxmlformats.org/officeDocument/2006/relationships/slideLayout" Target="../slideLayouts/slideLayout163.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3" Type="http://schemas.openxmlformats.org/officeDocument/2006/relationships/image" Target="../media/image55.png"/><Relationship Id="rId18" Type="http://schemas.openxmlformats.org/officeDocument/2006/relationships/image" Target="../media/image60.png"/><Relationship Id="rId26" Type="http://schemas.openxmlformats.org/officeDocument/2006/relationships/image" Target="../media/image68.png"/><Relationship Id="rId39" Type="http://schemas.openxmlformats.org/officeDocument/2006/relationships/image" Target="../media/image81.png"/><Relationship Id="rId21" Type="http://schemas.openxmlformats.org/officeDocument/2006/relationships/image" Target="../media/image63.png"/><Relationship Id="rId34" Type="http://schemas.openxmlformats.org/officeDocument/2006/relationships/image" Target="../media/image76.png"/><Relationship Id="rId42" Type="http://schemas.openxmlformats.org/officeDocument/2006/relationships/image" Target="../media/image84.png"/><Relationship Id="rId47" Type="http://schemas.openxmlformats.org/officeDocument/2006/relationships/image" Target="../media/image89.png"/><Relationship Id="rId50" Type="http://schemas.openxmlformats.org/officeDocument/2006/relationships/image" Target="../media/image91.png"/><Relationship Id="rId55" Type="http://schemas.openxmlformats.org/officeDocument/2006/relationships/image" Target="../media/image95.png"/><Relationship Id="rId63" Type="http://schemas.openxmlformats.org/officeDocument/2006/relationships/image" Target="../media/image103.png"/><Relationship Id="rId68" Type="http://schemas.openxmlformats.org/officeDocument/2006/relationships/image" Target="../media/image108.png"/><Relationship Id="rId7" Type="http://schemas.openxmlformats.org/officeDocument/2006/relationships/image" Target="../media/image49.png"/><Relationship Id="rId2" Type="http://schemas.openxmlformats.org/officeDocument/2006/relationships/notesSlide" Target="../notesSlides/notesSlide4.xml"/><Relationship Id="rId16" Type="http://schemas.openxmlformats.org/officeDocument/2006/relationships/image" Target="../media/image58.png"/><Relationship Id="rId29" Type="http://schemas.openxmlformats.org/officeDocument/2006/relationships/image" Target="../media/image71.png"/><Relationship Id="rId1" Type="http://schemas.openxmlformats.org/officeDocument/2006/relationships/slideLayout" Target="../slideLayouts/slideLayout37.xml"/><Relationship Id="rId6" Type="http://schemas.openxmlformats.org/officeDocument/2006/relationships/image" Target="../media/image48.png"/><Relationship Id="rId11" Type="http://schemas.openxmlformats.org/officeDocument/2006/relationships/image" Target="../media/image53.png"/><Relationship Id="rId24" Type="http://schemas.openxmlformats.org/officeDocument/2006/relationships/image" Target="../media/image66.png"/><Relationship Id="rId32" Type="http://schemas.openxmlformats.org/officeDocument/2006/relationships/image" Target="../media/image74.png"/><Relationship Id="rId37" Type="http://schemas.openxmlformats.org/officeDocument/2006/relationships/image" Target="../media/image79.png"/><Relationship Id="rId40" Type="http://schemas.openxmlformats.org/officeDocument/2006/relationships/image" Target="../media/image82.png"/><Relationship Id="rId45" Type="http://schemas.openxmlformats.org/officeDocument/2006/relationships/image" Target="../media/image87.png"/><Relationship Id="rId53" Type="http://schemas.openxmlformats.org/officeDocument/2006/relationships/image" Target="../media/image93.png"/><Relationship Id="rId58" Type="http://schemas.openxmlformats.org/officeDocument/2006/relationships/image" Target="../media/image98.png"/><Relationship Id="rId66" Type="http://schemas.openxmlformats.org/officeDocument/2006/relationships/image" Target="../media/image106.png"/><Relationship Id="rId5" Type="http://schemas.openxmlformats.org/officeDocument/2006/relationships/image" Target="../media/image47.png"/><Relationship Id="rId15" Type="http://schemas.openxmlformats.org/officeDocument/2006/relationships/image" Target="../media/image57.png"/><Relationship Id="rId23" Type="http://schemas.openxmlformats.org/officeDocument/2006/relationships/image" Target="../media/image65.png"/><Relationship Id="rId28" Type="http://schemas.openxmlformats.org/officeDocument/2006/relationships/image" Target="../media/image70.png"/><Relationship Id="rId36" Type="http://schemas.openxmlformats.org/officeDocument/2006/relationships/image" Target="../media/image78.png"/><Relationship Id="rId49" Type="http://schemas.openxmlformats.org/officeDocument/2006/relationships/hyperlink" Target="https://www.google.com/url?sa=i&amp;rct=j&amp;q=&amp;esrc=s&amp;source=images&amp;cd=&amp;cad=rja&amp;uact=8&amp;ved=0ahUKEwiy6vj9mtDNAhVB4mMKHUztCUcQjRwIBw&amp;url=https://developer.microsoft.com/en-us/app-middleware-partners&amp;psig=AFQjCNFdctU6OJlviMmzVX3AK3wCAgJKIw&amp;ust=1467391908422760" TargetMode="External"/><Relationship Id="rId57" Type="http://schemas.openxmlformats.org/officeDocument/2006/relationships/image" Target="../media/image97.png"/><Relationship Id="rId61" Type="http://schemas.openxmlformats.org/officeDocument/2006/relationships/image" Target="../media/image101.png"/><Relationship Id="rId10" Type="http://schemas.openxmlformats.org/officeDocument/2006/relationships/image" Target="../media/image52.png"/><Relationship Id="rId19" Type="http://schemas.openxmlformats.org/officeDocument/2006/relationships/image" Target="../media/image61.png"/><Relationship Id="rId31" Type="http://schemas.openxmlformats.org/officeDocument/2006/relationships/image" Target="../media/image73.png"/><Relationship Id="rId44" Type="http://schemas.openxmlformats.org/officeDocument/2006/relationships/image" Target="../media/image86.png"/><Relationship Id="rId52" Type="http://schemas.openxmlformats.org/officeDocument/2006/relationships/image" Target="../media/image92.png"/><Relationship Id="rId60" Type="http://schemas.openxmlformats.org/officeDocument/2006/relationships/image" Target="../media/image100.png"/><Relationship Id="rId65" Type="http://schemas.openxmlformats.org/officeDocument/2006/relationships/image" Target="../media/image105.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 Id="rId22" Type="http://schemas.openxmlformats.org/officeDocument/2006/relationships/image" Target="../media/image64.png"/><Relationship Id="rId27" Type="http://schemas.openxmlformats.org/officeDocument/2006/relationships/image" Target="../media/image69.png"/><Relationship Id="rId30" Type="http://schemas.openxmlformats.org/officeDocument/2006/relationships/image" Target="../media/image72.png"/><Relationship Id="rId35" Type="http://schemas.openxmlformats.org/officeDocument/2006/relationships/image" Target="../media/image77.png"/><Relationship Id="rId43" Type="http://schemas.openxmlformats.org/officeDocument/2006/relationships/image" Target="../media/image85.png"/><Relationship Id="rId48" Type="http://schemas.openxmlformats.org/officeDocument/2006/relationships/image" Target="../media/image90.png"/><Relationship Id="rId56" Type="http://schemas.openxmlformats.org/officeDocument/2006/relationships/image" Target="../media/image96.png"/><Relationship Id="rId64" Type="http://schemas.openxmlformats.org/officeDocument/2006/relationships/image" Target="../media/image104.png"/><Relationship Id="rId8" Type="http://schemas.openxmlformats.org/officeDocument/2006/relationships/image" Target="../media/image50.png"/><Relationship Id="rId51" Type="http://schemas.openxmlformats.org/officeDocument/2006/relationships/hyperlink" Target="https://www.google.com/url?sa=i&amp;rct=j&amp;q=&amp;esrc=s&amp;source=images&amp;cd=&amp;cad=rja&amp;uact=8&amp;ved=0ahUKEwijrpzbm9DNAhVU52MKHRcjAxMQjRwIBw&amp;url=https://azure.microsoft.com/en-gb/services/power-bi-embedded/&amp;psig=AFQjCNGAz6ASOEuOFwrvcGbgivFPur_t7w&amp;ust=1467392103935851" TargetMode="External"/><Relationship Id="rId3" Type="http://schemas.openxmlformats.org/officeDocument/2006/relationships/image" Target="../media/image45.png"/><Relationship Id="rId12" Type="http://schemas.openxmlformats.org/officeDocument/2006/relationships/image" Target="../media/image54.png"/><Relationship Id="rId17" Type="http://schemas.openxmlformats.org/officeDocument/2006/relationships/image" Target="../media/image59.png"/><Relationship Id="rId25" Type="http://schemas.openxmlformats.org/officeDocument/2006/relationships/image" Target="../media/image67.png"/><Relationship Id="rId33" Type="http://schemas.openxmlformats.org/officeDocument/2006/relationships/image" Target="../media/image75.png"/><Relationship Id="rId38" Type="http://schemas.openxmlformats.org/officeDocument/2006/relationships/image" Target="../media/image80.png"/><Relationship Id="rId46" Type="http://schemas.openxmlformats.org/officeDocument/2006/relationships/image" Target="../media/image88.png"/><Relationship Id="rId59" Type="http://schemas.openxmlformats.org/officeDocument/2006/relationships/image" Target="../media/image99.png"/><Relationship Id="rId67" Type="http://schemas.openxmlformats.org/officeDocument/2006/relationships/image" Target="../media/image107.png"/><Relationship Id="rId20" Type="http://schemas.openxmlformats.org/officeDocument/2006/relationships/image" Target="../media/image62.png"/><Relationship Id="rId41" Type="http://schemas.openxmlformats.org/officeDocument/2006/relationships/image" Target="../media/image83.png"/><Relationship Id="rId54" Type="http://schemas.openxmlformats.org/officeDocument/2006/relationships/image" Target="../media/image94.png"/><Relationship Id="rId62" Type="http://schemas.openxmlformats.org/officeDocument/2006/relationships/image" Target="../media/image10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3" Type="http://schemas.openxmlformats.org/officeDocument/2006/relationships/hyperlink" Target="https://azure.microsoft.com/en-us/pricing/calculator/" TargetMode="External"/><Relationship Id="rId2" Type="http://schemas.openxmlformats.org/officeDocument/2006/relationships/notesSlide" Target="../notesSlides/notesSlide6.xml"/><Relationship Id="rId1" Type="http://schemas.openxmlformats.org/officeDocument/2006/relationships/slideLayout" Target="../slideLayouts/slideLayout47.xml"/><Relationship Id="rId4" Type="http://schemas.openxmlformats.org/officeDocument/2006/relationships/image" Target="../media/image10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9A71D-7E81-4C9F-BFBC-3F1CDE60D5D6}"/>
              </a:ext>
            </a:extLst>
          </p:cNvPr>
          <p:cNvSpPr>
            <a:spLocks noGrp="1"/>
          </p:cNvSpPr>
          <p:nvPr>
            <p:ph type="title"/>
          </p:nvPr>
        </p:nvSpPr>
        <p:spPr>
          <a:xfrm>
            <a:off x="269302" y="4369224"/>
            <a:ext cx="11583608" cy="974019"/>
          </a:xfrm>
        </p:spPr>
        <p:txBody>
          <a:bodyPr/>
          <a:lstStyle/>
          <a:p>
            <a:r>
              <a:rPr lang="en-US" sz="4800" spc="0" dirty="0"/>
              <a:t>Containers &amp; Kubernetes</a:t>
            </a:r>
          </a:p>
        </p:txBody>
      </p:sp>
      <p:grpSp>
        <p:nvGrpSpPr>
          <p:cNvPr id="24" name="Group 23">
            <a:extLst>
              <a:ext uri="{FF2B5EF4-FFF2-40B4-BE49-F238E27FC236}">
                <a16:creationId xmlns:a16="http://schemas.microsoft.com/office/drawing/2014/main" id="{70F82245-B4A3-4A96-B725-72938357D252}"/>
              </a:ext>
            </a:extLst>
          </p:cNvPr>
          <p:cNvGrpSpPr/>
          <p:nvPr/>
        </p:nvGrpSpPr>
        <p:grpSpPr>
          <a:xfrm>
            <a:off x="583758" y="3505961"/>
            <a:ext cx="3284490" cy="781741"/>
            <a:chOff x="733346" y="3790822"/>
            <a:chExt cx="2790618" cy="664195"/>
          </a:xfrm>
        </p:grpSpPr>
        <p:grpSp>
          <p:nvGrpSpPr>
            <p:cNvPr id="4" name="Group 3">
              <a:extLst>
                <a:ext uri="{FF2B5EF4-FFF2-40B4-BE49-F238E27FC236}">
                  <a16:creationId xmlns:a16="http://schemas.microsoft.com/office/drawing/2014/main" id="{3D43E816-4C4B-42C8-A5D6-B0FF8C659AAA}"/>
                </a:ext>
              </a:extLst>
            </p:cNvPr>
            <p:cNvGrpSpPr/>
            <p:nvPr/>
          </p:nvGrpSpPr>
          <p:grpSpPr>
            <a:xfrm>
              <a:off x="733346" y="4101813"/>
              <a:ext cx="320468" cy="353204"/>
              <a:chOff x="848773" y="3063002"/>
              <a:chExt cx="885825" cy="976313"/>
            </a:xfrm>
          </p:grpSpPr>
          <p:sp>
            <p:nvSpPr>
              <p:cNvPr id="5" name="Freeform: Shape 4">
                <a:extLst>
                  <a:ext uri="{FF2B5EF4-FFF2-40B4-BE49-F238E27FC236}">
                    <a16:creationId xmlns:a16="http://schemas.microsoft.com/office/drawing/2014/main" id="{4E296B57-2837-4E26-8689-950B671F67DD}"/>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6" name="Freeform: Shape 5">
                <a:extLst>
                  <a:ext uri="{FF2B5EF4-FFF2-40B4-BE49-F238E27FC236}">
                    <a16:creationId xmlns:a16="http://schemas.microsoft.com/office/drawing/2014/main" id="{DC35FBAC-70D2-4014-BE55-65B5874C73B3}"/>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7" name="Freeform: Shape 6">
                <a:extLst>
                  <a:ext uri="{FF2B5EF4-FFF2-40B4-BE49-F238E27FC236}">
                    <a16:creationId xmlns:a16="http://schemas.microsoft.com/office/drawing/2014/main" id="{9F322CB4-09E0-476C-9129-796E66D93C44}"/>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8" name="Group 7">
              <a:extLst>
                <a:ext uri="{FF2B5EF4-FFF2-40B4-BE49-F238E27FC236}">
                  <a16:creationId xmlns:a16="http://schemas.microsoft.com/office/drawing/2014/main" id="{5D766834-8D88-47CE-B94E-D0A47A985558}"/>
                </a:ext>
              </a:extLst>
            </p:cNvPr>
            <p:cNvGrpSpPr/>
            <p:nvPr/>
          </p:nvGrpSpPr>
          <p:grpSpPr>
            <a:xfrm>
              <a:off x="1350884" y="3790822"/>
              <a:ext cx="320468" cy="353204"/>
              <a:chOff x="848773" y="3063002"/>
              <a:chExt cx="885825" cy="976313"/>
            </a:xfrm>
          </p:grpSpPr>
          <p:sp>
            <p:nvSpPr>
              <p:cNvPr id="9" name="Freeform: Shape 8">
                <a:extLst>
                  <a:ext uri="{FF2B5EF4-FFF2-40B4-BE49-F238E27FC236}">
                    <a16:creationId xmlns:a16="http://schemas.microsoft.com/office/drawing/2014/main" id="{8F3A9835-B557-4988-A6FD-C6D604C619E2}"/>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0" name="Freeform: Shape 9">
                <a:extLst>
                  <a:ext uri="{FF2B5EF4-FFF2-40B4-BE49-F238E27FC236}">
                    <a16:creationId xmlns:a16="http://schemas.microsoft.com/office/drawing/2014/main" id="{98ABDD7F-F732-49A2-A7B6-BA90CF585C74}"/>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1" name="Freeform: Shape 10">
                <a:extLst>
                  <a:ext uri="{FF2B5EF4-FFF2-40B4-BE49-F238E27FC236}">
                    <a16:creationId xmlns:a16="http://schemas.microsoft.com/office/drawing/2014/main" id="{39FE294F-4004-4068-A2D2-41952945612E}"/>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12" name="Group 11">
              <a:extLst>
                <a:ext uri="{FF2B5EF4-FFF2-40B4-BE49-F238E27FC236}">
                  <a16:creationId xmlns:a16="http://schemas.microsoft.com/office/drawing/2014/main" id="{1244F92F-7ED6-4F97-A746-3B31FBA0B4C4}"/>
                </a:ext>
              </a:extLst>
            </p:cNvPr>
            <p:cNvGrpSpPr/>
            <p:nvPr/>
          </p:nvGrpSpPr>
          <p:grpSpPr>
            <a:xfrm>
              <a:off x="1968422" y="4101813"/>
              <a:ext cx="320468" cy="353204"/>
              <a:chOff x="848773" y="3063002"/>
              <a:chExt cx="885825" cy="976313"/>
            </a:xfrm>
          </p:grpSpPr>
          <p:sp>
            <p:nvSpPr>
              <p:cNvPr id="13" name="Freeform: Shape 12">
                <a:extLst>
                  <a:ext uri="{FF2B5EF4-FFF2-40B4-BE49-F238E27FC236}">
                    <a16:creationId xmlns:a16="http://schemas.microsoft.com/office/drawing/2014/main" id="{49718CCE-C693-41CB-BAEE-E43EBAEBABF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4" name="Freeform: Shape 13">
                <a:extLst>
                  <a:ext uri="{FF2B5EF4-FFF2-40B4-BE49-F238E27FC236}">
                    <a16:creationId xmlns:a16="http://schemas.microsoft.com/office/drawing/2014/main" id="{13E1FA85-17D5-4AEF-84DB-5309C865992C}"/>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5" name="Freeform: Shape 14">
                <a:extLst>
                  <a:ext uri="{FF2B5EF4-FFF2-40B4-BE49-F238E27FC236}">
                    <a16:creationId xmlns:a16="http://schemas.microsoft.com/office/drawing/2014/main" id="{20D5E21E-BFAA-40EE-8616-A8850F225F4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16" name="Group 15">
              <a:extLst>
                <a:ext uri="{FF2B5EF4-FFF2-40B4-BE49-F238E27FC236}">
                  <a16:creationId xmlns:a16="http://schemas.microsoft.com/office/drawing/2014/main" id="{77E6CAAD-9306-4EAA-8B22-8280BD6F0646}"/>
                </a:ext>
              </a:extLst>
            </p:cNvPr>
            <p:cNvGrpSpPr/>
            <p:nvPr/>
          </p:nvGrpSpPr>
          <p:grpSpPr>
            <a:xfrm>
              <a:off x="2585960" y="3790822"/>
              <a:ext cx="320468" cy="353204"/>
              <a:chOff x="848773" y="3063002"/>
              <a:chExt cx="885825" cy="976313"/>
            </a:xfrm>
          </p:grpSpPr>
          <p:sp>
            <p:nvSpPr>
              <p:cNvPr id="17" name="Freeform: Shape 16">
                <a:extLst>
                  <a:ext uri="{FF2B5EF4-FFF2-40B4-BE49-F238E27FC236}">
                    <a16:creationId xmlns:a16="http://schemas.microsoft.com/office/drawing/2014/main" id="{93DF2BAD-E676-4C8D-AF2B-3005B53598D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8" name="Freeform: Shape 17">
                <a:extLst>
                  <a:ext uri="{FF2B5EF4-FFF2-40B4-BE49-F238E27FC236}">
                    <a16:creationId xmlns:a16="http://schemas.microsoft.com/office/drawing/2014/main" id="{F80B209A-BA3A-4F4D-89CD-279A5D3D52DA}"/>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9" name="Freeform: Shape 18">
                <a:extLst>
                  <a:ext uri="{FF2B5EF4-FFF2-40B4-BE49-F238E27FC236}">
                    <a16:creationId xmlns:a16="http://schemas.microsoft.com/office/drawing/2014/main" id="{240FDD07-EF3B-4B01-B61C-F544C16B3ED7}"/>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20" name="Group 19">
              <a:extLst>
                <a:ext uri="{FF2B5EF4-FFF2-40B4-BE49-F238E27FC236}">
                  <a16:creationId xmlns:a16="http://schemas.microsoft.com/office/drawing/2014/main" id="{4021622A-DA3A-4046-8B9A-53CFFF3DE9CD}"/>
                </a:ext>
              </a:extLst>
            </p:cNvPr>
            <p:cNvGrpSpPr/>
            <p:nvPr/>
          </p:nvGrpSpPr>
          <p:grpSpPr>
            <a:xfrm>
              <a:off x="3203496" y="4101813"/>
              <a:ext cx="320468" cy="353204"/>
              <a:chOff x="848773" y="3063002"/>
              <a:chExt cx="885825" cy="976313"/>
            </a:xfrm>
          </p:grpSpPr>
          <p:sp>
            <p:nvSpPr>
              <p:cNvPr id="21" name="Freeform: Shape 20">
                <a:extLst>
                  <a:ext uri="{FF2B5EF4-FFF2-40B4-BE49-F238E27FC236}">
                    <a16:creationId xmlns:a16="http://schemas.microsoft.com/office/drawing/2014/main" id="{3A9D5A2B-5BCE-49E3-9F38-57C031B5FDC0}"/>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22" name="Freeform: Shape 21">
                <a:extLst>
                  <a:ext uri="{FF2B5EF4-FFF2-40B4-BE49-F238E27FC236}">
                    <a16:creationId xmlns:a16="http://schemas.microsoft.com/office/drawing/2014/main" id="{30C632B0-7BAB-4B8D-A9E3-4D6AC1BD431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23" name="Freeform: Shape 22">
                <a:extLst>
                  <a:ext uri="{FF2B5EF4-FFF2-40B4-BE49-F238E27FC236}">
                    <a16:creationId xmlns:a16="http://schemas.microsoft.com/office/drawing/2014/main" id="{209361A4-0E05-4DED-BD16-EDAA63B81025}"/>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sp>
        <p:nvSpPr>
          <p:cNvPr id="26" name="Text Placeholder 25">
            <a:extLst>
              <a:ext uri="{FF2B5EF4-FFF2-40B4-BE49-F238E27FC236}">
                <a16:creationId xmlns:a16="http://schemas.microsoft.com/office/drawing/2014/main" id="{4C926B21-0CE6-4E79-B3CD-8EA2FFE77FB0}"/>
              </a:ext>
            </a:extLst>
          </p:cNvPr>
          <p:cNvSpPr>
            <a:spLocks noGrp="1"/>
          </p:cNvSpPr>
          <p:nvPr>
            <p:ph type="body" sz="quarter" idx="12"/>
          </p:nvPr>
        </p:nvSpPr>
        <p:spPr>
          <a:xfrm>
            <a:off x="269302" y="5354150"/>
            <a:ext cx="11092118" cy="1206670"/>
          </a:xfrm>
        </p:spPr>
        <p:txBody>
          <a:bodyPr/>
          <a:lstStyle/>
          <a:p>
            <a:r>
              <a:rPr lang="en-US" dirty="0">
                <a:solidFill>
                  <a:schemeClr val="tx1"/>
                </a:solidFill>
                <a:hlinkClick r:id="rId3">
                  <a:extLst>
                    <a:ext uri="{A12FA001-AC4F-418D-AE19-62706E023703}">
                      <ahyp:hlinkClr xmlns:ahyp="http://schemas.microsoft.com/office/drawing/2018/hyperlinkcolor" val="tx"/>
                    </a:ext>
                  </a:extLst>
                </a:hlinkClick>
              </a:rPr>
              <a:t>https://aka.ms/learn-k8s</a:t>
            </a:r>
            <a:endParaRPr lang="en-US" b="1" dirty="0">
              <a:solidFill>
                <a:schemeClr val="tx1"/>
              </a:solidFill>
            </a:endParaRPr>
          </a:p>
        </p:txBody>
      </p:sp>
    </p:spTree>
    <p:extLst>
      <p:ext uri="{BB962C8B-B14F-4D97-AF65-F5344CB8AC3E}">
        <p14:creationId xmlns:p14="http://schemas.microsoft.com/office/powerpoint/2010/main" val="3249558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238195" y="2285042"/>
            <a:ext cx="1649192" cy="3157102"/>
            <a:chOff x="7147122" y="2976737"/>
            <a:chExt cx="1467704" cy="3220864"/>
          </a:xfrm>
        </p:grpSpPr>
        <p:sp>
          <p:nvSpPr>
            <p:cNvPr id="126" name="Rectangle 125">
              <a:extLst>
                <a:ext uri="{FF2B5EF4-FFF2-40B4-BE49-F238E27FC236}">
                  <a16:creationId xmlns:a16="http://schemas.microsoft.com/office/drawing/2014/main" id="{1F6C8CE1-7E4B-48D5-B695-9B157D60558D}"/>
                </a:ext>
              </a:extLst>
            </p:cNvPr>
            <p:cNvSpPr/>
            <p:nvPr/>
          </p:nvSpPr>
          <p:spPr bwMode="auto">
            <a:xfrm>
              <a:off x="7147122" y="2976737"/>
              <a:ext cx="1467704" cy="3220864"/>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err="1">
                <a:solidFill>
                  <a:srgbClr val="505050"/>
                </a:solidFill>
                <a:latin typeface="Segoe UI"/>
                <a:cs typeface="Segoe UI" pitchFamily="34" charset="0"/>
              </a:endParaRPr>
            </a:p>
          </p:txBody>
        </p:sp>
        <p:sp>
          <p:nvSpPr>
            <p:cNvPr id="84" name="TextBox 83">
              <a:extLst>
                <a:ext uri="{FF2B5EF4-FFF2-40B4-BE49-F238E27FC236}">
                  <a16:creationId xmlns:a16="http://schemas.microsoft.com/office/drawing/2014/main" id="{8C32344C-5F1B-4BB4-945E-F2D591CEBBC9}"/>
                </a:ext>
              </a:extLst>
            </p:cNvPr>
            <p:cNvSpPr txBox="1"/>
            <p:nvPr/>
          </p:nvSpPr>
          <p:spPr>
            <a:xfrm>
              <a:off x="7201971" y="4474896"/>
              <a:ext cx="1358006" cy="166024"/>
            </a:xfrm>
            <a:prstGeom prst="rect">
              <a:avLst/>
            </a:prstGeom>
            <a:noFill/>
          </p:spPr>
          <p:txBody>
            <a:bodyPr wrap="square" lIns="0" tIns="0" rIns="0" bIns="0" rtlCol="0">
              <a:spAutoFit/>
            </a:bodyPr>
            <a:lstStyle/>
            <a:p>
              <a:pPr algn="ctr" defTabSz="895837">
                <a:lnSpc>
                  <a:spcPct val="90000"/>
                </a:lnSpc>
                <a:spcAft>
                  <a:spcPts val="573"/>
                </a:spcAft>
                <a:defRPr/>
              </a:pPr>
              <a:r>
                <a:rPr lang="en-US" sz="1175">
                  <a:solidFill>
                    <a:srgbClr val="505050"/>
                  </a:solidFill>
                  <a:latin typeface="Segoe UI"/>
                </a:rPr>
                <a:t>On-premises</a:t>
              </a:r>
            </a:p>
          </p:txBody>
        </p:sp>
        <p:sp>
          <p:nvSpPr>
            <p:cNvPr id="85" name="building_1">
              <a:extLst>
                <a:ext uri="{FF2B5EF4-FFF2-40B4-BE49-F238E27FC236}">
                  <a16:creationId xmlns:a16="http://schemas.microsoft.com/office/drawing/2014/main" id="{DAF07307-871A-4224-8869-09CB5326B00F}"/>
                </a:ext>
              </a:extLst>
            </p:cNvPr>
            <p:cNvSpPr>
              <a:spLocks noChangeAspect="1" noEditPoints="1"/>
            </p:cNvSpPr>
            <p:nvPr/>
          </p:nvSpPr>
          <p:spPr bwMode="auto">
            <a:xfrm>
              <a:off x="7693242" y="3830448"/>
              <a:ext cx="375464" cy="390762"/>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a:gradFill>
                  <a:gsLst>
                    <a:gs pos="0">
                      <a:srgbClr val="505050"/>
                    </a:gs>
                    <a:gs pos="100000">
                      <a:srgbClr val="505050"/>
                    </a:gs>
                  </a:gsLst>
                </a:gradFill>
                <a:latin typeface="Segoe UI Semilight"/>
              </a:endParaRPr>
            </a:p>
          </p:txBody>
        </p:sp>
        <p:sp>
          <p:nvSpPr>
            <p:cNvPr id="86" name="TextBox 85">
              <a:extLst>
                <a:ext uri="{FF2B5EF4-FFF2-40B4-BE49-F238E27FC236}">
                  <a16:creationId xmlns:a16="http://schemas.microsoft.com/office/drawing/2014/main" id="{9FC48BCF-B5E3-487F-8359-0A9E03D440AD}"/>
                </a:ext>
              </a:extLst>
            </p:cNvPr>
            <p:cNvSpPr txBox="1"/>
            <p:nvPr/>
          </p:nvSpPr>
          <p:spPr>
            <a:xfrm>
              <a:off x="7201971" y="5617329"/>
              <a:ext cx="1358007" cy="166024"/>
            </a:xfrm>
            <a:prstGeom prst="rect">
              <a:avLst/>
            </a:prstGeom>
            <a:noFill/>
          </p:spPr>
          <p:txBody>
            <a:bodyPr wrap="square" lIns="0" tIns="0" rIns="0" bIns="0" rtlCol="0">
              <a:spAutoFit/>
            </a:bodyPr>
            <a:lstStyle/>
            <a:p>
              <a:pPr algn="ctr" defTabSz="895837">
                <a:lnSpc>
                  <a:spcPct val="90000"/>
                </a:lnSpc>
                <a:spcAft>
                  <a:spcPts val="573"/>
                </a:spcAft>
                <a:defRPr/>
              </a:pPr>
              <a:r>
                <a:rPr lang="en-US" sz="1175">
                  <a:solidFill>
                    <a:srgbClr val="505050"/>
                  </a:solidFill>
                  <a:latin typeface="Segoe UI"/>
                </a:rPr>
                <a:t>Cloud</a:t>
              </a:r>
            </a:p>
          </p:txBody>
        </p:sp>
        <p:sp>
          <p:nvSpPr>
            <p:cNvPr id="87" name="Thunderstorms_E9C6">
              <a:extLst>
                <a:ext uri="{FF2B5EF4-FFF2-40B4-BE49-F238E27FC236}">
                  <a16:creationId xmlns:a16="http://schemas.microsoft.com/office/drawing/2014/main" id="{3B357B36-2632-4451-8140-4473C6C8157B}"/>
                </a:ext>
              </a:extLst>
            </p:cNvPr>
            <p:cNvSpPr>
              <a:spLocks noChangeAspect="1" noEditPoints="1"/>
            </p:cNvSpPr>
            <p:nvPr/>
          </p:nvSpPr>
          <p:spPr bwMode="auto">
            <a:xfrm>
              <a:off x="7653063" y="5084833"/>
              <a:ext cx="455822" cy="382218"/>
            </a:xfrm>
            <a:custGeom>
              <a:avLst/>
              <a:gdLst>
                <a:gd name="T0" fmla="*/ 2505 w 3755"/>
                <a:gd name="T1" fmla="*/ 2745 h 3036"/>
                <a:gd name="T2" fmla="*/ 3130 w 3755"/>
                <a:gd name="T3" fmla="*/ 2745 h 3036"/>
                <a:gd name="T4" fmla="*/ 3755 w 3755"/>
                <a:gd name="T5" fmla="*/ 2120 h 3036"/>
                <a:gd name="T6" fmla="*/ 3222 w 3755"/>
                <a:gd name="T7" fmla="*/ 1504 h 3036"/>
                <a:gd name="T8" fmla="*/ 2255 w 3755"/>
                <a:gd name="T9" fmla="*/ 745 h 3036"/>
                <a:gd name="T10" fmla="*/ 1348 w 3755"/>
                <a:gd name="T11" fmla="*/ 1331 h 3036"/>
                <a:gd name="T12" fmla="*/ 1005 w 3755"/>
                <a:gd name="T13" fmla="*/ 1245 h 3036"/>
                <a:gd name="T14" fmla="*/ 255 w 3755"/>
                <a:gd name="T15" fmla="*/ 1995 h 3036"/>
                <a:gd name="T16" fmla="*/ 1005 w 3755"/>
                <a:gd name="T17" fmla="*/ 2745 h 3036"/>
                <a:gd name="T18" fmla="*/ 1443 w 3755"/>
                <a:gd name="T19" fmla="*/ 2745 h 3036"/>
                <a:gd name="T20" fmla="*/ 329 w 3755"/>
                <a:gd name="T21" fmla="*/ 1670 h 3036"/>
                <a:gd name="T22" fmla="*/ 0 w 3755"/>
                <a:gd name="T23" fmla="*/ 1118 h 3036"/>
                <a:gd name="T24" fmla="*/ 628 w 3755"/>
                <a:gd name="T25" fmla="*/ 490 h 3036"/>
                <a:gd name="T26" fmla="*/ 793 w 3755"/>
                <a:gd name="T27" fmla="*/ 512 h 3036"/>
                <a:gd name="T28" fmla="*/ 1505 w 3755"/>
                <a:gd name="T29" fmla="*/ 0 h 3036"/>
                <a:gd name="T30" fmla="*/ 2256 w 3755"/>
                <a:gd name="T31" fmla="*/ 750 h 3036"/>
                <a:gd name="T32" fmla="*/ 1692 w 3755"/>
                <a:gd name="T33" fmla="*/ 3036 h 3036"/>
                <a:gd name="T34" fmla="*/ 1950 w 3755"/>
                <a:gd name="T35" fmla="*/ 2520 h 3036"/>
                <a:gd name="T36" fmla="*/ 1649 w 3755"/>
                <a:gd name="T37" fmla="*/ 2520 h 3036"/>
                <a:gd name="T38" fmla="*/ 2036 w 3755"/>
                <a:gd name="T39" fmla="*/ 1745 h 3036"/>
                <a:gd name="T40" fmla="*/ 2424 w 3755"/>
                <a:gd name="T41" fmla="*/ 1745 h 3036"/>
                <a:gd name="T42" fmla="*/ 2165 w 3755"/>
                <a:gd name="T43" fmla="*/ 2262 h 3036"/>
                <a:gd name="T44" fmla="*/ 2574 w 3755"/>
                <a:gd name="T45" fmla="*/ 2262 h 3036"/>
                <a:gd name="T46" fmla="*/ 1692 w 3755"/>
                <a:gd name="T47" fmla="*/ 3036 h 3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55" h="3036">
                  <a:moveTo>
                    <a:pt x="2505" y="2745"/>
                  </a:moveTo>
                  <a:cubicBezTo>
                    <a:pt x="3130" y="2745"/>
                    <a:pt x="3130" y="2745"/>
                    <a:pt x="3130" y="2745"/>
                  </a:cubicBezTo>
                  <a:cubicBezTo>
                    <a:pt x="3475" y="2745"/>
                    <a:pt x="3755" y="2465"/>
                    <a:pt x="3755" y="2120"/>
                  </a:cubicBezTo>
                  <a:cubicBezTo>
                    <a:pt x="3755" y="1810"/>
                    <a:pt x="3528" y="1552"/>
                    <a:pt x="3222" y="1504"/>
                  </a:cubicBezTo>
                  <a:cubicBezTo>
                    <a:pt x="3112" y="1065"/>
                    <a:pt x="2713" y="745"/>
                    <a:pt x="2255" y="745"/>
                  </a:cubicBezTo>
                  <a:cubicBezTo>
                    <a:pt x="1860" y="745"/>
                    <a:pt x="1508" y="979"/>
                    <a:pt x="1348" y="1331"/>
                  </a:cubicBezTo>
                  <a:cubicBezTo>
                    <a:pt x="1242" y="1275"/>
                    <a:pt x="1124" y="1245"/>
                    <a:pt x="1005" y="1245"/>
                  </a:cubicBezTo>
                  <a:cubicBezTo>
                    <a:pt x="591" y="1245"/>
                    <a:pt x="255" y="1582"/>
                    <a:pt x="255" y="1995"/>
                  </a:cubicBezTo>
                  <a:cubicBezTo>
                    <a:pt x="255" y="2409"/>
                    <a:pt x="591" y="2745"/>
                    <a:pt x="1005" y="2745"/>
                  </a:cubicBezTo>
                  <a:cubicBezTo>
                    <a:pt x="1443" y="2745"/>
                    <a:pt x="1443" y="2745"/>
                    <a:pt x="1443" y="2745"/>
                  </a:cubicBezTo>
                  <a:moveTo>
                    <a:pt x="329" y="1670"/>
                  </a:moveTo>
                  <a:cubicBezTo>
                    <a:pt x="133" y="1564"/>
                    <a:pt x="0" y="1357"/>
                    <a:pt x="0" y="1118"/>
                  </a:cubicBezTo>
                  <a:cubicBezTo>
                    <a:pt x="0" y="771"/>
                    <a:pt x="281" y="490"/>
                    <a:pt x="628" y="490"/>
                  </a:cubicBezTo>
                  <a:cubicBezTo>
                    <a:pt x="685" y="490"/>
                    <a:pt x="740" y="498"/>
                    <a:pt x="793" y="512"/>
                  </a:cubicBezTo>
                  <a:cubicBezTo>
                    <a:pt x="892" y="214"/>
                    <a:pt x="1173" y="0"/>
                    <a:pt x="1505" y="0"/>
                  </a:cubicBezTo>
                  <a:cubicBezTo>
                    <a:pt x="1920" y="0"/>
                    <a:pt x="2256" y="336"/>
                    <a:pt x="2256" y="750"/>
                  </a:cubicBezTo>
                  <a:moveTo>
                    <a:pt x="1692" y="3036"/>
                  </a:moveTo>
                  <a:cubicBezTo>
                    <a:pt x="1950" y="2520"/>
                    <a:pt x="1950" y="2520"/>
                    <a:pt x="1950" y="2520"/>
                  </a:cubicBezTo>
                  <a:cubicBezTo>
                    <a:pt x="1649" y="2520"/>
                    <a:pt x="1649" y="2520"/>
                    <a:pt x="1649" y="2520"/>
                  </a:cubicBezTo>
                  <a:cubicBezTo>
                    <a:pt x="2036" y="1745"/>
                    <a:pt x="2036" y="1745"/>
                    <a:pt x="2036" y="1745"/>
                  </a:cubicBezTo>
                  <a:cubicBezTo>
                    <a:pt x="2424" y="1745"/>
                    <a:pt x="2424" y="1745"/>
                    <a:pt x="2424" y="1745"/>
                  </a:cubicBezTo>
                  <a:cubicBezTo>
                    <a:pt x="2165" y="2262"/>
                    <a:pt x="2165" y="2262"/>
                    <a:pt x="2165" y="2262"/>
                  </a:cubicBezTo>
                  <a:cubicBezTo>
                    <a:pt x="2574" y="2262"/>
                    <a:pt x="2574" y="2262"/>
                    <a:pt x="2574" y="2262"/>
                  </a:cubicBezTo>
                  <a:lnTo>
                    <a:pt x="1692" y="3036"/>
                  </a:ln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882">
                <a:gradFill>
                  <a:gsLst>
                    <a:gs pos="0">
                      <a:srgbClr val="505050"/>
                    </a:gs>
                    <a:gs pos="100000">
                      <a:srgbClr val="505050"/>
                    </a:gs>
                  </a:gsLst>
                  <a:lin ang="5400000" scaled="1"/>
                </a:gradFill>
                <a:latin typeface="Segoe UI Semilight"/>
              </a:endParaRPr>
            </a:p>
          </p:txBody>
        </p:sp>
        <p:sp>
          <p:nvSpPr>
            <p:cNvPr id="120" name="Rectangle 119"/>
            <p:cNvSpPr/>
            <p:nvPr/>
          </p:nvSpPr>
          <p:spPr>
            <a:xfrm>
              <a:off x="7201973" y="3078634"/>
              <a:ext cx="1358003" cy="320096"/>
            </a:xfrm>
            <a:prstGeom prst="rect">
              <a:avLst/>
            </a:prstGeom>
          </p:spPr>
          <p:txBody>
            <a:bodyPr wrap="square">
              <a:spAutoFit/>
            </a:bodyPr>
            <a:lstStyle/>
            <a:p>
              <a:pPr algn="ctr" defTabSz="913927" fontAlgn="base">
                <a:lnSpc>
                  <a:spcPct val="90000"/>
                </a:lnSpc>
                <a:spcBef>
                  <a:spcPct val="0"/>
                </a:spcBef>
                <a:spcAft>
                  <a:spcPct val="0"/>
                </a:spcAft>
                <a:defRPr/>
              </a:pPr>
              <a:r>
                <a:rPr lang="en-US" sz="1567" b="1">
                  <a:solidFill>
                    <a:srgbClr val="0072C6"/>
                  </a:solidFill>
                  <a:latin typeface="Segoe UI Semibold" charset="0"/>
                  <a:ea typeface="Segoe UI Semibold" charset="0"/>
                  <a:cs typeface="Segoe UI Semibold" charset="0"/>
                </a:rPr>
                <a:t>Anywhere</a:t>
              </a:r>
            </a:p>
          </p:txBody>
        </p:sp>
      </p:grpSp>
      <p:grpSp>
        <p:nvGrpSpPr>
          <p:cNvPr id="6" name="Group 5"/>
          <p:cNvGrpSpPr/>
          <p:nvPr/>
        </p:nvGrpSpPr>
        <p:grpSpPr>
          <a:xfrm>
            <a:off x="6024629" y="2285042"/>
            <a:ext cx="1649192" cy="3157102"/>
            <a:chOff x="8670687" y="2976737"/>
            <a:chExt cx="1467704" cy="3220864"/>
          </a:xfrm>
        </p:grpSpPr>
        <p:sp>
          <p:nvSpPr>
            <p:cNvPr id="127" name="Rectangle 126">
              <a:extLst>
                <a:ext uri="{FF2B5EF4-FFF2-40B4-BE49-F238E27FC236}">
                  <a16:creationId xmlns:a16="http://schemas.microsoft.com/office/drawing/2014/main" id="{1F6C8CE1-7E4B-48D5-B695-9B157D60558D}"/>
                </a:ext>
              </a:extLst>
            </p:cNvPr>
            <p:cNvSpPr/>
            <p:nvPr/>
          </p:nvSpPr>
          <p:spPr bwMode="auto">
            <a:xfrm>
              <a:off x="8670687" y="2976737"/>
              <a:ext cx="1467704" cy="3220864"/>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err="1">
                <a:solidFill>
                  <a:srgbClr val="505050"/>
                </a:solidFill>
                <a:latin typeface="Segoe UI"/>
                <a:cs typeface="Segoe UI" pitchFamily="34" charset="0"/>
              </a:endParaRPr>
            </a:p>
          </p:txBody>
        </p:sp>
        <p:sp>
          <p:nvSpPr>
            <p:cNvPr id="89" name="TextBox 88">
              <a:extLst>
                <a:ext uri="{FF2B5EF4-FFF2-40B4-BE49-F238E27FC236}">
                  <a16:creationId xmlns:a16="http://schemas.microsoft.com/office/drawing/2014/main" id="{925E6D3B-9912-4113-A5AE-E56B1C849085}"/>
                </a:ext>
              </a:extLst>
            </p:cNvPr>
            <p:cNvSpPr txBox="1"/>
            <p:nvPr/>
          </p:nvSpPr>
          <p:spPr>
            <a:xfrm>
              <a:off x="8725534" y="4474896"/>
              <a:ext cx="1358010" cy="166024"/>
            </a:xfrm>
            <a:prstGeom prst="rect">
              <a:avLst/>
            </a:prstGeom>
            <a:noFill/>
          </p:spPr>
          <p:txBody>
            <a:bodyPr wrap="square" lIns="0" tIns="0" rIns="0" bIns="0" rtlCol="0">
              <a:spAutoFit/>
            </a:bodyPr>
            <a:lstStyle/>
            <a:p>
              <a:pPr algn="ctr" defTabSz="895837">
                <a:lnSpc>
                  <a:spcPct val="90000"/>
                </a:lnSpc>
                <a:spcAft>
                  <a:spcPts val="573"/>
                </a:spcAft>
                <a:defRPr/>
              </a:pPr>
              <a:r>
                <a:rPr lang="en-US" sz="1175">
                  <a:solidFill>
                    <a:srgbClr val="505050"/>
                  </a:solidFill>
                  <a:latin typeface="Segoe UI"/>
                </a:rPr>
                <a:t>Monolith</a:t>
              </a:r>
            </a:p>
          </p:txBody>
        </p:sp>
        <p:grpSp>
          <p:nvGrpSpPr>
            <p:cNvPr id="90" name="Group 89">
              <a:extLst>
                <a:ext uri="{FF2B5EF4-FFF2-40B4-BE49-F238E27FC236}">
                  <a16:creationId xmlns:a16="http://schemas.microsoft.com/office/drawing/2014/main" id="{EB694B8C-0ABA-41BA-95F0-551C6B9D7E26}"/>
                </a:ext>
              </a:extLst>
            </p:cNvPr>
            <p:cNvGrpSpPr/>
            <p:nvPr/>
          </p:nvGrpSpPr>
          <p:grpSpPr>
            <a:xfrm>
              <a:off x="9199775" y="3813663"/>
              <a:ext cx="409528" cy="424334"/>
              <a:chOff x="3504163" y="4208651"/>
              <a:chExt cx="521755" cy="521571"/>
            </a:xfrm>
          </p:grpSpPr>
          <p:sp>
            <p:nvSpPr>
              <p:cNvPr id="91" name="Oval 90">
                <a:extLst>
                  <a:ext uri="{FF2B5EF4-FFF2-40B4-BE49-F238E27FC236}">
                    <a16:creationId xmlns:a16="http://schemas.microsoft.com/office/drawing/2014/main" id="{3C62091F-6F44-4B86-B69F-9AFE12D3458D}"/>
                  </a:ext>
                </a:extLst>
              </p:cNvPr>
              <p:cNvSpPr/>
              <p:nvPr/>
            </p:nvSpPr>
            <p:spPr bwMode="auto">
              <a:xfrm>
                <a:off x="3504163" y="4208651"/>
                <a:ext cx="521571" cy="521571"/>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2" name="Oval 91">
                <a:extLst>
                  <a:ext uri="{FF2B5EF4-FFF2-40B4-BE49-F238E27FC236}">
                    <a16:creationId xmlns:a16="http://schemas.microsoft.com/office/drawing/2014/main" id="{1EB0E987-E8EE-45D9-A10F-A72837773E17}"/>
                  </a:ext>
                </a:extLst>
              </p:cNvPr>
              <p:cNvSpPr/>
              <p:nvPr/>
            </p:nvSpPr>
            <p:spPr bwMode="auto">
              <a:xfrm>
                <a:off x="3560592" y="4291739"/>
                <a:ext cx="123386" cy="123386"/>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3" name="Oval 92">
                <a:extLst>
                  <a:ext uri="{FF2B5EF4-FFF2-40B4-BE49-F238E27FC236}">
                    <a16:creationId xmlns:a16="http://schemas.microsoft.com/office/drawing/2014/main" id="{87FC913C-361B-489F-8521-A2791162A57C}"/>
                  </a:ext>
                </a:extLst>
              </p:cNvPr>
              <p:cNvSpPr/>
              <p:nvPr/>
            </p:nvSpPr>
            <p:spPr bwMode="auto">
              <a:xfrm>
                <a:off x="3679188" y="4341696"/>
                <a:ext cx="108859" cy="108859"/>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4" name="Oval 93">
                <a:extLst>
                  <a:ext uri="{FF2B5EF4-FFF2-40B4-BE49-F238E27FC236}">
                    <a16:creationId xmlns:a16="http://schemas.microsoft.com/office/drawing/2014/main" id="{16AE8732-D954-470B-9600-94A374F96AA7}"/>
                  </a:ext>
                </a:extLst>
              </p:cNvPr>
              <p:cNvSpPr/>
              <p:nvPr/>
            </p:nvSpPr>
            <p:spPr bwMode="auto">
              <a:xfrm>
                <a:off x="3657453" y="4220103"/>
                <a:ext cx="114633" cy="114633"/>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5" name="Oval 94">
                <a:extLst>
                  <a:ext uri="{FF2B5EF4-FFF2-40B4-BE49-F238E27FC236}">
                    <a16:creationId xmlns:a16="http://schemas.microsoft.com/office/drawing/2014/main" id="{C00D138A-763A-414D-8C1B-00531FCCD1DC}"/>
                  </a:ext>
                </a:extLst>
              </p:cNvPr>
              <p:cNvSpPr/>
              <p:nvPr/>
            </p:nvSpPr>
            <p:spPr bwMode="auto">
              <a:xfrm>
                <a:off x="3767199" y="4233432"/>
                <a:ext cx="176009" cy="176009"/>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6" name="Oval 95">
                <a:extLst>
                  <a:ext uri="{FF2B5EF4-FFF2-40B4-BE49-F238E27FC236}">
                    <a16:creationId xmlns:a16="http://schemas.microsoft.com/office/drawing/2014/main" id="{66B4F426-E587-414B-8857-7173969DEFD5}"/>
                  </a:ext>
                </a:extLst>
              </p:cNvPr>
              <p:cNvSpPr/>
              <p:nvPr/>
            </p:nvSpPr>
            <p:spPr bwMode="auto">
              <a:xfrm>
                <a:off x="3921375" y="4348612"/>
                <a:ext cx="91232" cy="91232"/>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7" name="Oval 96">
                <a:extLst>
                  <a:ext uri="{FF2B5EF4-FFF2-40B4-BE49-F238E27FC236}">
                    <a16:creationId xmlns:a16="http://schemas.microsoft.com/office/drawing/2014/main" id="{D5ECE8E5-79E3-4CE3-90B3-32EBB3B9795A}"/>
                  </a:ext>
                </a:extLst>
              </p:cNvPr>
              <p:cNvSpPr/>
              <p:nvPr/>
            </p:nvSpPr>
            <p:spPr bwMode="auto">
              <a:xfrm>
                <a:off x="3975120" y="4441225"/>
                <a:ext cx="50798" cy="50798"/>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8" name="Oval 97">
                <a:extLst>
                  <a:ext uri="{FF2B5EF4-FFF2-40B4-BE49-F238E27FC236}">
                    <a16:creationId xmlns:a16="http://schemas.microsoft.com/office/drawing/2014/main" id="{73D321F6-45ED-4C4F-835C-D1069902F1CA}"/>
                  </a:ext>
                </a:extLst>
              </p:cNvPr>
              <p:cNvSpPr/>
              <p:nvPr/>
            </p:nvSpPr>
            <p:spPr bwMode="auto">
              <a:xfrm>
                <a:off x="3707035" y="4409646"/>
                <a:ext cx="288704" cy="281418"/>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9" name="Oval 98">
                <a:extLst>
                  <a:ext uri="{FF2B5EF4-FFF2-40B4-BE49-F238E27FC236}">
                    <a16:creationId xmlns:a16="http://schemas.microsoft.com/office/drawing/2014/main" id="{6CE0C8A6-2073-4943-A030-E1CE91D95745}"/>
                  </a:ext>
                </a:extLst>
              </p:cNvPr>
              <p:cNvSpPr/>
              <p:nvPr/>
            </p:nvSpPr>
            <p:spPr bwMode="auto">
              <a:xfrm>
                <a:off x="3588544" y="4414064"/>
                <a:ext cx="125685" cy="125685"/>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100" name="Oval 99">
                <a:extLst>
                  <a:ext uri="{FF2B5EF4-FFF2-40B4-BE49-F238E27FC236}">
                    <a16:creationId xmlns:a16="http://schemas.microsoft.com/office/drawing/2014/main" id="{BD8C63FA-E4F4-43FE-B5DE-8DE7072EA396}"/>
                  </a:ext>
                </a:extLst>
              </p:cNvPr>
              <p:cNvSpPr/>
              <p:nvPr/>
            </p:nvSpPr>
            <p:spPr bwMode="auto">
              <a:xfrm>
                <a:off x="3519489" y="4402159"/>
                <a:ext cx="76974" cy="76974"/>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101" name="Oval 100">
                <a:extLst>
                  <a:ext uri="{FF2B5EF4-FFF2-40B4-BE49-F238E27FC236}">
                    <a16:creationId xmlns:a16="http://schemas.microsoft.com/office/drawing/2014/main" id="{E63639B1-777D-45E5-8E65-247CC88A9A71}"/>
                  </a:ext>
                </a:extLst>
              </p:cNvPr>
              <p:cNvSpPr/>
              <p:nvPr/>
            </p:nvSpPr>
            <p:spPr bwMode="auto">
              <a:xfrm>
                <a:off x="3514725" y="4485501"/>
                <a:ext cx="90487" cy="90487"/>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102" name="Oval 101">
                <a:extLst>
                  <a:ext uri="{FF2B5EF4-FFF2-40B4-BE49-F238E27FC236}">
                    <a16:creationId xmlns:a16="http://schemas.microsoft.com/office/drawing/2014/main" id="{7ED010D8-8804-4D75-8B46-0F38EF817334}"/>
                  </a:ext>
                </a:extLst>
              </p:cNvPr>
              <p:cNvSpPr/>
              <p:nvPr/>
            </p:nvSpPr>
            <p:spPr bwMode="auto">
              <a:xfrm>
                <a:off x="3584820" y="4535144"/>
                <a:ext cx="122581" cy="122581"/>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103" name="Oval 102">
                <a:extLst>
                  <a:ext uri="{FF2B5EF4-FFF2-40B4-BE49-F238E27FC236}">
                    <a16:creationId xmlns:a16="http://schemas.microsoft.com/office/drawing/2014/main" id="{970EFE7B-6B73-4E47-9E21-971800191298}"/>
                  </a:ext>
                </a:extLst>
              </p:cNvPr>
              <p:cNvSpPr/>
              <p:nvPr/>
            </p:nvSpPr>
            <p:spPr bwMode="auto">
              <a:xfrm>
                <a:off x="3672926" y="4642300"/>
                <a:ext cx="72575" cy="72575"/>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104" name="Oval 103">
                <a:extLst>
                  <a:ext uri="{FF2B5EF4-FFF2-40B4-BE49-F238E27FC236}">
                    <a16:creationId xmlns:a16="http://schemas.microsoft.com/office/drawing/2014/main" id="{AD474395-1DF8-48D1-8EA5-BC853BCFC9A8}"/>
                  </a:ext>
                </a:extLst>
              </p:cNvPr>
              <p:cNvSpPr/>
              <p:nvPr/>
            </p:nvSpPr>
            <p:spPr bwMode="auto">
              <a:xfrm>
                <a:off x="3741895" y="4680300"/>
                <a:ext cx="48864" cy="48864"/>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105" name="Oval 104">
                <a:extLst>
                  <a:ext uri="{FF2B5EF4-FFF2-40B4-BE49-F238E27FC236}">
                    <a16:creationId xmlns:a16="http://schemas.microsoft.com/office/drawing/2014/main" id="{1EB18621-BBDE-43F7-A7D7-2313369799E6}"/>
                  </a:ext>
                </a:extLst>
              </p:cNvPr>
              <p:cNvSpPr/>
              <p:nvPr/>
            </p:nvSpPr>
            <p:spPr bwMode="auto">
              <a:xfrm>
                <a:off x="3546720" y="4578701"/>
                <a:ext cx="36576" cy="36576"/>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106" name="Oval 105">
                <a:extLst>
                  <a:ext uri="{FF2B5EF4-FFF2-40B4-BE49-F238E27FC236}">
                    <a16:creationId xmlns:a16="http://schemas.microsoft.com/office/drawing/2014/main" id="{FD62903C-BA0A-40FB-878F-93401127F00D}"/>
                  </a:ext>
                </a:extLst>
              </p:cNvPr>
              <p:cNvSpPr/>
              <p:nvPr/>
            </p:nvSpPr>
            <p:spPr bwMode="auto">
              <a:xfrm>
                <a:off x="3634826" y="4662045"/>
                <a:ext cx="36576" cy="36576"/>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grpSp>
        <p:sp>
          <p:nvSpPr>
            <p:cNvPr id="111" name="TextBox 110">
              <a:extLst>
                <a:ext uri="{FF2B5EF4-FFF2-40B4-BE49-F238E27FC236}">
                  <a16:creationId xmlns:a16="http://schemas.microsoft.com/office/drawing/2014/main" id="{740A3D01-ED6B-4988-A242-865D98243A36}"/>
                </a:ext>
              </a:extLst>
            </p:cNvPr>
            <p:cNvSpPr txBox="1"/>
            <p:nvPr/>
          </p:nvSpPr>
          <p:spPr>
            <a:xfrm>
              <a:off x="8725534" y="5617329"/>
              <a:ext cx="1358011" cy="166024"/>
            </a:xfrm>
            <a:prstGeom prst="rect">
              <a:avLst/>
            </a:prstGeom>
            <a:noFill/>
          </p:spPr>
          <p:txBody>
            <a:bodyPr wrap="square" lIns="0" tIns="0" rIns="0" bIns="0" rtlCol="0">
              <a:spAutoFit/>
            </a:bodyPr>
            <a:lstStyle/>
            <a:p>
              <a:pPr algn="ctr" defTabSz="895837">
                <a:lnSpc>
                  <a:spcPct val="90000"/>
                </a:lnSpc>
                <a:spcAft>
                  <a:spcPts val="573"/>
                </a:spcAft>
                <a:defRPr/>
              </a:pPr>
              <a:r>
                <a:rPr lang="en-US" sz="1175">
                  <a:solidFill>
                    <a:srgbClr val="505050"/>
                  </a:solidFill>
                  <a:latin typeface="Segoe UI"/>
                </a:rPr>
                <a:t>Microservice</a:t>
              </a:r>
            </a:p>
          </p:txBody>
        </p:sp>
        <p:sp>
          <p:nvSpPr>
            <p:cNvPr id="112" name="Intelligence">
              <a:extLst>
                <a:ext uri="{FF2B5EF4-FFF2-40B4-BE49-F238E27FC236}">
                  <a16:creationId xmlns:a16="http://schemas.microsoft.com/office/drawing/2014/main" id="{72C3AE1D-CD33-46AE-AE72-98DC48E3AC76}"/>
                </a:ext>
              </a:extLst>
            </p:cNvPr>
            <p:cNvSpPr>
              <a:spLocks noChangeAspect="1" noEditPoints="1"/>
            </p:cNvSpPr>
            <p:nvPr/>
          </p:nvSpPr>
          <p:spPr bwMode="auto">
            <a:xfrm>
              <a:off x="9199776" y="5071999"/>
              <a:ext cx="409526" cy="407886"/>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2" rIns="89604" bIns="44802" numCol="1" spcCol="0" rtlCol="0" fromWordArt="0" anchor="t" anchorCtr="0" forceAA="0" compatLnSpc="1">
              <a:prstTxWarp prst="textNoShape">
                <a:avLst/>
              </a:prstTxWarp>
              <a:noAutofit/>
            </a:bodyPr>
            <a:lstStyle/>
            <a:p>
              <a:pPr algn="ctr" defTabSz="913841">
                <a:defRPr/>
              </a:pPr>
              <a:endParaRPr lang="en-US" sz="1765">
                <a:gradFill>
                  <a:gsLst>
                    <a:gs pos="0">
                      <a:srgbClr val="505050"/>
                    </a:gs>
                    <a:gs pos="100000">
                      <a:srgbClr val="505050"/>
                    </a:gs>
                  </a:gsLst>
                </a:gradFill>
                <a:latin typeface="Segoe UI Semilight"/>
              </a:endParaRPr>
            </a:p>
          </p:txBody>
        </p:sp>
        <p:sp>
          <p:nvSpPr>
            <p:cNvPr id="121" name="Rectangle 120"/>
            <p:cNvSpPr/>
            <p:nvPr/>
          </p:nvSpPr>
          <p:spPr>
            <a:xfrm>
              <a:off x="8725538" y="3078634"/>
              <a:ext cx="1358003" cy="320096"/>
            </a:xfrm>
            <a:prstGeom prst="rect">
              <a:avLst/>
            </a:prstGeom>
          </p:spPr>
          <p:txBody>
            <a:bodyPr wrap="square">
              <a:spAutoFit/>
            </a:bodyPr>
            <a:lstStyle/>
            <a:p>
              <a:pPr algn="ctr" defTabSz="913927" fontAlgn="base">
                <a:lnSpc>
                  <a:spcPct val="90000"/>
                </a:lnSpc>
                <a:spcBef>
                  <a:spcPct val="0"/>
                </a:spcBef>
                <a:spcAft>
                  <a:spcPct val="0"/>
                </a:spcAft>
                <a:defRPr/>
              </a:pPr>
              <a:r>
                <a:rPr lang="en-US" sz="1567" b="1">
                  <a:solidFill>
                    <a:srgbClr val="0072C6"/>
                  </a:solidFill>
                  <a:latin typeface="Segoe UI Semibold" charset="0"/>
                  <a:ea typeface="Segoe UI Semibold" charset="0"/>
                  <a:cs typeface="Segoe UI Semibold" charset="0"/>
                </a:rPr>
                <a:t>Any app</a:t>
              </a:r>
            </a:p>
          </p:txBody>
        </p:sp>
      </p:grpSp>
      <p:grpSp>
        <p:nvGrpSpPr>
          <p:cNvPr id="5" name="Group 4"/>
          <p:cNvGrpSpPr/>
          <p:nvPr/>
        </p:nvGrpSpPr>
        <p:grpSpPr>
          <a:xfrm>
            <a:off x="7811065" y="2285042"/>
            <a:ext cx="1654081" cy="3157102"/>
            <a:chOff x="10301312" y="2976737"/>
            <a:chExt cx="1472055" cy="3220864"/>
          </a:xfrm>
        </p:grpSpPr>
        <p:sp>
          <p:nvSpPr>
            <p:cNvPr id="128" name="Rectangle 127">
              <a:extLst>
                <a:ext uri="{FF2B5EF4-FFF2-40B4-BE49-F238E27FC236}">
                  <a16:creationId xmlns:a16="http://schemas.microsoft.com/office/drawing/2014/main" id="{1F6C8CE1-7E4B-48D5-B695-9B157D60558D}"/>
                </a:ext>
              </a:extLst>
            </p:cNvPr>
            <p:cNvSpPr/>
            <p:nvPr/>
          </p:nvSpPr>
          <p:spPr bwMode="auto">
            <a:xfrm>
              <a:off x="10303488" y="2976737"/>
              <a:ext cx="1467704" cy="3220864"/>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err="1">
                <a:solidFill>
                  <a:srgbClr val="505050"/>
                </a:solidFill>
                <a:latin typeface="Segoe UI"/>
                <a:cs typeface="Segoe UI" pitchFamily="34" charset="0"/>
              </a:endParaRPr>
            </a:p>
          </p:txBody>
        </p:sp>
        <p:grpSp>
          <p:nvGrpSpPr>
            <p:cNvPr id="4" name="Group 3"/>
            <p:cNvGrpSpPr/>
            <p:nvPr/>
          </p:nvGrpSpPr>
          <p:grpSpPr>
            <a:xfrm>
              <a:off x="10469738" y="3582727"/>
              <a:ext cx="1135204" cy="2397373"/>
              <a:chOff x="10386082" y="3582727"/>
              <a:chExt cx="1135204" cy="2397373"/>
            </a:xfrm>
          </p:grpSpPr>
          <p:pic>
            <p:nvPicPr>
              <p:cNvPr id="110" name="Picture 4" descr="Image result for java">
                <a:extLst>
                  <a:ext uri="{FF2B5EF4-FFF2-40B4-BE49-F238E27FC236}">
                    <a16:creationId xmlns:a16="http://schemas.microsoft.com/office/drawing/2014/main" id="{2B7DCC28-4C57-4AD4-8BFF-6183AD6E6953}"/>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0410722" y="3582727"/>
                <a:ext cx="421850" cy="62576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10386082" y="3807452"/>
                <a:ext cx="1135204" cy="2172648"/>
                <a:chOff x="10386082" y="3807452"/>
                <a:chExt cx="1135204" cy="2172648"/>
              </a:xfrm>
            </p:grpSpPr>
            <p:sp>
              <p:nvSpPr>
                <p:cNvPr id="107" name="TextBox 106">
                  <a:extLst>
                    <a:ext uri="{FF2B5EF4-FFF2-40B4-BE49-F238E27FC236}">
                      <a16:creationId xmlns:a16="http://schemas.microsoft.com/office/drawing/2014/main" id="{1B58BD9C-CAF9-468B-94BF-01864F94B684}"/>
                    </a:ext>
                  </a:extLst>
                </p:cNvPr>
                <p:cNvSpPr txBox="1"/>
                <p:nvPr/>
              </p:nvSpPr>
              <p:spPr>
                <a:xfrm>
                  <a:off x="11025773" y="4427401"/>
                  <a:ext cx="402513" cy="165762"/>
                </a:xfrm>
                <a:prstGeom prst="rect">
                  <a:avLst/>
                </a:prstGeom>
                <a:noFill/>
              </p:spPr>
              <p:txBody>
                <a:bodyPr wrap="square" lIns="0" tIns="0" rIns="0" bIns="0" rtlCol="0">
                  <a:spAutoFit/>
                </a:bodyPr>
                <a:lstStyle/>
                <a:p>
                  <a:pPr defTabSz="895837">
                    <a:lnSpc>
                      <a:spcPct val="90000"/>
                    </a:lnSpc>
                    <a:spcAft>
                      <a:spcPts val="573"/>
                    </a:spcAft>
                    <a:defRPr/>
                  </a:pPr>
                  <a:r>
                    <a:rPr lang="en-US" sz="1173" err="1">
                      <a:solidFill>
                        <a:srgbClr val="505050"/>
                      </a:solidFill>
                      <a:latin typeface="Segoe UI"/>
                    </a:rPr>
                    <a:t>.Net</a:t>
                  </a:r>
                  <a:endParaRPr lang="en-US" sz="1173">
                    <a:solidFill>
                      <a:srgbClr val="505050"/>
                    </a:solidFill>
                    <a:latin typeface="Segoe UI"/>
                  </a:endParaRPr>
                </a:p>
              </p:txBody>
            </p:sp>
            <p:pic>
              <p:nvPicPr>
                <p:cNvPr id="108" name="Picture 107">
                  <a:extLst>
                    <a:ext uri="{FF2B5EF4-FFF2-40B4-BE49-F238E27FC236}">
                      <a16:creationId xmlns:a16="http://schemas.microsoft.com/office/drawing/2014/main" id="{637E66A2-5C85-476E-9222-937E17E0785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0413384" y="4368502"/>
                  <a:ext cx="386370" cy="353260"/>
                </a:xfrm>
                <a:prstGeom prst="rect">
                  <a:avLst/>
                </a:prstGeom>
              </p:spPr>
            </p:pic>
            <p:sp>
              <p:nvSpPr>
                <p:cNvPr id="109" name="TextBox 108">
                  <a:extLst>
                    <a:ext uri="{FF2B5EF4-FFF2-40B4-BE49-F238E27FC236}">
                      <a16:creationId xmlns:a16="http://schemas.microsoft.com/office/drawing/2014/main" id="{5766DA6F-5595-48F1-B3D7-C2509BB744D0}"/>
                    </a:ext>
                  </a:extLst>
                </p:cNvPr>
                <p:cNvSpPr txBox="1"/>
                <p:nvPr/>
              </p:nvSpPr>
              <p:spPr>
                <a:xfrm>
                  <a:off x="11025773" y="3807452"/>
                  <a:ext cx="402513" cy="165762"/>
                </a:xfrm>
                <a:prstGeom prst="rect">
                  <a:avLst/>
                </a:prstGeom>
                <a:noFill/>
              </p:spPr>
              <p:txBody>
                <a:bodyPr wrap="square" lIns="0" tIns="0" rIns="0" bIns="0" rtlCol="0">
                  <a:spAutoFit/>
                </a:bodyPr>
                <a:lstStyle/>
                <a:p>
                  <a:pPr defTabSz="895837">
                    <a:lnSpc>
                      <a:spcPct val="90000"/>
                    </a:lnSpc>
                    <a:spcAft>
                      <a:spcPts val="573"/>
                    </a:spcAft>
                    <a:defRPr/>
                  </a:pPr>
                  <a:r>
                    <a:rPr lang="en-US" sz="1173">
                      <a:solidFill>
                        <a:srgbClr val="505050"/>
                      </a:solidFill>
                      <a:latin typeface="Segoe UI"/>
                    </a:rPr>
                    <a:t>Java</a:t>
                  </a:r>
                </a:p>
              </p:txBody>
            </p:sp>
            <p:pic>
              <p:nvPicPr>
                <p:cNvPr id="113" name="Picture 112">
                  <a:extLst>
                    <a:ext uri="{FF2B5EF4-FFF2-40B4-BE49-F238E27FC236}">
                      <a16:creationId xmlns:a16="http://schemas.microsoft.com/office/drawing/2014/main" id="{84A6D0E1-0995-4A20-AB87-8859420AAAB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410722" y="4954778"/>
                  <a:ext cx="475793" cy="475793"/>
                </a:xfrm>
                <a:prstGeom prst="rect">
                  <a:avLst/>
                </a:prstGeom>
              </p:spPr>
            </p:pic>
            <p:sp>
              <p:nvSpPr>
                <p:cNvPr id="114" name="TextBox 113">
                  <a:extLst>
                    <a:ext uri="{FF2B5EF4-FFF2-40B4-BE49-F238E27FC236}">
                      <a16:creationId xmlns:a16="http://schemas.microsoft.com/office/drawing/2014/main" id="{C6474BC7-DB7A-4179-ADAB-274A4240C5F6}"/>
                    </a:ext>
                  </a:extLst>
                </p:cNvPr>
                <p:cNvSpPr txBox="1"/>
                <p:nvPr/>
              </p:nvSpPr>
              <p:spPr>
                <a:xfrm>
                  <a:off x="11025774" y="5047350"/>
                  <a:ext cx="495512" cy="165762"/>
                </a:xfrm>
                <a:prstGeom prst="rect">
                  <a:avLst/>
                </a:prstGeom>
                <a:noFill/>
              </p:spPr>
              <p:txBody>
                <a:bodyPr wrap="square" lIns="0" tIns="0" rIns="0" bIns="0" rtlCol="0">
                  <a:spAutoFit/>
                </a:bodyPr>
                <a:lstStyle/>
                <a:p>
                  <a:pPr defTabSz="895837">
                    <a:lnSpc>
                      <a:spcPct val="90000"/>
                    </a:lnSpc>
                    <a:spcAft>
                      <a:spcPts val="573"/>
                    </a:spcAft>
                    <a:defRPr/>
                  </a:pPr>
                  <a:r>
                    <a:rPr lang="en-US" sz="1173">
                      <a:solidFill>
                        <a:srgbClr val="505050"/>
                      </a:solidFill>
                      <a:latin typeface="Segoe UI"/>
                    </a:rPr>
                    <a:t>Python</a:t>
                  </a:r>
                </a:p>
              </p:txBody>
            </p:sp>
            <p:pic>
              <p:nvPicPr>
                <p:cNvPr id="115" name="Picture 114">
                  <a:extLst>
                    <a:ext uri="{FF2B5EF4-FFF2-40B4-BE49-F238E27FC236}">
                      <a16:creationId xmlns:a16="http://schemas.microsoft.com/office/drawing/2014/main" id="{3A3712EC-59B3-4ADC-B7CF-7745116F009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386082" y="5636361"/>
                  <a:ext cx="560750" cy="343739"/>
                </a:xfrm>
                <a:prstGeom prst="rect">
                  <a:avLst/>
                </a:prstGeom>
              </p:spPr>
            </p:pic>
            <p:sp>
              <p:nvSpPr>
                <p:cNvPr id="116" name="TextBox 115">
                  <a:extLst>
                    <a:ext uri="{FF2B5EF4-FFF2-40B4-BE49-F238E27FC236}">
                      <a16:creationId xmlns:a16="http://schemas.microsoft.com/office/drawing/2014/main" id="{AFEE3C9A-06E1-4B7D-B1D3-0F27CDCB4290}"/>
                    </a:ext>
                  </a:extLst>
                </p:cNvPr>
                <p:cNvSpPr txBox="1"/>
                <p:nvPr/>
              </p:nvSpPr>
              <p:spPr>
                <a:xfrm>
                  <a:off x="11071086" y="5667299"/>
                  <a:ext cx="402513" cy="165762"/>
                </a:xfrm>
                <a:prstGeom prst="rect">
                  <a:avLst/>
                </a:prstGeom>
                <a:noFill/>
              </p:spPr>
              <p:txBody>
                <a:bodyPr wrap="square" lIns="0" tIns="0" rIns="0" bIns="0" rtlCol="0">
                  <a:spAutoFit/>
                </a:bodyPr>
                <a:lstStyle/>
                <a:p>
                  <a:pPr defTabSz="895837">
                    <a:lnSpc>
                      <a:spcPct val="90000"/>
                    </a:lnSpc>
                    <a:spcAft>
                      <a:spcPts val="573"/>
                    </a:spcAft>
                    <a:defRPr/>
                  </a:pPr>
                  <a:r>
                    <a:rPr lang="en-US" sz="1173">
                      <a:solidFill>
                        <a:srgbClr val="505050"/>
                      </a:solidFill>
                      <a:latin typeface="Segoe UI"/>
                    </a:rPr>
                    <a:t>Node</a:t>
                  </a:r>
                </a:p>
              </p:txBody>
            </p:sp>
          </p:grpSp>
        </p:grpSp>
        <p:sp>
          <p:nvSpPr>
            <p:cNvPr id="122" name="Rectangle 121"/>
            <p:cNvSpPr/>
            <p:nvPr/>
          </p:nvSpPr>
          <p:spPr>
            <a:xfrm>
              <a:off x="10301312" y="3078633"/>
              <a:ext cx="1472055" cy="320096"/>
            </a:xfrm>
            <a:prstGeom prst="rect">
              <a:avLst/>
            </a:prstGeom>
          </p:spPr>
          <p:txBody>
            <a:bodyPr wrap="square">
              <a:spAutoFit/>
            </a:bodyPr>
            <a:lstStyle/>
            <a:p>
              <a:pPr algn="ctr" defTabSz="913927" fontAlgn="base">
                <a:lnSpc>
                  <a:spcPct val="90000"/>
                </a:lnSpc>
                <a:spcBef>
                  <a:spcPct val="0"/>
                </a:spcBef>
                <a:spcAft>
                  <a:spcPct val="0"/>
                </a:spcAft>
                <a:defRPr/>
              </a:pPr>
              <a:r>
                <a:rPr lang="en-US" sz="1567" b="1">
                  <a:solidFill>
                    <a:srgbClr val="0072C6"/>
                  </a:solidFill>
                  <a:latin typeface="Segoe UI Semibold" charset="0"/>
                  <a:ea typeface="Segoe UI Semibold" charset="0"/>
                  <a:cs typeface="Segoe UI Semibold" charset="0"/>
                </a:rPr>
                <a:t>Any language</a:t>
              </a:r>
            </a:p>
          </p:txBody>
        </p:sp>
      </p:grpSp>
      <p:grpSp>
        <p:nvGrpSpPr>
          <p:cNvPr id="8" name="Group 7"/>
          <p:cNvGrpSpPr/>
          <p:nvPr/>
        </p:nvGrpSpPr>
        <p:grpSpPr>
          <a:xfrm>
            <a:off x="2451760" y="2285042"/>
            <a:ext cx="1649192" cy="3157102"/>
            <a:chOff x="5606294" y="2976737"/>
            <a:chExt cx="1467704" cy="3220864"/>
          </a:xfrm>
        </p:grpSpPr>
        <p:sp>
          <p:nvSpPr>
            <p:cNvPr id="124" name="Rectangle 123">
              <a:extLst>
                <a:ext uri="{FF2B5EF4-FFF2-40B4-BE49-F238E27FC236}">
                  <a16:creationId xmlns:a16="http://schemas.microsoft.com/office/drawing/2014/main" id="{1F6C8CE1-7E4B-48D5-B695-9B157D60558D}"/>
                </a:ext>
              </a:extLst>
            </p:cNvPr>
            <p:cNvSpPr/>
            <p:nvPr/>
          </p:nvSpPr>
          <p:spPr bwMode="auto">
            <a:xfrm>
              <a:off x="5606294" y="2976737"/>
              <a:ext cx="1467704" cy="3220864"/>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err="1">
                <a:solidFill>
                  <a:srgbClr val="505050"/>
                </a:solidFill>
                <a:latin typeface="Segoe UI"/>
                <a:cs typeface="Segoe UI" pitchFamily="34" charset="0"/>
              </a:endParaRPr>
            </a:p>
          </p:txBody>
        </p:sp>
        <p:sp>
          <p:nvSpPr>
            <p:cNvPr id="80" name="TextBox 79">
              <a:extLst>
                <a:ext uri="{FF2B5EF4-FFF2-40B4-BE49-F238E27FC236}">
                  <a16:creationId xmlns:a16="http://schemas.microsoft.com/office/drawing/2014/main" id="{4C7BACD8-6EB7-4C90-B851-250025EDE111}"/>
                </a:ext>
              </a:extLst>
            </p:cNvPr>
            <p:cNvSpPr txBox="1"/>
            <p:nvPr/>
          </p:nvSpPr>
          <p:spPr>
            <a:xfrm>
              <a:off x="5657927" y="4474896"/>
              <a:ext cx="1364439" cy="166024"/>
            </a:xfrm>
            <a:prstGeom prst="rect">
              <a:avLst/>
            </a:prstGeom>
            <a:noFill/>
          </p:spPr>
          <p:txBody>
            <a:bodyPr wrap="square" lIns="0" tIns="0" rIns="0" bIns="0" rtlCol="0">
              <a:spAutoFit/>
            </a:bodyPr>
            <a:lstStyle/>
            <a:p>
              <a:pPr algn="ctr" defTabSz="895837">
                <a:lnSpc>
                  <a:spcPct val="90000"/>
                </a:lnSpc>
                <a:spcAft>
                  <a:spcPts val="573"/>
                </a:spcAft>
                <a:defRPr/>
              </a:pPr>
              <a:r>
                <a:rPr lang="en-US" sz="1175">
                  <a:solidFill>
                    <a:srgbClr val="505050"/>
                  </a:solidFill>
                  <a:latin typeface="Segoe UI"/>
                </a:rPr>
                <a:t>Linux</a:t>
              </a:r>
            </a:p>
          </p:txBody>
        </p:sp>
        <p:pic>
          <p:nvPicPr>
            <p:cNvPr id="81" name="Picture 80">
              <a:extLst>
                <a:ext uri="{FF2B5EF4-FFF2-40B4-BE49-F238E27FC236}">
                  <a16:creationId xmlns:a16="http://schemas.microsoft.com/office/drawing/2014/main" id="{8948D494-372A-4BC2-8218-0269F82D59A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139841" y="3797256"/>
              <a:ext cx="400611" cy="457146"/>
            </a:xfrm>
            <a:prstGeom prst="rect">
              <a:avLst/>
            </a:prstGeom>
          </p:spPr>
        </p:pic>
        <p:sp>
          <p:nvSpPr>
            <p:cNvPr id="82" name="TextBox 81">
              <a:extLst>
                <a:ext uri="{FF2B5EF4-FFF2-40B4-BE49-F238E27FC236}">
                  <a16:creationId xmlns:a16="http://schemas.microsoft.com/office/drawing/2014/main" id="{2AB632E6-3E97-4581-8D77-0550ACDA29F4}"/>
                </a:ext>
              </a:extLst>
            </p:cNvPr>
            <p:cNvSpPr txBox="1"/>
            <p:nvPr/>
          </p:nvSpPr>
          <p:spPr>
            <a:xfrm>
              <a:off x="5661145" y="5617329"/>
              <a:ext cx="1358003" cy="166024"/>
            </a:xfrm>
            <a:prstGeom prst="rect">
              <a:avLst/>
            </a:prstGeom>
            <a:noFill/>
          </p:spPr>
          <p:txBody>
            <a:bodyPr wrap="square" lIns="0" tIns="0" rIns="0" bIns="0" rtlCol="0">
              <a:spAutoFit/>
            </a:bodyPr>
            <a:lstStyle/>
            <a:p>
              <a:pPr algn="ctr" defTabSz="895837">
                <a:lnSpc>
                  <a:spcPct val="90000"/>
                </a:lnSpc>
                <a:spcAft>
                  <a:spcPts val="573"/>
                </a:spcAft>
                <a:defRPr/>
              </a:pPr>
              <a:r>
                <a:rPr lang="en-US" sz="1175">
                  <a:solidFill>
                    <a:srgbClr val="505050"/>
                  </a:solidFill>
                  <a:latin typeface="Segoe UI"/>
                </a:rPr>
                <a:t>Windows</a:t>
              </a:r>
            </a:p>
          </p:txBody>
        </p:sp>
        <p:sp>
          <p:nvSpPr>
            <p:cNvPr id="119" name="Rectangle 118"/>
            <p:cNvSpPr/>
            <p:nvPr/>
          </p:nvSpPr>
          <p:spPr>
            <a:xfrm>
              <a:off x="5661145" y="3078634"/>
              <a:ext cx="1358003" cy="320096"/>
            </a:xfrm>
            <a:prstGeom prst="rect">
              <a:avLst/>
            </a:prstGeom>
          </p:spPr>
          <p:txBody>
            <a:bodyPr wrap="square">
              <a:spAutoFit/>
            </a:bodyPr>
            <a:lstStyle/>
            <a:p>
              <a:pPr algn="ctr" defTabSz="913927" fontAlgn="base">
                <a:lnSpc>
                  <a:spcPct val="90000"/>
                </a:lnSpc>
                <a:spcBef>
                  <a:spcPct val="0"/>
                </a:spcBef>
                <a:spcAft>
                  <a:spcPct val="0"/>
                </a:spcAft>
                <a:defRPr/>
              </a:pPr>
              <a:r>
                <a:rPr lang="en-US" sz="1567" b="1">
                  <a:solidFill>
                    <a:srgbClr val="0072C6"/>
                  </a:solidFill>
                  <a:latin typeface="Segoe UI Semibold" charset="0"/>
                  <a:ea typeface="Segoe UI Semibold" charset="0"/>
                  <a:cs typeface="Segoe UI Semibold" charset="0"/>
                </a:rPr>
                <a:t>Any OS</a:t>
              </a:r>
            </a:p>
          </p:txBody>
        </p:sp>
        <p:pic>
          <p:nvPicPr>
            <p:cNvPr id="123" name="Picture 12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85611" y="5042766"/>
              <a:ext cx="509070" cy="466350"/>
            </a:xfrm>
            <a:prstGeom prst="rect">
              <a:avLst/>
            </a:prstGeom>
          </p:spPr>
        </p:pic>
      </p:grpSp>
      <p:sp>
        <p:nvSpPr>
          <p:cNvPr id="53" name="Title 1">
            <a:extLst>
              <a:ext uri="{FF2B5EF4-FFF2-40B4-BE49-F238E27FC236}">
                <a16:creationId xmlns:a16="http://schemas.microsoft.com/office/drawing/2014/main" id="{740CCB13-3C93-4765-8051-DC1E91A4DD0E}"/>
              </a:ext>
            </a:extLst>
          </p:cNvPr>
          <p:cNvSpPr>
            <a:spLocks noGrp="1"/>
          </p:cNvSpPr>
          <p:nvPr>
            <p:ph type="title"/>
          </p:nvPr>
        </p:nvSpPr>
        <p:spPr>
          <a:xfrm>
            <a:off x="268907" y="703628"/>
            <a:ext cx="11654187" cy="899409"/>
          </a:xfrm>
        </p:spPr>
        <p:txBody>
          <a:bodyPr/>
          <a:lstStyle/>
          <a:p>
            <a:pPr algn="ctr"/>
            <a:r>
              <a:rPr lang="en-US" sz="4704">
                <a:solidFill>
                  <a:schemeClr val="tx1"/>
                </a:solidFill>
                <a:latin typeface="Segoe UI Semibold" panose="020B0702040204020203" pitchFamily="34" charset="0"/>
                <a:cs typeface="Segoe UI Semibold" panose="020B0702040204020203" pitchFamily="34" charset="0"/>
              </a:rPr>
              <a:t>The</a:t>
            </a:r>
            <a:r>
              <a:rPr lang="en-US" sz="4704">
                <a:solidFill>
                  <a:schemeClr val="accent1"/>
                </a:solidFill>
                <a:latin typeface="Segoe UI Semibold" panose="020B0702040204020203" pitchFamily="34" charset="0"/>
                <a:cs typeface="Segoe UI Semibold" panose="020B0702040204020203" pitchFamily="34" charset="0"/>
              </a:rPr>
              <a:t> benefits </a:t>
            </a:r>
            <a:r>
              <a:rPr lang="en-US" sz="4704">
                <a:solidFill>
                  <a:schemeClr val="tx1"/>
                </a:solidFill>
                <a:latin typeface="Segoe UI Semibold" panose="020B0702040204020203" pitchFamily="34" charset="0"/>
                <a:cs typeface="Segoe UI Semibold" panose="020B0702040204020203" pitchFamily="34" charset="0"/>
              </a:rPr>
              <a:t>of using containers</a:t>
            </a:r>
            <a:endParaRPr lang="en-US" sz="4704">
              <a:solidFill>
                <a:schemeClr val="accent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95941531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617B5-CB62-455D-946A-9A2D0721E3F8}"/>
              </a:ext>
            </a:extLst>
          </p:cNvPr>
          <p:cNvSpPr>
            <a:spLocks noGrp="1"/>
          </p:cNvSpPr>
          <p:nvPr>
            <p:ph type="title"/>
          </p:nvPr>
        </p:nvSpPr>
        <p:spPr/>
        <p:txBody>
          <a:bodyPr/>
          <a:lstStyle/>
          <a:p>
            <a:r>
              <a:rPr lang="en-US" dirty="0"/>
              <a:t>Docker</a:t>
            </a:r>
          </a:p>
        </p:txBody>
      </p:sp>
      <p:sp>
        <p:nvSpPr>
          <p:cNvPr id="4" name="Rectangle 3">
            <a:extLst>
              <a:ext uri="{FF2B5EF4-FFF2-40B4-BE49-F238E27FC236}">
                <a16:creationId xmlns:a16="http://schemas.microsoft.com/office/drawing/2014/main" id="{50C3741D-6793-46F9-B668-6C50B67461C2}"/>
              </a:ext>
            </a:extLst>
          </p:cNvPr>
          <p:cNvSpPr/>
          <p:nvPr/>
        </p:nvSpPr>
        <p:spPr>
          <a:xfrm>
            <a:off x="517071" y="1418174"/>
            <a:ext cx="6096000" cy="4247317"/>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Segoe UI"/>
                <a:ea typeface="+mn-ea"/>
                <a:cs typeface="+mn-cs"/>
              </a:rPr>
              <a:t>Docker</a:t>
            </a:r>
            <a:r>
              <a:rPr kumimoji="0" lang="en-US" sz="1800" b="0" i="0" u="none" strike="noStrike" kern="1200" cap="none" spc="0" normalizeH="0" baseline="0" noProof="0" dirty="0">
                <a:ln>
                  <a:noFill/>
                </a:ln>
                <a:solidFill>
                  <a:srgbClr val="505050"/>
                </a:solidFill>
                <a:effectLst/>
                <a:uLnTx/>
                <a:uFillTx/>
                <a:latin typeface="Segoe UI"/>
                <a:ea typeface="+mn-ea"/>
                <a:cs typeface="+mn-cs"/>
              </a:rPr>
              <a:t> is a computer program that performs </a:t>
            </a:r>
            <a:r>
              <a:rPr kumimoji="0" lang="en-US" sz="1800" b="0" i="0" u="none" strike="noStrike" kern="1200" cap="none" spc="0" normalizeH="0" baseline="0" noProof="0" dirty="0">
                <a:ln>
                  <a:noFill/>
                </a:ln>
                <a:solidFill>
                  <a:srgbClr val="D83B01">
                    <a:lumMod val="60000"/>
                    <a:lumOff val="40000"/>
                  </a:srgbClr>
                </a:solidFill>
                <a:effectLst/>
                <a:uLnTx/>
                <a:uFillTx/>
                <a:latin typeface="Segoe UI"/>
                <a:ea typeface="+mn-ea"/>
                <a:cs typeface="+mn-cs"/>
              </a:rPr>
              <a:t>operating-system-level virtualization</a:t>
            </a:r>
            <a:r>
              <a:rPr kumimoji="0" lang="en-US" sz="1800" b="0" i="0" u="none" strike="noStrike" kern="1200" cap="none" spc="0" normalizeH="0" baseline="0" noProof="0" dirty="0">
                <a:ln>
                  <a:noFill/>
                </a:ln>
                <a:solidFill>
                  <a:srgbClr val="505050"/>
                </a:solidFill>
                <a:effectLst/>
                <a:uLnTx/>
                <a:uFillTx/>
                <a:latin typeface="Segoe UI"/>
                <a:ea typeface="+mn-ea"/>
                <a:cs typeface="+mn-cs"/>
              </a:rPr>
              <a:t>, also known as "containerization". It was first released in 2013 and is developed by Docker, Inc.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Docker is used to run software packages called "containers". In a typical example use case, one container runs a web server and web application, while a second container runs a database server that is used by the web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Launched in March 2013</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Over 100 million+ Downloads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Over 75K+ Docker-</a:t>
            </a:r>
            <a:r>
              <a:rPr kumimoji="0" lang="en-US" sz="1800" b="0" i="0" u="none" strike="noStrike" kern="1200" cap="none" spc="0" normalizeH="0" baseline="0" noProof="0" dirty="0" err="1">
                <a:ln>
                  <a:noFill/>
                </a:ln>
                <a:solidFill>
                  <a:srgbClr val="505050"/>
                </a:solidFill>
                <a:effectLst/>
                <a:uLnTx/>
                <a:uFillTx/>
                <a:latin typeface="Segoe UI"/>
                <a:ea typeface="+mn-ea"/>
                <a:cs typeface="+mn-cs"/>
              </a:rPr>
              <a:t>ized</a:t>
            </a:r>
            <a:r>
              <a:rPr kumimoji="0" lang="en-US" sz="1800" b="0" i="0" u="none" strike="noStrike" kern="1200" cap="none" spc="0" normalizeH="0" baseline="0" noProof="0" dirty="0">
                <a:ln>
                  <a:noFill/>
                </a:ln>
                <a:solidFill>
                  <a:srgbClr val="505050"/>
                </a:solidFill>
                <a:effectLst/>
                <a:uLnTx/>
                <a:uFillTx/>
                <a:latin typeface="Segoe UI"/>
                <a:ea typeface="+mn-ea"/>
                <a:cs typeface="+mn-cs"/>
              </a:rPr>
              <a:t> applications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100+ Case Studies worldwide</a:t>
            </a:r>
          </a:p>
        </p:txBody>
      </p:sp>
      <p:sp>
        <p:nvSpPr>
          <p:cNvPr id="5" name="Rectangle 4">
            <a:extLst>
              <a:ext uri="{FF2B5EF4-FFF2-40B4-BE49-F238E27FC236}">
                <a16:creationId xmlns:a16="http://schemas.microsoft.com/office/drawing/2014/main" id="{60E89BF9-CFA5-4634-AD2B-F373ACBE4D87}"/>
              </a:ext>
            </a:extLst>
          </p:cNvPr>
          <p:cNvSpPr/>
          <p:nvPr/>
        </p:nvSpPr>
        <p:spPr>
          <a:xfrm>
            <a:off x="269240" y="6289612"/>
            <a:ext cx="497982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https://en.wikipedia.org/wiki/Docker_(software)</a:t>
            </a:r>
          </a:p>
        </p:txBody>
      </p:sp>
      <p:pic>
        <p:nvPicPr>
          <p:cNvPr id="6" name="Picture 5">
            <a:extLst>
              <a:ext uri="{FF2B5EF4-FFF2-40B4-BE49-F238E27FC236}">
                <a16:creationId xmlns:a16="http://schemas.microsoft.com/office/drawing/2014/main" id="{2EF56BA1-44D1-4A36-B74A-D0EFC629165C}"/>
              </a:ext>
            </a:extLst>
          </p:cNvPr>
          <p:cNvPicPr>
            <a:picLocks noChangeAspect="1"/>
          </p:cNvPicPr>
          <p:nvPr/>
        </p:nvPicPr>
        <p:blipFill>
          <a:blip r:embed="rId2"/>
          <a:stretch>
            <a:fillRect/>
          </a:stretch>
        </p:blipFill>
        <p:spPr>
          <a:xfrm>
            <a:off x="7462158" y="1605009"/>
            <a:ext cx="3861708" cy="3246987"/>
          </a:xfrm>
          <a:prstGeom prst="rect">
            <a:avLst/>
          </a:prstGeom>
        </p:spPr>
      </p:pic>
    </p:spTree>
    <p:extLst>
      <p:ext uri="{BB962C8B-B14F-4D97-AF65-F5344CB8AC3E}">
        <p14:creationId xmlns:p14="http://schemas.microsoft.com/office/powerpoint/2010/main" val="182917949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1658716" y="456819"/>
            <a:ext cx="8647214" cy="854371"/>
          </a:xfrm>
        </p:spPr>
        <p:txBody>
          <a:bodyPr/>
          <a:lstStyle/>
          <a:p>
            <a:pPr algn="ctr"/>
            <a:r>
              <a:rPr lang="en-US" sz="4705" dirty="0">
                <a:solidFill>
                  <a:schemeClr val="tx1"/>
                </a:solidFill>
              </a:rPr>
              <a:t>What is                    ?</a:t>
            </a:r>
          </a:p>
        </p:txBody>
      </p:sp>
      <p:sp>
        <p:nvSpPr>
          <p:cNvPr id="4" name="TextBox 3">
            <a:extLst>
              <a:ext uri="{FF2B5EF4-FFF2-40B4-BE49-F238E27FC236}">
                <a16:creationId xmlns:a16="http://schemas.microsoft.com/office/drawing/2014/main" id="{40EC4DB3-70CC-4163-8738-B44091FED9B1}"/>
              </a:ext>
            </a:extLst>
          </p:cNvPr>
          <p:cNvSpPr txBox="1"/>
          <p:nvPr/>
        </p:nvSpPr>
        <p:spPr>
          <a:xfrm>
            <a:off x="2489064" y="1253691"/>
            <a:ext cx="6986510" cy="1089232"/>
          </a:xfrm>
          <a:prstGeom prst="rect">
            <a:avLst/>
          </a:prstGeom>
          <a:noFill/>
        </p:spPr>
        <p:txBody>
          <a:bodyPr wrap="square" lIns="143428" tIns="143428" rIns="143428" bIns="143428" rtlCol="0">
            <a:spAutoFit/>
          </a:bodyPr>
          <a:lstStyle/>
          <a:p>
            <a:pPr algn="ctr" defTabSz="914367">
              <a:spcAft>
                <a:spcPts val="588"/>
              </a:spcAft>
              <a:defRPr/>
            </a:pPr>
            <a:r>
              <a:rPr lang="en-US" sz="2353">
                <a:solidFill>
                  <a:srgbClr val="0072C6"/>
                </a:solidFill>
                <a:latin typeface="Segoe UI"/>
                <a:cs typeface="Segoe UI Semibold" panose="020B0702040204020203" pitchFamily="34" charset="0"/>
              </a:rPr>
              <a:t>An open source container runtime</a:t>
            </a:r>
          </a:p>
          <a:p>
            <a:pPr algn="ctr" defTabSz="914367">
              <a:spcAft>
                <a:spcPts val="588"/>
              </a:spcAft>
              <a:defRPr/>
            </a:pPr>
            <a:r>
              <a:rPr lang="en-US" sz="2353">
                <a:solidFill>
                  <a:srgbClr val="0072C6"/>
                </a:solidFill>
                <a:latin typeface="Segoe UI"/>
                <a:cs typeface="Segoe UI Semibold" panose="020B0702040204020203" pitchFamily="34" charset="0"/>
              </a:rPr>
              <a:t>Mac, Windows and Linux support</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1834104" y="2607076"/>
            <a:ext cx="9104216"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nSpc>
                <a:spcPct val="100000"/>
              </a:lnSpc>
              <a:spcBef>
                <a:spcPts val="0"/>
              </a:spcBef>
              <a:buSzTx/>
              <a:buNone/>
            </a:pPr>
            <a:r>
              <a:rPr lang="en-US" sz="1800" dirty="0">
                <a:gradFill>
                  <a:gsLst>
                    <a:gs pos="1250">
                      <a:srgbClr val="505050"/>
                    </a:gs>
                    <a:gs pos="100000">
                      <a:srgbClr val="505050"/>
                    </a:gs>
                  </a:gsLst>
                  <a:lin ang="5400000" scaled="0"/>
                </a:gradFill>
                <a:latin typeface="Consolas" charset="0"/>
              </a:rPr>
              <a:t># Worlds simplest </a:t>
            </a:r>
            <a:r>
              <a:rPr lang="en-US" sz="1800" dirty="0" err="1">
                <a:gradFill>
                  <a:gsLst>
                    <a:gs pos="1250">
                      <a:srgbClr val="505050"/>
                    </a:gs>
                    <a:gs pos="100000">
                      <a:srgbClr val="505050"/>
                    </a:gs>
                  </a:gsLst>
                  <a:lin ang="5400000" scaled="0"/>
                </a:gradFill>
                <a:latin typeface="Consolas" charset="0"/>
              </a:rPr>
              <a:t>Dockerfile</a:t>
            </a:r>
            <a:endParaRPr lang="en-US" sz="1800" dirty="0">
              <a:gradFill>
                <a:gsLst>
                  <a:gs pos="1250">
                    <a:srgbClr val="505050"/>
                  </a:gs>
                  <a:gs pos="100000">
                    <a:srgbClr val="505050"/>
                  </a:gs>
                </a:gsLst>
                <a:lin ang="5400000" scaled="0"/>
              </a:gradFill>
              <a:latin typeface="Consolas" charset="0"/>
            </a:endParaRPr>
          </a:p>
          <a:p>
            <a:pPr marL="0" lvl="0" indent="0">
              <a:lnSpc>
                <a:spcPct val="100000"/>
              </a:lnSpc>
              <a:spcBef>
                <a:spcPts val="0"/>
              </a:spcBef>
              <a:buSzTx/>
              <a:buNone/>
            </a:pPr>
            <a:r>
              <a:rPr lang="en-US" sz="1800" b="1" dirty="0">
                <a:solidFill>
                  <a:srgbClr val="0072C6"/>
                </a:solidFill>
                <a:latin typeface="Consolas" charset="0"/>
              </a:rPr>
              <a:t>$ cat </a:t>
            </a:r>
            <a:r>
              <a:rPr lang="en-US" sz="1800" b="1" dirty="0" err="1">
                <a:solidFill>
                  <a:srgbClr val="0072C6"/>
                </a:solidFill>
                <a:latin typeface="Consolas" charset="0"/>
              </a:rPr>
              <a:t>Dockerfile</a:t>
            </a:r>
            <a:endParaRPr lang="en-US" sz="1800" dirty="0">
              <a:gradFill>
                <a:gsLst>
                  <a:gs pos="1250">
                    <a:srgbClr val="505050"/>
                  </a:gs>
                  <a:gs pos="100000">
                    <a:srgbClr val="505050"/>
                  </a:gs>
                </a:gsLst>
                <a:lin ang="5400000" scaled="0"/>
              </a:gradFill>
              <a:latin typeface="Consolas" charset="0"/>
            </a:endParaRPr>
          </a:p>
          <a:p>
            <a:pPr marL="0" lvl="0" indent="0">
              <a:lnSpc>
                <a:spcPct val="100000"/>
              </a:lnSpc>
              <a:spcBef>
                <a:spcPts val="0"/>
              </a:spcBef>
              <a:buSzTx/>
              <a:buNone/>
            </a:pPr>
            <a:r>
              <a:rPr lang="en-US" sz="1800" dirty="0">
                <a:gradFill>
                  <a:gsLst>
                    <a:gs pos="1250">
                      <a:srgbClr val="505050"/>
                    </a:gs>
                    <a:gs pos="100000">
                      <a:srgbClr val="505050"/>
                    </a:gs>
                  </a:gsLst>
                  <a:lin ang="5400000" scaled="0"/>
                </a:gradFill>
                <a:latin typeface="Consolas" charset="0"/>
              </a:rPr>
              <a:t>FROM scratch </a:t>
            </a:r>
          </a:p>
          <a:p>
            <a:pPr marL="0" lvl="0" indent="0">
              <a:lnSpc>
                <a:spcPct val="100000"/>
              </a:lnSpc>
              <a:spcBef>
                <a:spcPts val="0"/>
              </a:spcBef>
              <a:buSzTx/>
              <a:buNone/>
            </a:pPr>
            <a:r>
              <a:rPr lang="en-US" sz="1800" dirty="0">
                <a:gradFill>
                  <a:gsLst>
                    <a:gs pos="1250">
                      <a:srgbClr val="505050"/>
                    </a:gs>
                    <a:gs pos="100000">
                      <a:srgbClr val="505050"/>
                    </a:gs>
                  </a:gsLst>
                  <a:lin ang="5400000" scaled="0"/>
                </a:gradFill>
                <a:latin typeface="Consolas" charset="0"/>
              </a:rPr>
              <a:t>COPY hello / </a:t>
            </a:r>
          </a:p>
          <a:p>
            <a:pPr marL="0" lvl="0" indent="0">
              <a:lnSpc>
                <a:spcPct val="100000"/>
              </a:lnSpc>
              <a:spcBef>
                <a:spcPts val="0"/>
              </a:spcBef>
              <a:buSzTx/>
              <a:buNone/>
            </a:pPr>
            <a:r>
              <a:rPr lang="en-US" sz="1800" dirty="0">
                <a:gradFill>
                  <a:gsLst>
                    <a:gs pos="1250">
                      <a:srgbClr val="505050"/>
                    </a:gs>
                    <a:gs pos="100000">
                      <a:srgbClr val="505050"/>
                    </a:gs>
                  </a:gsLst>
                  <a:lin ang="5400000" scaled="0"/>
                </a:gradFill>
                <a:latin typeface="Consolas" charset="0"/>
              </a:rPr>
              <a:t>CMD ["/hello"]</a:t>
            </a:r>
          </a:p>
          <a:p>
            <a:pPr marL="0" lvl="0" indent="0" defTabSz="914400">
              <a:lnSpc>
                <a:spcPct val="100000"/>
              </a:lnSpc>
              <a:spcBef>
                <a:spcPts val="0"/>
              </a:spcBef>
              <a:buSzTx/>
              <a:buNone/>
            </a:pPr>
            <a:endParaRPr lang="en-US" sz="1800" b="1" dirty="0">
              <a:solidFill>
                <a:srgbClr val="0072C6"/>
              </a:solidFill>
              <a:latin typeface="Consolas" charset="0"/>
            </a:endParaRPr>
          </a:p>
          <a:p>
            <a:pPr marL="0" lvl="0" indent="0">
              <a:lnSpc>
                <a:spcPct val="100000"/>
              </a:lnSpc>
              <a:spcBef>
                <a:spcPts val="0"/>
              </a:spcBef>
              <a:buSzTx/>
              <a:buNone/>
            </a:pPr>
            <a:r>
              <a:rPr lang="en-US" sz="1800" dirty="0">
                <a:gradFill>
                  <a:gsLst>
                    <a:gs pos="1250">
                      <a:srgbClr val="505050"/>
                    </a:gs>
                    <a:gs pos="100000">
                      <a:srgbClr val="505050"/>
                    </a:gs>
                  </a:gsLst>
                  <a:lin ang="5400000" scaled="0"/>
                </a:gradFill>
                <a:latin typeface="Consolas" charset="0"/>
              </a:rPr>
              <a:t># Create a docker image named </a:t>
            </a:r>
            <a:r>
              <a:rPr lang="en-US" sz="1800" b="1" dirty="0">
                <a:gradFill>
                  <a:gsLst>
                    <a:gs pos="1250">
                      <a:srgbClr val="505050"/>
                    </a:gs>
                    <a:gs pos="100000">
                      <a:srgbClr val="505050"/>
                    </a:gs>
                  </a:gsLst>
                  <a:lin ang="5400000" scaled="0"/>
                </a:gradFill>
                <a:latin typeface="Consolas" charset="0"/>
              </a:rPr>
              <a:t>hello-world</a:t>
            </a:r>
            <a:r>
              <a:rPr lang="en-US" sz="1800" dirty="0">
                <a:gradFill>
                  <a:gsLst>
                    <a:gs pos="1250">
                      <a:srgbClr val="505050"/>
                    </a:gs>
                    <a:gs pos="100000">
                      <a:srgbClr val="505050"/>
                    </a:gs>
                  </a:gsLst>
                  <a:lin ang="5400000" scaled="0"/>
                </a:gradFill>
                <a:latin typeface="Consolas" charset="0"/>
              </a:rPr>
              <a:t> and tagged </a:t>
            </a:r>
            <a:r>
              <a:rPr lang="en-US" sz="1800" b="1" dirty="0">
                <a:gradFill>
                  <a:gsLst>
                    <a:gs pos="1250">
                      <a:srgbClr val="505050"/>
                    </a:gs>
                    <a:gs pos="100000">
                      <a:srgbClr val="505050"/>
                    </a:gs>
                  </a:gsLst>
                  <a:lin ang="5400000" scaled="0"/>
                </a:gradFill>
                <a:latin typeface="Consolas" charset="0"/>
              </a:rPr>
              <a:t>latest</a:t>
            </a:r>
          </a:p>
          <a:p>
            <a:pPr marL="0" lvl="0" indent="0" defTabSz="914400">
              <a:lnSpc>
                <a:spcPct val="100000"/>
              </a:lnSpc>
              <a:spcBef>
                <a:spcPts val="0"/>
              </a:spcBef>
              <a:buSzTx/>
              <a:buNone/>
            </a:pPr>
            <a:r>
              <a:rPr lang="en-US" sz="1800" b="1" dirty="0">
                <a:solidFill>
                  <a:srgbClr val="0072C6"/>
                </a:solidFill>
                <a:latin typeface="Consolas" charset="0"/>
              </a:rPr>
              <a:t>$ docker build –t hello-world:v1.1.1 .</a:t>
            </a:r>
          </a:p>
          <a:p>
            <a:pPr marL="0" lvl="0" indent="0" defTabSz="914400">
              <a:lnSpc>
                <a:spcPct val="100000"/>
              </a:lnSpc>
              <a:spcBef>
                <a:spcPts val="0"/>
              </a:spcBef>
              <a:buSzTx/>
              <a:buNone/>
            </a:pPr>
            <a:endParaRPr lang="en-US" sz="1800" b="1" dirty="0">
              <a:solidFill>
                <a:srgbClr val="0072C6"/>
              </a:solidFill>
              <a:latin typeface="Consolas" charset="0"/>
            </a:endParaRPr>
          </a:p>
          <a:p>
            <a:pPr marL="0" lvl="0" indent="0">
              <a:lnSpc>
                <a:spcPct val="100000"/>
              </a:lnSpc>
              <a:spcBef>
                <a:spcPts val="0"/>
              </a:spcBef>
              <a:buSzTx/>
              <a:buNone/>
            </a:pPr>
            <a:r>
              <a:rPr lang="en-US" sz="1800" dirty="0">
                <a:gradFill>
                  <a:gsLst>
                    <a:gs pos="1250">
                      <a:srgbClr val="505050"/>
                    </a:gs>
                    <a:gs pos="100000">
                      <a:srgbClr val="505050"/>
                    </a:gs>
                  </a:gsLst>
                  <a:lin ang="5400000" scaled="0"/>
                </a:gradFill>
                <a:latin typeface="Consolas" charset="0"/>
              </a:rPr>
              <a:t># And run it…</a:t>
            </a:r>
          </a:p>
          <a:p>
            <a:pPr marL="0" lvl="0" indent="0" defTabSz="914400">
              <a:lnSpc>
                <a:spcPct val="100000"/>
              </a:lnSpc>
              <a:spcBef>
                <a:spcPts val="0"/>
              </a:spcBef>
              <a:buSzTx/>
              <a:buNone/>
            </a:pPr>
            <a:r>
              <a:rPr lang="en-US" sz="1800" b="1" dirty="0">
                <a:solidFill>
                  <a:srgbClr val="0072C6"/>
                </a:solidFill>
                <a:latin typeface="Consolas" charset="0"/>
              </a:rPr>
              <a:t>$ docker run </a:t>
            </a:r>
            <a:r>
              <a:rPr lang="en-US" sz="1800" b="1" dirty="0" err="1">
                <a:solidFill>
                  <a:srgbClr val="0072C6"/>
                </a:solidFill>
                <a:latin typeface="Consolas" charset="0"/>
              </a:rPr>
              <a:t>hello-world:latest</a:t>
            </a:r>
            <a:endParaRPr lang="is-IS" sz="1800" dirty="0">
              <a:gradFill>
                <a:gsLst>
                  <a:gs pos="1250">
                    <a:srgbClr val="505050"/>
                  </a:gs>
                  <a:gs pos="100000">
                    <a:srgbClr val="505050"/>
                  </a:gs>
                </a:gsLst>
                <a:lin ang="5400000" scaled="0"/>
              </a:gradFill>
              <a:latin typeface="Consolas" charset="0"/>
              <a:ea typeface="Consolas" charset="0"/>
              <a:cs typeface="Consolas" charset="0"/>
            </a:endParaRPr>
          </a:p>
        </p:txBody>
      </p:sp>
      <p:pic>
        <p:nvPicPr>
          <p:cNvPr id="101" name="Picture 100">
            <a:extLst>
              <a:ext uri="{FF2B5EF4-FFF2-40B4-BE49-F238E27FC236}">
                <a16:creationId xmlns:a16="http://schemas.microsoft.com/office/drawing/2014/main" id="{802ED5BA-F819-4846-AA9F-B1BE2F082B3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36145" y="469460"/>
            <a:ext cx="2868092" cy="681759"/>
          </a:xfrm>
          <a:prstGeom prst="rect">
            <a:avLst/>
          </a:prstGeom>
        </p:spPr>
      </p:pic>
    </p:spTree>
    <p:extLst>
      <p:ext uri="{BB962C8B-B14F-4D97-AF65-F5344CB8AC3E}">
        <p14:creationId xmlns:p14="http://schemas.microsoft.com/office/powerpoint/2010/main" val="27093684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1733521" y="583016"/>
            <a:ext cx="8647214" cy="854371"/>
          </a:xfrm>
        </p:spPr>
        <p:txBody>
          <a:bodyPr/>
          <a:lstStyle/>
          <a:p>
            <a:pPr algn="ctr"/>
            <a:r>
              <a:rPr lang="en-US" sz="4706" dirty="0">
                <a:solidFill>
                  <a:schemeClr val="tx1"/>
                </a:solidFill>
              </a:rPr>
              <a:t>Azure Container Registry</a:t>
            </a:r>
          </a:p>
        </p:txBody>
      </p:sp>
      <p:sp>
        <p:nvSpPr>
          <p:cNvPr id="4" name="TextBox 3">
            <a:extLst>
              <a:ext uri="{FF2B5EF4-FFF2-40B4-BE49-F238E27FC236}">
                <a16:creationId xmlns:a16="http://schemas.microsoft.com/office/drawing/2014/main" id="{40EC4DB3-70CC-4163-8738-B44091FED9B1}"/>
              </a:ext>
            </a:extLst>
          </p:cNvPr>
          <p:cNvSpPr txBox="1"/>
          <p:nvPr/>
        </p:nvSpPr>
        <p:spPr>
          <a:xfrm>
            <a:off x="1699128" y="1379888"/>
            <a:ext cx="8715990" cy="651728"/>
          </a:xfrm>
          <a:prstGeom prst="rect">
            <a:avLst/>
          </a:prstGeom>
          <a:noFill/>
        </p:spPr>
        <p:txBody>
          <a:bodyPr wrap="square" lIns="143428" tIns="143428" rIns="143428" bIns="143428" rtlCol="0">
            <a:spAutoFit/>
          </a:bodyPr>
          <a:lstStyle/>
          <a:p>
            <a:pPr marL="0" marR="0" lvl="0" indent="0" algn="ctr" defTabSz="914462"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72C6"/>
                </a:solidFill>
                <a:effectLst/>
                <a:uLnTx/>
                <a:uFillTx/>
                <a:latin typeface="Segoe UI"/>
                <a:ea typeface="+mn-ea"/>
                <a:cs typeface="Segoe UI Semibold" panose="020B0702040204020203" pitchFamily="34" charset="0"/>
              </a:rPr>
              <a:t>Manage a Docker private registry as a first-class Azure resource</a:t>
            </a:r>
          </a:p>
        </p:txBody>
      </p:sp>
      <p:sp>
        <p:nvSpPr>
          <p:cNvPr id="44" name="Oval 43">
            <a:extLst>
              <a:ext uri="{FF2B5EF4-FFF2-40B4-BE49-F238E27FC236}">
                <a16:creationId xmlns:a16="http://schemas.microsoft.com/office/drawing/2014/main" id="{0A58169D-61B6-43BE-A122-7966AE46F90C}"/>
              </a:ext>
            </a:extLst>
          </p:cNvPr>
          <p:cNvSpPr/>
          <p:nvPr/>
        </p:nvSpPr>
        <p:spPr bwMode="auto">
          <a:xfrm rot="16200000">
            <a:off x="2787494" y="5728339"/>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188" rtl="0" eaLnBrk="1" fontAlgn="base" latinLnBrk="0" hangingPunct="1">
              <a:lnSpc>
                <a:spcPct val="100000"/>
              </a:lnSpc>
              <a:spcBef>
                <a:spcPct val="0"/>
              </a:spcBef>
              <a:spcAft>
                <a:spcPct val="0"/>
              </a:spcAft>
              <a:buClrTx/>
              <a:buSzTx/>
              <a:buFontTx/>
              <a:buNone/>
              <a:tabLst/>
              <a:defRPr/>
            </a:pPr>
            <a:endParaRPr kumimoji="0" lang="en-US" sz="192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7" name="Oval 46">
            <a:extLst>
              <a:ext uri="{FF2B5EF4-FFF2-40B4-BE49-F238E27FC236}">
                <a16:creationId xmlns:a16="http://schemas.microsoft.com/office/drawing/2014/main" id="{EE17FA7B-1297-4ED1-8DDB-4156AC6AECA5}"/>
              </a:ext>
            </a:extLst>
          </p:cNvPr>
          <p:cNvSpPr/>
          <p:nvPr/>
        </p:nvSpPr>
        <p:spPr bwMode="auto">
          <a:xfrm rot="16200000">
            <a:off x="5985112" y="5728339"/>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188" rtl="0" eaLnBrk="1" fontAlgn="base" latinLnBrk="0" hangingPunct="1">
              <a:lnSpc>
                <a:spcPct val="100000"/>
              </a:lnSpc>
              <a:spcBef>
                <a:spcPct val="0"/>
              </a:spcBef>
              <a:spcAft>
                <a:spcPct val="0"/>
              </a:spcAft>
              <a:buClrTx/>
              <a:buSzTx/>
              <a:buFontTx/>
              <a:buNone/>
              <a:tabLst/>
              <a:defRPr/>
            </a:pPr>
            <a:endParaRPr kumimoji="0" lang="en-US" sz="192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8" name="Oval 47">
            <a:extLst>
              <a:ext uri="{FF2B5EF4-FFF2-40B4-BE49-F238E27FC236}">
                <a16:creationId xmlns:a16="http://schemas.microsoft.com/office/drawing/2014/main" id="{C8E58CFB-CEAF-413F-A2C1-116BBECAE36C}"/>
              </a:ext>
            </a:extLst>
          </p:cNvPr>
          <p:cNvSpPr/>
          <p:nvPr/>
        </p:nvSpPr>
        <p:spPr bwMode="auto">
          <a:xfrm rot="16200000">
            <a:off x="9182730" y="5728339"/>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188" rtl="0" eaLnBrk="1" fontAlgn="base" latinLnBrk="0" hangingPunct="1">
              <a:lnSpc>
                <a:spcPct val="100000"/>
              </a:lnSpc>
              <a:spcBef>
                <a:spcPct val="0"/>
              </a:spcBef>
              <a:spcAft>
                <a:spcPct val="0"/>
              </a:spcAft>
              <a:buClrTx/>
              <a:buSzTx/>
              <a:buFontTx/>
              <a:buNone/>
              <a:tabLst/>
              <a:defRPr/>
            </a:pPr>
            <a:endParaRPr kumimoji="0" lang="en-US" sz="192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TextBox 49">
            <a:extLst>
              <a:ext uri="{FF2B5EF4-FFF2-40B4-BE49-F238E27FC236}">
                <a16:creationId xmlns:a16="http://schemas.microsoft.com/office/drawing/2014/main" id="{16BB8A02-6A2D-46F5-9E33-9D6C2BBAE330}"/>
              </a:ext>
            </a:extLst>
          </p:cNvPr>
          <p:cNvSpPr txBox="1"/>
          <p:nvPr/>
        </p:nvSpPr>
        <p:spPr>
          <a:xfrm>
            <a:off x="4684042" y="4645144"/>
            <a:ext cx="2746163" cy="832765"/>
          </a:xfrm>
          <a:prstGeom prst="rect">
            <a:avLst/>
          </a:prstGeom>
          <a:noFill/>
        </p:spPr>
        <p:txBody>
          <a:bodyPr wrap="square" lIns="143428" tIns="143428" rIns="143428" bIns="143428" rtlCol="0" anchor="t">
            <a:spAutoFit/>
          </a:bodyPr>
          <a:lstStyle/>
          <a:p>
            <a:pPr marL="0" marR="0" lvl="0" indent="0" algn="ctr" defTabSz="914462" rtl="0" eaLnBrk="1" fontAlgn="auto" latinLnBrk="0" hangingPunct="1">
              <a:lnSpc>
                <a:spcPct val="100000"/>
              </a:lnSpc>
              <a:spcBef>
                <a:spcPts val="0"/>
              </a:spcBef>
              <a:spcAft>
                <a:spcPts val="588"/>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Use familiar, open-source Docker CLI tools</a:t>
            </a:r>
          </a:p>
        </p:txBody>
      </p:sp>
      <p:sp>
        <p:nvSpPr>
          <p:cNvPr id="52" name="TextBox 51">
            <a:extLst>
              <a:ext uri="{FF2B5EF4-FFF2-40B4-BE49-F238E27FC236}">
                <a16:creationId xmlns:a16="http://schemas.microsoft.com/office/drawing/2014/main" id="{2FAFC99B-BD31-4182-B113-FE07D992D3C0}"/>
              </a:ext>
            </a:extLst>
          </p:cNvPr>
          <p:cNvSpPr txBox="1"/>
          <p:nvPr/>
        </p:nvSpPr>
        <p:spPr>
          <a:xfrm>
            <a:off x="7823274" y="4645144"/>
            <a:ext cx="2862936" cy="832765"/>
          </a:xfrm>
          <a:prstGeom prst="rect">
            <a:avLst/>
          </a:prstGeom>
          <a:noFill/>
        </p:spPr>
        <p:txBody>
          <a:bodyPr wrap="square" lIns="143428" tIns="143428" rIns="143428" bIns="143428" rtlCol="0" anchor="t">
            <a:spAutoFit/>
          </a:bodyPr>
          <a:lstStyle/>
          <a:p>
            <a:pPr marL="0" marR="0" lvl="0" indent="0" algn="ctr" defTabSz="914462" rtl="0" eaLnBrk="1" fontAlgn="auto" latinLnBrk="0" hangingPunct="1">
              <a:lnSpc>
                <a:spcPct val="100000"/>
              </a:lnSpc>
              <a:spcBef>
                <a:spcPts val="0"/>
              </a:spcBef>
              <a:spcAft>
                <a:spcPts val="588"/>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Azure Container Registry geo-replication</a:t>
            </a:r>
          </a:p>
        </p:txBody>
      </p:sp>
      <p:sp>
        <p:nvSpPr>
          <p:cNvPr id="54" name="TextBox 53">
            <a:extLst>
              <a:ext uri="{FF2B5EF4-FFF2-40B4-BE49-F238E27FC236}">
                <a16:creationId xmlns:a16="http://schemas.microsoft.com/office/drawing/2014/main" id="{39C2433F-D62E-4A28-AF04-FD704E9C4602}"/>
              </a:ext>
            </a:extLst>
          </p:cNvPr>
          <p:cNvSpPr txBox="1"/>
          <p:nvPr/>
        </p:nvSpPr>
        <p:spPr>
          <a:xfrm>
            <a:off x="1416625" y="4645144"/>
            <a:ext cx="2885760" cy="832765"/>
          </a:xfrm>
          <a:prstGeom prst="rect">
            <a:avLst/>
          </a:prstGeom>
          <a:noFill/>
        </p:spPr>
        <p:txBody>
          <a:bodyPr wrap="square" lIns="143428" tIns="143428" rIns="143428" bIns="143428" rtlCol="0" anchor="t">
            <a:spAutoFit/>
          </a:bodyPr>
          <a:lstStyle/>
          <a:p>
            <a:pPr marL="0" marR="0" lvl="0" indent="0" algn="ctr" defTabSz="914462" rtl="0" eaLnBrk="1" fontAlgn="auto" latinLnBrk="0" hangingPunct="1">
              <a:lnSpc>
                <a:spcPct val="100000"/>
              </a:lnSpc>
              <a:spcBef>
                <a:spcPts val="0"/>
              </a:spcBef>
              <a:spcAft>
                <a:spcPts val="588"/>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Manage images for all types of containers</a:t>
            </a:r>
          </a:p>
        </p:txBody>
      </p:sp>
      <p:cxnSp>
        <p:nvCxnSpPr>
          <p:cNvPr id="55" name="Straight Connector 54">
            <a:extLst>
              <a:ext uri="{FF2B5EF4-FFF2-40B4-BE49-F238E27FC236}">
                <a16:creationId xmlns:a16="http://schemas.microsoft.com/office/drawing/2014/main" id="{72F98A0B-4F2E-499E-9FFA-2E133BE26B82}"/>
              </a:ext>
            </a:extLst>
          </p:cNvPr>
          <p:cNvCxnSpPr>
            <a:cxnSpLocks/>
          </p:cNvCxnSpPr>
          <p:nvPr/>
        </p:nvCxnSpPr>
        <p:spPr>
          <a:xfrm>
            <a:off x="3052386" y="5800350"/>
            <a:ext cx="2811857"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5326A6F-D10A-4E62-95CE-E3D9F61D16FD}"/>
              </a:ext>
            </a:extLst>
          </p:cNvPr>
          <p:cNvCxnSpPr>
            <a:cxnSpLocks/>
          </p:cNvCxnSpPr>
          <p:nvPr/>
        </p:nvCxnSpPr>
        <p:spPr>
          <a:xfrm>
            <a:off x="6250005" y="5800350"/>
            <a:ext cx="2811857"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17" name="Graphic 116">
            <a:extLst>
              <a:ext uri="{FF2B5EF4-FFF2-40B4-BE49-F238E27FC236}">
                <a16:creationId xmlns:a16="http://schemas.microsoft.com/office/drawing/2014/main" id="{2830E91C-5699-4BA6-A780-26C33DBE72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25852" y="2409104"/>
            <a:ext cx="2067307" cy="2060925"/>
          </a:xfrm>
          <a:prstGeom prst="rect">
            <a:avLst/>
          </a:prstGeom>
        </p:spPr>
      </p:pic>
      <p:pic>
        <p:nvPicPr>
          <p:cNvPr id="118" name="Graphic 117">
            <a:extLst>
              <a:ext uri="{FF2B5EF4-FFF2-40B4-BE49-F238E27FC236}">
                <a16:creationId xmlns:a16="http://schemas.microsoft.com/office/drawing/2014/main" id="{CF7ECA7A-E096-4E72-8D37-4208CD32F38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9389" y="2528548"/>
            <a:ext cx="2970706" cy="1822036"/>
          </a:xfrm>
          <a:prstGeom prst="rect">
            <a:avLst/>
          </a:prstGeom>
        </p:spPr>
      </p:pic>
      <p:pic>
        <p:nvPicPr>
          <p:cNvPr id="119" name="Graphic 118">
            <a:extLst>
              <a:ext uri="{FF2B5EF4-FFF2-40B4-BE49-F238E27FC236}">
                <a16:creationId xmlns:a16="http://schemas.microsoft.com/office/drawing/2014/main" id="{F788F1BA-1E91-45FD-861D-33FFFC2B510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78677" y="2393947"/>
            <a:ext cx="2356893" cy="2091238"/>
          </a:xfrm>
          <a:prstGeom prst="rect">
            <a:avLst/>
          </a:prstGeom>
        </p:spPr>
      </p:pic>
    </p:spTree>
    <p:extLst>
      <p:ext uri="{BB962C8B-B14F-4D97-AF65-F5344CB8AC3E}">
        <p14:creationId xmlns:p14="http://schemas.microsoft.com/office/powerpoint/2010/main" val="198296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49CF27-2C03-4922-802A-4553657429DA}"/>
              </a:ext>
            </a:extLst>
          </p:cNvPr>
          <p:cNvSpPr>
            <a:spLocks noGrp="1"/>
          </p:cNvSpPr>
          <p:nvPr>
            <p:ph type="title"/>
          </p:nvPr>
        </p:nvSpPr>
        <p:spPr/>
        <p:txBody>
          <a:bodyPr/>
          <a:lstStyle/>
          <a:p>
            <a:r>
              <a:rPr lang="en-US" dirty="0"/>
              <a:t>Kubernetes / AKS</a:t>
            </a:r>
          </a:p>
        </p:txBody>
      </p:sp>
      <p:sp>
        <p:nvSpPr>
          <p:cNvPr id="7" name="TextBox 6">
            <a:extLst>
              <a:ext uri="{FF2B5EF4-FFF2-40B4-BE49-F238E27FC236}">
                <a16:creationId xmlns:a16="http://schemas.microsoft.com/office/drawing/2014/main" id="{ABF43BC4-DB59-4760-AEB4-B05BAD253168}"/>
              </a:ext>
            </a:extLst>
          </p:cNvPr>
          <p:cNvSpPr txBox="1"/>
          <p:nvPr/>
        </p:nvSpPr>
        <p:spPr>
          <a:xfrm>
            <a:off x="769257" y="3969657"/>
            <a:ext cx="6868232" cy="1200329"/>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44525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995" y="620827"/>
            <a:ext cx="11306469" cy="403079"/>
          </a:xfrm>
        </p:spPr>
        <p:txBody>
          <a:bodyPr/>
          <a:lstStyle/>
          <a:p>
            <a:r>
              <a:rPr lang="en-US"/>
              <a:t>How managed Azure Kubernetes Service works</a:t>
            </a:r>
            <a:endParaRPr lang="en-US">
              <a:solidFill>
                <a:srgbClr val="0078D4"/>
              </a:solidFill>
            </a:endParaRPr>
          </a:p>
        </p:txBody>
      </p:sp>
      <p:cxnSp>
        <p:nvCxnSpPr>
          <p:cNvPr id="35" name="Straight Connector 34">
            <a:extLst>
              <a:ext uri="{FF2B5EF4-FFF2-40B4-BE49-F238E27FC236}">
                <a16:creationId xmlns:a16="http://schemas.microsoft.com/office/drawing/2014/main" id="{51A5D4CB-2DA0-4874-9EF9-0867CA6A7969}"/>
              </a:ext>
            </a:extLst>
          </p:cNvPr>
          <p:cNvCxnSpPr>
            <a:cxnSpLocks/>
          </p:cNvCxnSpPr>
          <p:nvPr/>
        </p:nvCxnSpPr>
        <p:spPr>
          <a:xfrm>
            <a:off x="3984111" y="1850253"/>
            <a:ext cx="0" cy="4714531"/>
          </a:xfrm>
          <a:prstGeom prst="line">
            <a:avLst/>
          </a:prstGeom>
          <a:ln>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6" name="Title 16">
            <a:extLst>
              <a:ext uri="{FF2B5EF4-FFF2-40B4-BE49-F238E27FC236}">
                <a16:creationId xmlns:a16="http://schemas.microsoft.com/office/drawing/2014/main" id="{6B94E1CC-F802-43C4-85F7-429E9D53FACB}"/>
              </a:ext>
            </a:extLst>
          </p:cNvPr>
          <p:cNvSpPr txBox="1">
            <a:spLocks/>
          </p:cNvSpPr>
          <p:nvPr/>
        </p:nvSpPr>
        <p:spPr>
          <a:xfrm>
            <a:off x="455995" y="1967258"/>
            <a:ext cx="3261391" cy="29865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defTabSz="914367">
              <a:spcAft>
                <a:spcPts val="2353"/>
              </a:spcAft>
              <a:buFont typeface="Arial" panose="020B0604020202020204" pitchFamily="34" charset="0"/>
              <a:buChar char="•"/>
              <a:defRPr/>
            </a:pPr>
            <a:r>
              <a:rPr lang="en-US" sz="1568" b="0" spc="0" dirty="0">
                <a:solidFill>
                  <a:srgbClr val="0078D4"/>
                </a:solidFill>
                <a:latin typeface="Segoe UI" panose="020B0502040204020203" pitchFamily="34" charset="0"/>
              </a:rPr>
              <a:t>Automated upgrades, patches</a:t>
            </a:r>
          </a:p>
          <a:p>
            <a:pPr marL="268916" indent="-268916" defTabSz="914367">
              <a:spcAft>
                <a:spcPts val="2353"/>
              </a:spcAft>
              <a:buFont typeface="Arial" panose="020B0604020202020204" pitchFamily="34" charset="0"/>
              <a:buChar char="•"/>
              <a:defRPr/>
            </a:pPr>
            <a:r>
              <a:rPr lang="en-US" sz="1568" b="0" spc="0" dirty="0">
                <a:solidFill>
                  <a:srgbClr val="0078D4"/>
                </a:solidFill>
                <a:latin typeface="Segoe UI" panose="020B0502040204020203" pitchFamily="34" charset="0"/>
              </a:rPr>
              <a:t>High reliability, availability </a:t>
            </a:r>
          </a:p>
          <a:p>
            <a:pPr marL="268916" indent="-268916" defTabSz="914367">
              <a:spcAft>
                <a:spcPts val="2353"/>
              </a:spcAft>
              <a:buFont typeface="Arial" panose="020B0604020202020204" pitchFamily="34" charset="0"/>
              <a:buChar char="•"/>
              <a:defRPr/>
            </a:pPr>
            <a:r>
              <a:rPr lang="en-US" sz="1568" b="0" spc="0" dirty="0">
                <a:solidFill>
                  <a:srgbClr val="0078D4"/>
                </a:solidFill>
                <a:latin typeface="Segoe UI" panose="020B0502040204020203" pitchFamily="34" charset="0"/>
              </a:rPr>
              <a:t>Easy, secure cluster scaling</a:t>
            </a:r>
          </a:p>
          <a:p>
            <a:pPr marL="268916" indent="-268916" defTabSz="914367">
              <a:spcAft>
                <a:spcPts val="2353"/>
              </a:spcAft>
              <a:buFont typeface="Arial" panose="020B0604020202020204" pitchFamily="34" charset="0"/>
              <a:buChar char="•"/>
              <a:defRPr/>
            </a:pPr>
            <a:r>
              <a:rPr lang="en-US" sz="1568" b="0" spc="0" dirty="0">
                <a:solidFill>
                  <a:srgbClr val="0078D4"/>
                </a:solidFill>
                <a:latin typeface="Segoe UI" panose="020B0502040204020203" pitchFamily="34" charset="0"/>
              </a:rPr>
              <a:t>Self-healing </a:t>
            </a:r>
          </a:p>
          <a:p>
            <a:pPr marL="268916" indent="-268916" defTabSz="914367">
              <a:spcAft>
                <a:spcPts val="2353"/>
              </a:spcAft>
              <a:buFont typeface="Arial" panose="020B0604020202020204" pitchFamily="34" charset="0"/>
              <a:buChar char="•"/>
              <a:defRPr/>
            </a:pPr>
            <a:r>
              <a:rPr lang="en-US" sz="1568" b="0" spc="0" dirty="0">
                <a:solidFill>
                  <a:srgbClr val="0078D4"/>
                </a:solidFill>
                <a:latin typeface="Segoe UI" panose="020B0502040204020203" pitchFamily="34" charset="0"/>
              </a:rPr>
              <a:t>API server monitoring</a:t>
            </a:r>
          </a:p>
          <a:p>
            <a:pPr marL="268916" indent="-268916" defTabSz="914367">
              <a:spcAft>
                <a:spcPts val="2353"/>
              </a:spcAft>
              <a:buFont typeface="Arial" panose="020B0604020202020204" pitchFamily="34" charset="0"/>
              <a:buChar char="•"/>
              <a:defRPr/>
            </a:pPr>
            <a:r>
              <a:rPr lang="en-US" sz="1568" b="0" spc="0" dirty="0">
                <a:solidFill>
                  <a:srgbClr val="0078D4"/>
                </a:solidFill>
                <a:latin typeface="Segoe UI" panose="020B0502040204020203" pitchFamily="34" charset="0"/>
              </a:rPr>
              <a:t>At no charge</a:t>
            </a:r>
          </a:p>
        </p:txBody>
      </p:sp>
      <p:grpSp>
        <p:nvGrpSpPr>
          <p:cNvPr id="187" name="Group 186">
            <a:extLst>
              <a:ext uri="{FF2B5EF4-FFF2-40B4-BE49-F238E27FC236}">
                <a16:creationId xmlns:a16="http://schemas.microsoft.com/office/drawing/2014/main" id="{3FD6991F-CDF6-4C31-8D9C-F73D2AA80E48}"/>
              </a:ext>
            </a:extLst>
          </p:cNvPr>
          <p:cNvGrpSpPr/>
          <p:nvPr/>
        </p:nvGrpSpPr>
        <p:grpSpPr>
          <a:xfrm>
            <a:off x="8592790" y="1939424"/>
            <a:ext cx="2420347" cy="2420347"/>
            <a:chOff x="8765093" y="1977817"/>
            <a:chExt cx="2468880" cy="2468880"/>
          </a:xfrm>
        </p:grpSpPr>
        <p:sp>
          <p:nvSpPr>
            <p:cNvPr id="188" name="Rectangle: Rounded Corners 187">
              <a:extLst>
                <a:ext uri="{FF2B5EF4-FFF2-40B4-BE49-F238E27FC236}">
                  <a16:creationId xmlns:a16="http://schemas.microsoft.com/office/drawing/2014/main" id="{FE7701FB-6964-414F-9FDD-DE29050B5B25}"/>
                </a:ext>
              </a:extLst>
            </p:cNvPr>
            <p:cNvSpPr/>
            <p:nvPr/>
          </p:nvSpPr>
          <p:spPr bwMode="auto">
            <a:xfrm>
              <a:off x="8765093" y="1977817"/>
              <a:ext cx="2468880" cy="24688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189" name="Group 188">
              <a:extLst>
                <a:ext uri="{FF2B5EF4-FFF2-40B4-BE49-F238E27FC236}">
                  <a16:creationId xmlns:a16="http://schemas.microsoft.com/office/drawing/2014/main" id="{7D8E0B41-4196-41F0-8012-9E6D15F9F3E7}"/>
                </a:ext>
              </a:extLst>
            </p:cNvPr>
            <p:cNvGrpSpPr/>
            <p:nvPr/>
          </p:nvGrpSpPr>
          <p:grpSpPr>
            <a:xfrm>
              <a:off x="8993428" y="2197592"/>
              <a:ext cx="2012210" cy="1990003"/>
              <a:chOff x="8909291" y="2017575"/>
              <a:chExt cx="2012210" cy="1990003"/>
            </a:xfrm>
          </p:grpSpPr>
          <p:grpSp>
            <p:nvGrpSpPr>
              <p:cNvPr id="190" name="Group 189">
                <a:extLst>
                  <a:ext uri="{FF2B5EF4-FFF2-40B4-BE49-F238E27FC236}">
                    <a16:creationId xmlns:a16="http://schemas.microsoft.com/office/drawing/2014/main" id="{9645B36E-1927-4EFB-A7CF-4B5AD78F9EAC}"/>
                  </a:ext>
                </a:extLst>
              </p:cNvPr>
              <p:cNvGrpSpPr/>
              <p:nvPr/>
            </p:nvGrpSpPr>
            <p:grpSpPr>
              <a:xfrm>
                <a:off x="8919965" y="2284216"/>
                <a:ext cx="1990863" cy="1723362"/>
                <a:chOff x="8954154" y="2284216"/>
                <a:chExt cx="1990863" cy="1723362"/>
              </a:xfrm>
            </p:grpSpPr>
            <p:grpSp>
              <p:nvGrpSpPr>
                <p:cNvPr id="192" name="Group 191">
                  <a:extLst>
                    <a:ext uri="{FF2B5EF4-FFF2-40B4-BE49-F238E27FC236}">
                      <a16:creationId xmlns:a16="http://schemas.microsoft.com/office/drawing/2014/main" id="{2D724157-239C-44DE-84A8-CEC46BA7FCF6}"/>
                    </a:ext>
                  </a:extLst>
                </p:cNvPr>
                <p:cNvGrpSpPr/>
                <p:nvPr/>
              </p:nvGrpSpPr>
              <p:grpSpPr>
                <a:xfrm>
                  <a:off x="8954154" y="2404118"/>
                  <a:ext cx="601487" cy="703174"/>
                  <a:chOff x="5225756" y="3078294"/>
                  <a:chExt cx="601487" cy="703174"/>
                </a:xfrm>
              </p:grpSpPr>
              <p:sp>
                <p:nvSpPr>
                  <p:cNvPr id="209" name="Title 1">
                    <a:extLst>
                      <a:ext uri="{FF2B5EF4-FFF2-40B4-BE49-F238E27FC236}">
                        <a16:creationId xmlns:a16="http://schemas.microsoft.com/office/drawing/2014/main" id="{4B8B32E8-A0D3-4D03-AF63-086C53447066}"/>
                      </a:ext>
                    </a:extLst>
                  </p:cNvPr>
                  <p:cNvSpPr txBox="1">
                    <a:spLocks/>
                  </p:cNvSpPr>
                  <p:nvPr/>
                </p:nvSpPr>
                <p:spPr>
                  <a:xfrm>
                    <a:off x="5225756" y="30782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API server</a:t>
                    </a:r>
                  </a:p>
                </p:txBody>
              </p:sp>
              <p:sp>
                <p:nvSpPr>
                  <p:cNvPr id="210" name="Rectangle: Rounded Corners 209">
                    <a:extLst>
                      <a:ext uri="{FF2B5EF4-FFF2-40B4-BE49-F238E27FC236}">
                        <a16:creationId xmlns:a16="http://schemas.microsoft.com/office/drawing/2014/main" id="{147B6CAC-98EB-4B8D-929B-F988CAA3DAA7}"/>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211" name="plug" title="Icon of a power plug showing an A to B connection">
                    <a:extLst>
                      <a:ext uri="{FF2B5EF4-FFF2-40B4-BE49-F238E27FC236}">
                        <a16:creationId xmlns:a16="http://schemas.microsoft.com/office/drawing/2014/main" id="{D4AB5C47-5FC0-4F4F-B2E1-6514F51036B6}"/>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882">
                      <a:gradFill>
                        <a:gsLst>
                          <a:gs pos="0">
                            <a:srgbClr val="505050"/>
                          </a:gs>
                          <a:gs pos="100000">
                            <a:srgbClr val="505050"/>
                          </a:gs>
                        </a:gsLst>
                        <a:lin ang="5400000" scaled="1"/>
                      </a:gradFill>
                      <a:latin typeface="Segoe UI"/>
                    </a:endParaRPr>
                  </a:p>
                </p:txBody>
              </p:sp>
            </p:grpSp>
            <p:grpSp>
              <p:nvGrpSpPr>
                <p:cNvPr id="193" name="Group 192">
                  <a:extLst>
                    <a:ext uri="{FF2B5EF4-FFF2-40B4-BE49-F238E27FC236}">
                      <a16:creationId xmlns:a16="http://schemas.microsoft.com/office/drawing/2014/main" id="{47B704C1-8C18-457B-9B3F-D4E7C37A5234}"/>
                    </a:ext>
                  </a:extLst>
                </p:cNvPr>
                <p:cNvGrpSpPr/>
                <p:nvPr/>
              </p:nvGrpSpPr>
              <p:grpSpPr>
                <a:xfrm>
                  <a:off x="9648842" y="3181294"/>
                  <a:ext cx="601487" cy="826284"/>
                  <a:chOff x="5175257" y="3960674"/>
                  <a:chExt cx="601487" cy="826284"/>
                </a:xfrm>
              </p:grpSpPr>
              <p:sp>
                <p:nvSpPr>
                  <p:cNvPr id="206" name="Title 1">
                    <a:extLst>
                      <a:ext uri="{FF2B5EF4-FFF2-40B4-BE49-F238E27FC236}">
                        <a16:creationId xmlns:a16="http://schemas.microsoft.com/office/drawing/2014/main" id="{7220CB82-B305-4C28-8472-851FC01DB5B9}"/>
                      </a:ext>
                    </a:extLst>
                  </p:cNvPr>
                  <p:cNvSpPr txBox="1">
                    <a:spLocks/>
                  </p:cNvSpPr>
                  <p:nvPr/>
                </p:nvSpPr>
                <p:spPr>
                  <a:xfrm>
                    <a:off x="5175257" y="3960674"/>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Controller Manager</a:t>
                    </a:r>
                  </a:p>
                </p:txBody>
              </p:sp>
              <p:sp>
                <p:nvSpPr>
                  <p:cNvPr id="207" name="Rectangle: Rounded Corners 206">
                    <a:extLst>
                      <a:ext uri="{FF2B5EF4-FFF2-40B4-BE49-F238E27FC236}">
                        <a16:creationId xmlns:a16="http://schemas.microsoft.com/office/drawing/2014/main" id="{D1585720-AABA-4A8E-8706-E828366589CA}"/>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208" name="remote" title="Icon of a remote control">
                    <a:extLst>
                      <a:ext uri="{FF2B5EF4-FFF2-40B4-BE49-F238E27FC236}">
                        <a16:creationId xmlns:a16="http://schemas.microsoft.com/office/drawing/2014/main" id="{C0876A93-D3F8-4941-9AAB-C2A705A1D1C4}"/>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grpSp>
              <p:nvGrpSpPr>
                <p:cNvPr id="194" name="Group 193">
                  <a:extLst>
                    <a:ext uri="{FF2B5EF4-FFF2-40B4-BE49-F238E27FC236}">
                      <a16:creationId xmlns:a16="http://schemas.microsoft.com/office/drawing/2014/main" id="{AF1CB730-7E57-406A-A91D-50A7B847315E}"/>
                    </a:ext>
                  </a:extLst>
                </p:cNvPr>
                <p:cNvGrpSpPr/>
                <p:nvPr/>
              </p:nvGrpSpPr>
              <p:grpSpPr>
                <a:xfrm>
                  <a:off x="8954154" y="3304404"/>
                  <a:ext cx="601487" cy="703174"/>
                  <a:chOff x="6300176" y="4082594"/>
                  <a:chExt cx="601487" cy="703174"/>
                </a:xfrm>
              </p:grpSpPr>
              <p:sp>
                <p:nvSpPr>
                  <p:cNvPr id="203" name="Title 1">
                    <a:extLst>
                      <a:ext uri="{FF2B5EF4-FFF2-40B4-BE49-F238E27FC236}">
                        <a16:creationId xmlns:a16="http://schemas.microsoft.com/office/drawing/2014/main" id="{D4DB5BA0-2E46-4EE3-8387-1379D911AE84}"/>
                      </a:ext>
                    </a:extLst>
                  </p:cNvPr>
                  <p:cNvSpPr txBox="1">
                    <a:spLocks/>
                  </p:cNvSpPr>
                  <p:nvPr/>
                </p:nvSpPr>
                <p:spPr>
                  <a:xfrm>
                    <a:off x="6300176" y="40825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Scheduler</a:t>
                    </a:r>
                  </a:p>
                </p:txBody>
              </p:sp>
              <p:sp>
                <p:nvSpPr>
                  <p:cNvPr id="204" name="Rectangle: Rounded Corners 203">
                    <a:extLst>
                      <a:ext uri="{FF2B5EF4-FFF2-40B4-BE49-F238E27FC236}">
                        <a16:creationId xmlns:a16="http://schemas.microsoft.com/office/drawing/2014/main" id="{7F8D0C01-B3A3-47B7-92C8-75EB3387EA78}"/>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205" name="Calendar" title="Icon of a calendar">
                    <a:extLst>
                      <a:ext uri="{FF2B5EF4-FFF2-40B4-BE49-F238E27FC236}">
                        <a16:creationId xmlns:a16="http://schemas.microsoft.com/office/drawing/2014/main" id="{9BB43036-DAD6-4813-8834-C410BA2B2137}"/>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grpSp>
              <p:nvGrpSpPr>
                <p:cNvPr id="195" name="Group 194">
                  <a:extLst>
                    <a:ext uri="{FF2B5EF4-FFF2-40B4-BE49-F238E27FC236}">
                      <a16:creationId xmlns:a16="http://schemas.microsoft.com/office/drawing/2014/main" id="{5B2DC289-FCC5-4EF5-A6B2-FF101FA0FB10}"/>
                    </a:ext>
                  </a:extLst>
                </p:cNvPr>
                <p:cNvGrpSpPr/>
                <p:nvPr/>
              </p:nvGrpSpPr>
              <p:grpSpPr>
                <a:xfrm>
                  <a:off x="9684409" y="2284216"/>
                  <a:ext cx="530352" cy="823076"/>
                  <a:chOff x="9663646" y="2378342"/>
                  <a:chExt cx="530352" cy="823076"/>
                </a:xfrm>
              </p:grpSpPr>
              <p:sp>
                <p:nvSpPr>
                  <p:cNvPr id="200" name="Rectangle: Rounded Corners 199">
                    <a:extLst>
                      <a:ext uri="{FF2B5EF4-FFF2-40B4-BE49-F238E27FC236}">
                        <a16:creationId xmlns:a16="http://schemas.microsoft.com/office/drawing/2014/main" id="{B6C53FD1-D9FA-4E0A-A655-6097D4032624}"/>
                      </a:ext>
                    </a:extLst>
                  </p:cNvPr>
                  <p:cNvSpPr/>
                  <p:nvPr/>
                </p:nvSpPr>
                <p:spPr bwMode="auto">
                  <a:xfrm>
                    <a:off x="9663646" y="2671066"/>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1" name="Database_EFC7" title="Icon of a cylinder">
                    <a:extLst>
                      <a:ext uri="{FF2B5EF4-FFF2-40B4-BE49-F238E27FC236}">
                        <a16:creationId xmlns:a16="http://schemas.microsoft.com/office/drawing/2014/main" id="{EAA9E05F-091C-46F9-8B89-E278DCE5E7D5}"/>
                      </a:ext>
                    </a:extLst>
                  </p:cNvPr>
                  <p:cNvSpPr>
                    <a:spLocks noChangeAspect="1" noEditPoints="1"/>
                  </p:cNvSpPr>
                  <p:nvPr/>
                </p:nvSpPr>
                <p:spPr bwMode="auto">
                  <a:xfrm>
                    <a:off x="9807721" y="2778830"/>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202" name="Title 1">
                    <a:extLst>
                      <a:ext uri="{FF2B5EF4-FFF2-40B4-BE49-F238E27FC236}">
                        <a16:creationId xmlns:a16="http://schemas.microsoft.com/office/drawing/2014/main" id="{1968AB74-4A7B-4F13-BB5E-0CBD127AD6C9}"/>
                      </a:ext>
                    </a:extLst>
                  </p:cNvPr>
                  <p:cNvSpPr txBox="1">
                    <a:spLocks/>
                  </p:cNvSpPr>
                  <p:nvPr/>
                </p:nvSpPr>
                <p:spPr>
                  <a:xfrm>
                    <a:off x="9746503" y="2378342"/>
                    <a:ext cx="36463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e</a:t>
                    </a:r>
                    <a:r>
                      <a:rPr lang="en-US" sz="784" spc="0" err="1">
                        <a:solidFill>
                          <a:srgbClr val="000000"/>
                        </a:solidFill>
                        <a:latin typeface="Segoe UI Semibold" panose="020B0702040204020203" pitchFamily="34" charset="0"/>
                        <a:cs typeface="Segoe UI Semibold" panose="020B0702040204020203" pitchFamily="34" charset="0"/>
                      </a:rPr>
                      <a:t>tcd</a:t>
                    </a:r>
                    <a:r>
                      <a:rPr lang="en-US" sz="784" spc="0">
                        <a:solidFill>
                          <a:srgbClr val="000000"/>
                        </a:solidFill>
                        <a:latin typeface="Segoe UI Semibold" panose="020B0702040204020203" pitchFamily="34" charset="0"/>
                        <a:cs typeface="Segoe UI Semibold" panose="020B0702040204020203" pitchFamily="34" charset="0"/>
                      </a:rPr>
                      <a:t> Store</a:t>
                    </a:r>
                  </a:p>
                </p:txBody>
              </p:sp>
            </p:grpSp>
            <p:grpSp>
              <p:nvGrpSpPr>
                <p:cNvPr id="196" name="Group 195">
                  <a:extLst>
                    <a:ext uri="{FF2B5EF4-FFF2-40B4-BE49-F238E27FC236}">
                      <a16:creationId xmlns:a16="http://schemas.microsoft.com/office/drawing/2014/main" id="{3CA0F691-AC07-4869-BC4C-F9B889C3C23C}"/>
                    </a:ext>
                  </a:extLst>
                </p:cNvPr>
                <p:cNvGrpSpPr/>
                <p:nvPr/>
              </p:nvGrpSpPr>
              <p:grpSpPr>
                <a:xfrm>
                  <a:off x="10343530" y="3181294"/>
                  <a:ext cx="601487" cy="826284"/>
                  <a:chOff x="10426657" y="3383175"/>
                  <a:chExt cx="601487" cy="826284"/>
                </a:xfrm>
              </p:grpSpPr>
              <p:sp>
                <p:nvSpPr>
                  <p:cNvPr id="197" name="Title 1">
                    <a:extLst>
                      <a:ext uri="{FF2B5EF4-FFF2-40B4-BE49-F238E27FC236}">
                        <a16:creationId xmlns:a16="http://schemas.microsoft.com/office/drawing/2014/main" id="{7F044CAA-C945-4F10-81AC-468890A00A32}"/>
                      </a:ext>
                    </a:extLst>
                  </p:cNvPr>
                  <p:cNvSpPr txBox="1">
                    <a:spLocks/>
                  </p:cNvSpPr>
                  <p:nvPr/>
                </p:nvSpPr>
                <p:spPr>
                  <a:xfrm>
                    <a:off x="10426657" y="3383175"/>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Cloud Controller</a:t>
                    </a:r>
                  </a:p>
                </p:txBody>
              </p:sp>
              <p:sp>
                <p:nvSpPr>
                  <p:cNvPr id="198" name="Rectangle: Rounded Corners 197">
                    <a:extLst>
                      <a:ext uri="{FF2B5EF4-FFF2-40B4-BE49-F238E27FC236}">
                        <a16:creationId xmlns:a16="http://schemas.microsoft.com/office/drawing/2014/main" id="{1C7B8029-7808-4E7C-9188-17103BA3BE60}"/>
                      </a:ext>
                    </a:extLst>
                  </p:cNvPr>
                  <p:cNvSpPr/>
                  <p:nvPr/>
                </p:nvSpPr>
                <p:spPr bwMode="auto">
                  <a:xfrm>
                    <a:off x="10460877" y="3675870"/>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99" name="Freeform 13" title="Icon of a cloud">
                    <a:extLst>
                      <a:ext uri="{FF2B5EF4-FFF2-40B4-BE49-F238E27FC236}">
                        <a16:creationId xmlns:a16="http://schemas.microsoft.com/office/drawing/2014/main" id="{4F09B2FD-5C78-4F90-BA9F-E4A4BF8599CC}"/>
                      </a:ext>
                    </a:extLst>
                  </p:cNvPr>
                  <p:cNvSpPr>
                    <a:spLocks noChangeAspect="1"/>
                  </p:cNvSpPr>
                  <p:nvPr/>
                </p:nvSpPr>
                <p:spPr bwMode="auto">
                  <a:xfrm>
                    <a:off x="10524659" y="3831299"/>
                    <a:ext cx="406025" cy="222730"/>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gradFill>
                        <a:gsLst>
                          <a:gs pos="0">
                            <a:srgbClr val="505050"/>
                          </a:gs>
                          <a:gs pos="100000">
                            <a:srgbClr val="505050"/>
                          </a:gs>
                        </a:gsLst>
                      </a:gradFill>
                      <a:latin typeface="Segoe UI"/>
                    </a:endParaRPr>
                  </a:p>
                </p:txBody>
              </p:sp>
            </p:grpSp>
          </p:grpSp>
          <p:sp>
            <p:nvSpPr>
              <p:cNvPr id="191" name="Title 1">
                <a:extLst>
                  <a:ext uri="{FF2B5EF4-FFF2-40B4-BE49-F238E27FC236}">
                    <a16:creationId xmlns:a16="http://schemas.microsoft.com/office/drawing/2014/main" id="{CF32FE30-090F-49FB-A35E-1EE5E61063A8}"/>
                  </a:ext>
                </a:extLst>
              </p:cNvPr>
              <p:cNvSpPr txBox="1">
                <a:spLocks/>
              </p:cNvSpPr>
              <p:nvPr/>
            </p:nvSpPr>
            <p:spPr>
              <a:xfrm>
                <a:off x="8909291" y="2017575"/>
                <a:ext cx="201221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Self-managed master node(s)</a:t>
                </a:r>
              </a:p>
            </p:txBody>
          </p:sp>
        </p:grpSp>
      </p:grpSp>
      <p:grpSp>
        <p:nvGrpSpPr>
          <p:cNvPr id="212" name="Group 211">
            <a:extLst>
              <a:ext uri="{FF2B5EF4-FFF2-40B4-BE49-F238E27FC236}">
                <a16:creationId xmlns:a16="http://schemas.microsoft.com/office/drawing/2014/main" id="{CFFEE991-FD11-47D6-9979-765C1E6FAA26}"/>
              </a:ext>
            </a:extLst>
          </p:cNvPr>
          <p:cNvGrpSpPr/>
          <p:nvPr/>
        </p:nvGrpSpPr>
        <p:grpSpPr>
          <a:xfrm>
            <a:off x="4837032" y="4807708"/>
            <a:ext cx="6176102" cy="1144702"/>
            <a:chOff x="4934024" y="4903616"/>
            <a:chExt cx="6299946" cy="1167656"/>
          </a:xfrm>
        </p:grpSpPr>
        <p:sp>
          <p:nvSpPr>
            <p:cNvPr id="213" name="Rectangle: Rounded Corners 212">
              <a:extLst>
                <a:ext uri="{FF2B5EF4-FFF2-40B4-BE49-F238E27FC236}">
                  <a16:creationId xmlns:a16="http://schemas.microsoft.com/office/drawing/2014/main" id="{31051691-762C-4916-8A31-CD068F8E166F}"/>
                </a:ext>
              </a:extLst>
            </p:cNvPr>
            <p:cNvSpPr/>
            <p:nvPr/>
          </p:nvSpPr>
          <p:spPr bwMode="auto">
            <a:xfrm>
              <a:off x="4934024" y="5105713"/>
              <a:ext cx="6299946" cy="9655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214" name="Title 1">
              <a:extLst>
                <a:ext uri="{FF2B5EF4-FFF2-40B4-BE49-F238E27FC236}">
                  <a16:creationId xmlns:a16="http://schemas.microsoft.com/office/drawing/2014/main" id="{2DD2E4D8-6AEF-4681-A077-70BE757EB613}"/>
                </a:ext>
              </a:extLst>
            </p:cNvPr>
            <p:cNvSpPr txBox="1">
              <a:spLocks/>
            </p:cNvSpPr>
            <p:nvPr/>
          </p:nvSpPr>
          <p:spPr>
            <a:xfrm>
              <a:off x="4934024" y="4903616"/>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Customer VMs</a:t>
              </a:r>
            </a:p>
          </p:txBody>
        </p:sp>
      </p:grpSp>
      <p:grpSp>
        <p:nvGrpSpPr>
          <p:cNvPr id="215" name="Group 214">
            <a:extLst>
              <a:ext uri="{FF2B5EF4-FFF2-40B4-BE49-F238E27FC236}">
                <a16:creationId xmlns:a16="http://schemas.microsoft.com/office/drawing/2014/main" id="{90F075A9-4475-48AA-896F-001A259EF15D}"/>
              </a:ext>
            </a:extLst>
          </p:cNvPr>
          <p:cNvGrpSpPr/>
          <p:nvPr/>
        </p:nvGrpSpPr>
        <p:grpSpPr>
          <a:xfrm>
            <a:off x="5744239" y="2244405"/>
            <a:ext cx="806782" cy="1312550"/>
            <a:chOff x="5859422" y="2288913"/>
            <a:chExt cx="822960" cy="1338869"/>
          </a:xfrm>
        </p:grpSpPr>
        <p:sp>
          <p:nvSpPr>
            <p:cNvPr id="216" name="Title 1">
              <a:extLst>
                <a:ext uri="{FF2B5EF4-FFF2-40B4-BE49-F238E27FC236}">
                  <a16:creationId xmlns:a16="http://schemas.microsoft.com/office/drawing/2014/main" id="{75686685-2D6B-46AE-921C-F5268F304968}"/>
                </a:ext>
              </a:extLst>
            </p:cNvPr>
            <p:cNvSpPr txBox="1">
              <a:spLocks/>
            </p:cNvSpPr>
            <p:nvPr/>
          </p:nvSpPr>
          <p:spPr>
            <a:xfrm>
              <a:off x="5912112" y="2288913"/>
              <a:ext cx="717581"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App/ workload definition</a:t>
              </a:r>
            </a:p>
          </p:txBody>
        </p:sp>
        <p:sp>
          <p:nvSpPr>
            <p:cNvPr id="217" name="Rectangle: Rounded Corners 216">
              <a:extLst>
                <a:ext uri="{FF2B5EF4-FFF2-40B4-BE49-F238E27FC236}">
                  <a16:creationId xmlns:a16="http://schemas.microsoft.com/office/drawing/2014/main" id="{93B2AA4B-BD7D-46EB-8CA4-E882ED72561E}"/>
                </a:ext>
              </a:extLst>
            </p:cNvPr>
            <p:cNvSpPr/>
            <p:nvPr/>
          </p:nvSpPr>
          <p:spPr bwMode="auto">
            <a:xfrm>
              <a:off x="5859422"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218" name="CRMArticles_EFF5" title="Icon of two documents stacked together with writing on them">
              <a:extLst>
                <a:ext uri="{FF2B5EF4-FFF2-40B4-BE49-F238E27FC236}">
                  <a16:creationId xmlns:a16="http://schemas.microsoft.com/office/drawing/2014/main" id="{62B3157E-2A47-4283-BC04-1CD5A77685CD}"/>
                </a:ext>
              </a:extLst>
            </p:cNvPr>
            <p:cNvSpPr>
              <a:spLocks noChangeAspect="1" noEditPoints="1"/>
            </p:cNvSpPr>
            <p:nvPr/>
          </p:nvSpPr>
          <p:spPr bwMode="auto">
            <a:xfrm>
              <a:off x="6052759" y="2964491"/>
              <a:ext cx="436286" cy="50362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96386">
                <a:defRPr/>
              </a:pPr>
              <a:endParaRPr lang="en-US" sz="1730">
                <a:solidFill>
                  <a:srgbClr val="505050"/>
                </a:solidFill>
                <a:latin typeface="Segoe UI"/>
              </a:endParaRPr>
            </a:p>
          </p:txBody>
        </p:sp>
      </p:grpSp>
      <p:grpSp>
        <p:nvGrpSpPr>
          <p:cNvPr id="219" name="Group 218">
            <a:extLst>
              <a:ext uri="{FF2B5EF4-FFF2-40B4-BE49-F238E27FC236}">
                <a16:creationId xmlns:a16="http://schemas.microsoft.com/office/drawing/2014/main" id="{3970B63B-8293-4EE7-A0F9-BB8616CB74C3}"/>
              </a:ext>
            </a:extLst>
          </p:cNvPr>
          <p:cNvGrpSpPr/>
          <p:nvPr/>
        </p:nvGrpSpPr>
        <p:grpSpPr>
          <a:xfrm>
            <a:off x="4837032" y="2546131"/>
            <a:ext cx="806782" cy="1010823"/>
            <a:chOff x="4934024" y="2596690"/>
            <a:chExt cx="822960" cy="1031092"/>
          </a:xfrm>
        </p:grpSpPr>
        <p:sp>
          <p:nvSpPr>
            <p:cNvPr id="220" name="Title 1">
              <a:extLst>
                <a:ext uri="{FF2B5EF4-FFF2-40B4-BE49-F238E27FC236}">
                  <a16:creationId xmlns:a16="http://schemas.microsoft.com/office/drawing/2014/main" id="{68E4B959-AC64-462C-A6BB-F0C3B8910363}"/>
                </a:ext>
              </a:extLst>
            </p:cNvPr>
            <p:cNvSpPr txBox="1">
              <a:spLocks/>
            </p:cNvSpPr>
            <p:nvPr/>
          </p:nvSpPr>
          <p:spPr>
            <a:xfrm>
              <a:off x="4986714" y="2596690"/>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User</a:t>
              </a:r>
            </a:p>
          </p:txBody>
        </p:sp>
        <p:sp>
          <p:nvSpPr>
            <p:cNvPr id="221" name="Rectangle: Rounded Corners 220">
              <a:extLst>
                <a:ext uri="{FF2B5EF4-FFF2-40B4-BE49-F238E27FC236}">
                  <a16:creationId xmlns:a16="http://schemas.microsoft.com/office/drawing/2014/main" id="{835D91DF-0612-487D-8585-816AD32638D1}"/>
                </a:ext>
              </a:extLst>
            </p:cNvPr>
            <p:cNvSpPr/>
            <p:nvPr/>
          </p:nvSpPr>
          <p:spPr bwMode="auto">
            <a:xfrm>
              <a:off x="4934024"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222" name="people_4" title="Icon of a person">
              <a:extLst>
                <a:ext uri="{FF2B5EF4-FFF2-40B4-BE49-F238E27FC236}">
                  <a16:creationId xmlns:a16="http://schemas.microsoft.com/office/drawing/2014/main" id="{CD9F8C59-C7F8-4E6E-8153-0BE9857576AC}"/>
                </a:ext>
              </a:extLst>
            </p:cNvPr>
            <p:cNvSpPr>
              <a:spLocks noChangeAspect="1" noEditPoints="1"/>
            </p:cNvSpPr>
            <p:nvPr/>
          </p:nvSpPr>
          <p:spPr bwMode="auto">
            <a:xfrm>
              <a:off x="5127796" y="2972909"/>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cxnSp>
        <p:nvCxnSpPr>
          <p:cNvPr id="223" name="Straight Arrow Connector 222">
            <a:extLst>
              <a:ext uri="{FF2B5EF4-FFF2-40B4-BE49-F238E27FC236}">
                <a16:creationId xmlns:a16="http://schemas.microsoft.com/office/drawing/2014/main" id="{61E33546-9E20-4621-BABD-DB8F48879CFD}"/>
              </a:ext>
            </a:extLst>
          </p:cNvPr>
          <p:cNvCxnSpPr>
            <a:cxnSpLocks/>
            <a:stCxn id="217" idx="3"/>
            <a:endCxn id="269" idx="1"/>
          </p:cNvCxnSpPr>
          <p:nvPr/>
        </p:nvCxnSpPr>
        <p:spPr>
          <a:xfrm>
            <a:off x="6551021" y="3153563"/>
            <a:ext cx="616731"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BB2096A3-EDD6-484A-887B-543DF5608508}"/>
              </a:ext>
            </a:extLst>
          </p:cNvPr>
          <p:cNvCxnSpPr>
            <a:cxnSpLocks/>
            <a:stCxn id="269" idx="3"/>
            <a:endCxn id="276" idx="1"/>
          </p:cNvCxnSpPr>
          <p:nvPr/>
        </p:nvCxnSpPr>
        <p:spPr>
          <a:xfrm>
            <a:off x="7974535" y="3153563"/>
            <a:ext cx="618256"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5" name="Group 224">
            <a:extLst>
              <a:ext uri="{FF2B5EF4-FFF2-40B4-BE49-F238E27FC236}">
                <a16:creationId xmlns:a16="http://schemas.microsoft.com/office/drawing/2014/main" id="{F1F5A5D6-EFBB-432A-8A83-6E2AA4F3B9A6}"/>
              </a:ext>
            </a:extLst>
          </p:cNvPr>
          <p:cNvGrpSpPr/>
          <p:nvPr/>
        </p:nvGrpSpPr>
        <p:grpSpPr>
          <a:xfrm>
            <a:off x="5005896" y="5126208"/>
            <a:ext cx="949124" cy="705828"/>
            <a:chOff x="4931506" y="5768408"/>
            <a:chExt cx="968156" cy="719981"/>
          </a:xfrm>
        </p:grpSpPr>
        <p:sp>
          <p:nvSpPr>
            <p:cNvPr id="226" name="Rectangle: Rounded Corners 225">
              <a:extLst>
                <a:ext uri="{FF2B5EF4-FFF2-40B4-BE49-F238E27FC236}">
                  <a16:creationId xmlns:a16="http://schemas.microsoft.com/office/drawing/2014/main" id="{FEC324F7-0487-48B2-8123-3D78A843C046}"/>
                </a:ext>
              </a:extLst>
            </p:cNvPr>
            <p:cNvSpPr/>
            <p:nvPr/>
          </p:nvSpPr>
          <p:spPr bwMode="auto">
            <a:xfrm>
              <a:off x="4931506" y="594163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227" name="Title 1">
              <a:extLst>
                <a:ext uri="{FF2B5EF4-FFF2-40B4-BE49-F238E27FC236}">
                  <a16:creationId xmlns:a16="http://schemas.microsoft.com/office/drawing/2014/main" id="{C492335A-EAFF-4D6E-9889-2D38F92D2988}"/>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Docker</a:t>
              </a:r>
            </a:p>
          </p:txBody>
        </p:sp>
        <p:sp>
          <p:nvSpPr>
            <p:cNvPr id="228" name="Title 1">
              <a:extLst>
                <a:ext uri="{FF2B5EF4-FFF2-40B4-BE49-F238E27FC236}">
                  <a16:creationId xmlns:a16="http://schemas.microsoft.com/office/drawing/2014/main" id="{D478C743-BC87-43C4-B632-8C354B418C6E}"/>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Pods</a:t>
              </a:r>
            </a:p>
          </p:txBody>
        </p:sp>
        <p:grpSp>
          <p:nvGrpSpPr>
            <p:cNvPr id="229" name="Group 228">
              <a:extLst>
                <a:ext uri="{FF2B5EF4-FFF2-40B4-BE49-F238E27FC236}">
                  <a16:creationId xmlns:a16="http://schemas.microsoft.com/office/drawing/2014/main" id="{11A63ECF-8E68-4CF1-9CA7-1D0EF482EB26}"/>
                </a:ext>
              </a:extLst>
            </p:cNvPr>
            <p:cNvGrpSpPr/>
            <p:nvPr/>
          </p:nvGrpSpPr>
          <p:grpSpPr>
            <a:xfrm>
              <a:off x="5078564" y="6178579"/>
              <a:ext cx="674040" cy="200439"/>
              <a:chOff x="8773830" y="4177977"/>
              <a:chExt cx="757312" cy="225202"/>
            </a:xfrm>
          </p:grpSpPr>
          <p:sp>
            <p:nvSpPr>
              <p:cNvPr id="230" name="Freeform: Shape 229">
                <a:extLst>
                  <a:ext uri="{FF2B5EF4-FFF2-40B4-BE49-F238E27FC236}">
                    <a16:creationId xmlns:a16="http://schemas.microsoft.com/office/drawing/2014/main" id="{AE861D72-8C73-43A4-99FC-91FF4C5D7C8F}"/>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31" name="Freeform: Shape 230">
                <a:extLst>
                  <a:ext uri="{FF2B5EF4-FFF2-40B4-BE49-F238E27FC236}">
                    <a16:creationId xmlns:a16="http://schemas.microsoft.com/office/drawing/2014/main" id="{201783F9-5BF0-4672-8133-E84DBAC3E65B}"/>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32" name="Freeform: Shape 231">
                <a:extLst>
                  <a:ext uri="{FF2B5EF4-FFF2-40B4-BE49-F238E27FC236}">
                    <a16:creationId xmlns:a16="http://schemas.microsoft.com/office/drawing/2014/main" id="{C4D300E0-D888-4A88-BDA4-C79C05B68F7F}"/>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grpSp>
        <p:nvGrpSpPr>
          <p:cNvPr id="233" name="Group 232">
            <a:extLst>
              <a:ext uri="{FF2B5EF4-FFF2-40B4-BE49-F238E27FC236}">
                <a16:creationId xmlns:a16="http://schemas.microsoft.com/office/drawing/2014/main" id="{EB6A86D5-DF0D-4B50-8DBE-941F316D5E76}"/>
              </a:ext>
            </a:extLst>
          </p:cNvPr>
          <p:cNvGrpSpPr/>
          <p:nvPr/>
        </p:nvGrpSpPr>
        <p:grpSpPr>
          <a:xfrm>
            <a:off x="6228209" y="5126208"/>
            <a:ext cx="949124" cy="705828"/>
            <a:chOff x="4931506" y="5768408"/>
            <a:chExt cx="968156" cy="719981"/>
          </a:xfrm>
        </p:grpSpPr>
        <p:sp>
          <p:nvSpPr>
            <p:cNvPr id="234" name="Rectangle: Rounded Corners 233">
              <a:extLst>
                <a:ext uri="{FF2B5EF4-FFF2-40B4-BE49-F238E27FC236}">
                  <a16:creationId xmlns:a16="http://schemas.microsoft.com/office/drawing/2014/main" id="{E7FE48FA-E7F0-4A7C-BC12-EE340A019F51}"/>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235" name="Title 1">
              <a:extLst>
                <a:ext uri="{FF2B5EF4-FFF2-40B4-BE49-F238E27FC236}">
                  <a16:creationId xmlns:a16="http://schemas.microsoft.com/office/drawing/2014/main" id="{7235E263-0B9B-4636-92EC-39EFDEB7FB0C}"/>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Docker</a:t>
              </a:r>
            </a:p>
          </p:txBody>
        </p:sp>
        <p:sp>
          <p:nvSpPr>
            <p:cNvPr id="236" name="Title 1">
              <a:extLst>
                <a:ext uri="{FF2B5EF4-FFF2-40B4-BE49-F238E27FC236}">
                  <a16:creationId xmlns:a16="http://schemas.microsoft.com/office/drawing/2014/main" id="{762961BF-AA8C-467F-AACB-02F73EF74BE3}"/>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Pods</a:t>
              </a:r>
            </a:p>
          </p:txBody>
        </p:sp>
        <p:grpSp>
          <p:nvGrpSpPr>
            <p:cNvPr id="237" name="Group 236">
              <a:extLst>
                <a:ext uri="{FF2B5EF4-FFF2-40B4-BE49-F238E27FC236}">
                  <a16:creationId xmlns:a16="http://schemas.microsoft.com/office/drawing/2014/main" id="{D2BC3D07-954F-44AF-A0A0-0234917724A1}"/>
                </a:ext>
              </a:extLst>
            </p:cNvPr>
            <p:cNvGrpSpPr/>
            <p:nvPr/>
          </p:nvGrpSpPr>
          <p:grpSpPr>
            <a:xfrm>
              <a:off x="5078564" y="6178579"/>
              <a:ext cx="674040" cy="200439"/>
              <a:chOff x="8773830" y="4177977"/>
              <a:chExt cx="757312" cy="225202"/>
            </a:xfrm>
          </p:grpSpPr>
          <p:sp>
            <p:nvSpPr>
              <p:cNvPr id="238" name="Freeform: Shape 237">
                <a:extLst>
                  <a:ext uri="{FF2B5EF4-FFF2-40B4-BE49-F238E27FC236}">
                    <a16:creationId xmlns:a16="http://schemas.microsoft.com/office/drawing/2014/main" id="{1F535978-8142-45C0-88A4-A7FBD093524B}"/>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39" name="Freeform: Shape 238">
                <a:extLst>
                  <a:ext uri="{FF2B5EF4-FFF2-40B4-BE49-F238E27FC236}">
                    <a16:creationId xmlns:a16="http://schemas.microsoft.com/office/drawing/2014/main" id="{74C53430-E281-4508-9153-E2E485B22713}"/>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40" name="Freeform: Shape 239">
                <a:extLst>
                  <a:ext uri="{FF2B5EF4-FFF2-40B4-BE49-F238E27FC236}">
                    <a16:creationId xmlns:a16="http://schemas.microsoft.com/office/drawing/2014/main" id="{4B22734B-3673-44A8-8E8D-21E8C3628357}"/>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grpSp>
        <p:nvGrpSpPr>
          <p:cNvPr id="241" name="Group 240">
            <a:extLst>
              <a:ext uri="{FF2B5EF4-FFF2-40B4-BE49-F238E27FC236}">
                <a16:creationId xmlns:a16="http://schemas.microsoft.com/office/drawing/2014/main" id="{CABE06F6-A812-4CE5-867E-524F4A988FB0}"/>
              </a:ext>
            </a:extLst>
          </p:cNvPr>
          <p:cNvGrpSpPr/>
          <p:nvPr/>
        </p:nvGrpSpPr>
        <p:grpSpPr>
          <a:xfrm>
            <a:off x="7450522" y="5126208"/>
            <a:ext cx="949124" cy="705828"/>
            <a:chOff x="4931506" y="5768408"/>
            <a:chExt cx="968156" cy="719981"/>
          </a:xfrm>
        </p:grpSpPr>
        <p:sp>
          <p:nvSpPr>
            <p:cNvPr id="242" name="Rectangle: Rounded Corners 241">
              <a:extLst>
                <a:ext uri="{FF2B5EF4-FFF2-40B4-BE49-F238E27FC236}">
                  <a16:creationId xmlns:a16="http://schemas.microsoft.com/office/drawing/2014/main" id="{B6FDE03D-65AF-4B3C-BE07-B9A4D7E838CA}"/>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243" name="Title 1">
              <a:extLst>
                <a:ext uri="{FF2B5EF4-FFF2-40B4-BE49-F238E27FC236}">
                  <a16:creationId xmlns:a16="http://schemas.microsoft.com/office/drawing/2014/main" id="{03F850A9-8148-455B-8F28-3C2C762D9014}"/>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Docker</a:t>
              </a:r>
            </a:p>
          </p:txBody>
        </p:sp>
        <p:sp>
          <p:nvSpPr>
            <p:cNvPr id="244" name="Title 1">
              <a:extLst>
                <a:ext uri="{FF2B5EF4-FFF2-40B4-BE49-F238E27FC236}">
                  <a16:creationId xmlns:a16="http://schemas.microsoft.com/office/drawing/2014/main" id="{F1925F3A-8D3E-44EF-BA62-7C4A4A1AEFB8}"/>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Pods</a:t>
              </a:r>
            </a:p>
          </p:txBody>
        </p:sp>
        <p:grpSp>
          <p:nvGrpSpPr>
            <p:cNvPr id="245" name="Group 244">
              <a:extLst>
                <a:ext uri="{FF2B5EF4-FFF2-40B4-BE49-F238E27FC236}">
                  <a16:creationId xmlns:a16="http://schemas.microsoft.com/office/drawing/2014/main" id="{359B13B5-358F-4706-8D3F-FD706120B1DF}"/>
                </a:ext>
              </a:extLst>
            </p:cNvPr>
            <p:cNvGrpSpPr/>
            <p:nvPr/>
          </p:nvGrpSpPr>
          <p:grpSpPr>
            <a:xfrm>
              <a:off x="5078564" y="6178579"/>
              <a:ext cx="674040" cy="200439"/>
              <a:chOff x="8773830" y="4177977"/>
              <a:chExt cx="757312" cy="225202"/>
            </a:xfrm>
          </p:grpSpPr>
          <p:sp>
            <p:nvSpPr>
              <p:cNvPr id="246" name="Freeform: Shape 245">
                <a:extLst>
                  <a:ext uri="{FF2B5EF4-FFF2-40B4-BE49-F238E27FC236}">
                    <a16:creationId xmlns:a16="http://schemas.microsoft.com/office/drawing/2014/main" id="{460FE019-49FB-4061-8F09-1C72179FF603}"/>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47" name="Freeform: Shape 246">
                <a:extLst>
                  <a:ext uri="{FF2B5EF4-FFF2-40B4-BE49-F238E27FC236}">
                    <a16:creationId xmlns:a16="http://schemas.microsoft.com/office/drawing/2014/main" id="{9679378B-AD03-4BD6-AC75-7A0825A7A055}"/>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48" name="Freeform: Shape 247">
                <a:extLst>
                  <a:ext uri="{FF2B5EF4-FFF2-40B4-BE49-F238E27FC236}">
                    <a16:creationId xmlns:a16="http://schemas.microsoft.com/office/drawing/2014/main" id="{F60E7807-83AC-422A-9365-BE1123B9CED7}"/>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grpSp>
        <p:nvGrpSpPr>
          <p:cNvPr id="249" name="Group 248">
            <a:extLst>
              <a:ext uri="{FF2B5EF4-FFF2-40B4-BE49-F238E27FC236}">
                <a16:creationId xmlns:a16="http://schemas.microsoft.com/office/drawing/2014/main" id="{C93A8A57-49E8-4FA2-91CF-85748DC5FE17}"/>
              </a:ext>
            </a:extLst>
          </p:cNvPr>
          <p:cNvGrpSpPr/>
          <p:nvPr/>
        </p:nvGrpSpPr>
        <p:grpSpPr>
          <a:xfrm>
            <a:off x="8672835" y="5126208"/>
            <a:ext cx="949124" cy="705828"/>
            <a:chOff x="4931506" y="5768408"/>
            <a:chExt cx="968156" cy="719981"/>
          </a:xfrm>
        </p:grpSpPr>
        <p:sp>
          <p:nvSpPr>
            <p:cNvPr id="250" name="Rectangle: Rounded Corners 249">
              <a:extLst>
                <a:ext uri="{FF2B5EF4-FFF2-40B4-BE49-F238E27FC236}">
                  <a16:creationId xmlns:a16="http://schemas.microsoft.com/office/drawing/2014/main" id="{0C57FF8A-D950-4AB9-96BF-A8887DEEB8EF}"/>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251" name="Title 1">
              <a:extLst>
                <a:ext uri="{FF2B5EF4-FFF2-40B4-BE49-F238E27FC236}">
                  <a16:creationId xmlns:a16="http://schemas.microsoft.com/office/drawing/2014/main" id="{1124B48F-2670-41BC-8DB0-C32AACA1D6E9}"/>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Docker</a:t>
              </a:r>
            </a:p>
          </p:txBody>
        </p:sp>
        <p:sp>
          <p:nvSpPr>
            <p:cNvPr id="252" name="Title 1">
              <a:extLst>
                <a:ext uri="{FF2B5EF4-FFF2-40B4-BE49-F238E27FC236}">
                  <a16:creationId xmlns:a16="http://schemas.microsoft.com/office/drawing/2014/main" id="{83CE0591-627F-4E75-AD6B-71E39BFC4F23}"/>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Pods</a:t>
              </a:r>
            </a:p>
          </p:txBody>
        </p:sp>
        <p:grpSp>
          <p:nvGrpSpPr>
            <p:cNvPr id="253" name="Group 252">
              <a:extLst>
                <a:ext uri="{FF2B5EF4-FFF2-40B4-BE49-F238E27FC236}">
                  <a16:creationId xmlns:a16="http://schemas.microsoft.com/office/drawing/2014/main" id="{E6E8D472-48AB-4A30-AC34-6085E609AEB1}"/>
                </a:ext>
              </a:extLst>
            </p:cNvPr>
            <p:cNvGrpSpPr/>
            <p:nvPr/>
          </p:nvGrpSpPr>
          <p:grpSpPr>
            <a:xfrm>
              <a:off x="5078564" y="6178579"/>
              <a:ext cx="674040" cy="200439"/>
              <a:chOff x="8773830" y="4177977"/>
              <a:chExt cx="757312" cy="225202"/>
            </a:xfrm>
          </p:grpSpPr>
          <p:sp>
            <p:nvSpPr>
              <p:cNvPr id="254" name="Freeform: Shape 253">
                <a:extLst>
                  <a:ext uri="{FF2B5EF4-FFF2-40B4-BE49-F238E27FC236}">
                    <a16:creationId xmlns:a16="http://schemas.microsoft.com/office/drawing/2014/main" id="{23C36DA7-C9F0-42A3-8418-999FFDDA5F04}"/>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55" name="Freeform: Shape 254">
                <a:extLst>
                  <a:ext uri="{FF2B5EF4-FFF2-40B4-BE49-F238E27FC236}">
                    <a16:creationId xmlns:a16="http://schemas.microsoft.com/office/drawing/2014/main" id="{99CE8415-6CCE-4052-B890-BCEBE1DAF85C}"/>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56" name="Freeform: Shape 255">
                <a:extLst>
                  <a:ext uri="{FF2B5EF4-FFF2-40B4-BE49-F238E27FC236}">
                    <a16:creationId xmlns:a16="http://schemas.microsoft.com/office/drawing/2014/main" id="{4EA5B471-ABF8-4521-9A06-3BBBDB2134B4}"/>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grpSp>
        <p:nvGrpSpPr>
          <p:cNvPr id="257" name="Group 256">
            <a:extLst>
              <a:ext uri="{FF2B5EF4-FFF2-40B4-BE49-F238E27FC236}">
                <a16:creationId xmlns:a16="http://schemas.microsoft.com/office/drawing/2014/main" id="{3A039CDE-E339-46AB-99C9-4E83C56088C9}"/>
              </a:ext>
            </a:extLst>
          </p:cNvPr>
          <p:cNvGrpSpPr/>
          <p:nvPr/>
        </p:nvGrpSpPr>
        <p:grpSpPr>
          <a:xfrm>
            <a:off x="9895146" y="5126208"/>
            <a:ext cx="949124" cy="705828"/>
            <a:chOff x="4931506" y="5768408"/>
            <a:chExt cx="968156" cy="719981"/>
          </a:xfrm>
        </p:grpSpPr>
        <p:sp>
          <p:nvSpPr>
            <p:cNvPr id="258" name="Rectangle: Rounded Corners 257">
              <a:extLst>
                <a:ext uri="{FF2B5EF4-FFF2-40B4-BE49-F238E27FC236}">
                  <a16:creationId xmlns:a16="http://schemas.microsoft.com/office/drawing/2014/main" id="{8FB31678-5F77-4014-974C-EBB43726A3A2}"/>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259" name="Title 1">
              <a:extLst>
                <a:ext uri="{FF2B5EF4-FFF2-40B4-BE49-F238E27FC236}">
                  <a16:creationId xmlns:a16="http://schemas.microsoft.com/office/drawing/2014/main" id="{0DCE7A34-FD09-4DAF-BA71-E574DB764696}"/>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Docker</a:t>
              </a:r>
            </a:p>
          </p:txBody>
        </p:sp>
        <p:sp>
          <p:nvSpPr>
            <p:cNvPr id="260" name="Title 1">
              <a:extLst>
                <a:ext uri="{FF2B5EF4-FFF2-40B4-BE49-F238E27FC236}">
                  <a16:creationId xmlns:a16="http://schemas.microsoft.com/office/drawing/2014/main" id="{46365D51-25FD-4AC8-BDA5-BFE8528C2312}"/>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Pods</a:t>
              </a:r>
            </a:p>
          </p:txBody>
        </p:sp>
        <p:grpSp>
          <p:nvGrpSpPr>
            <p:cNvPr id="261" name="Group 260">
              <a:extLst>
                <a:ext uri="{FF2B5EF4-FFF2-40B4-BE49-F238E27FC236}">
                  <a16:creationId xmlns:a16="http://schemas.microsoft.com/office/drawing/2014/main" id="{A93E7830-89AA-47DF-BF30-82222DAF947E}"/>
                </a:ext>
              </a:extLst>
            </p:cNvPr>
            <p:cNvGrpSpPr/>
            <p:nvPr/>
          </p:nvGrpSpPr>
          <p:grpSpPr>
            <a:xfrm>
              <a:off x="5078564" y="6178579"/>
              <a:ext cx="674040" cy="200439"/>
              <a:chOff x="8773830" y="4177977"/>
              <a:chExt cx="757312" cy="225202"/>
            </a:xfrm>
          </p:grpSpPr>
          <p:sp>
            <p:nvSpPr>
              <p:cNvPr id="262" name="Freeform: Shape 261">
                <a:extLst>
                  <a:ext uri="{FF2B5EF4-FFF2-40B4-BE49-F238E27FC236}">
                    <a16:creationId xmlns:a16="http://schemas.microsoft.com/office/drawing/2014/main" id="{68E57A47-126A-4485-8294-CFD0DB104F87}"/>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63" name="Freeform: Shape 262">
                <a:extLst>
                  <a:ext uri="{FF2B5EF4-FFF2-40B4-BE49-F238E27FC236}">
                    <a16:creationId xmlns:a16="http://schemas.microsoft.com/office/drawing/2014/main" id="{B21A2F6E-E927-4D8C-B54B-B5187DBEBC9A}"/>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64" name="Freeform: Shape 263">
                <a:extLst>
                  <a:ext uri="{FF2B5EF4-FFF2-40B4-BE49-F238E27FC236}">
                    <a16:creationId xmlns:a16="http://schemas.microsoft.com/office/drawing/2014/main" id="{8D1C072B-7107-4276-95E2-13E60430B59A}"/>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cxnSp>
        <p:nvCxnSpPr>
          <p:cNvPr id="265" name="Straight Arrow Connector 264">
            <a:extLst>
              <a:ext uri="{FF2B5EF4-FFF2-40B4-BE49-F238E27FC236}">
                <a16:creationId xmlns:a16="http://schemas.microsoft.com/office/drawing/2014/main" id="{980FFBE7-E4E4-438E-95C9-7E24B1B5E350}"/>
              </a:ext>
            </a:extLst>
          </p:cNvPr>
          <p:cNvCxnSpPr>
            <a:cxnSpLocks/>
          </p:cNvCxnSpPr>
          <p:nvPr/>
        </p:nvCxnSpPr>
        <p:spPr>
          <a:xfrm>
            <a:off x="9802964" y="4363737"/>
            <a:ext cx="0" cy="618533"/>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6" name="Title 1">
            <a:extLst>
              <a:ext uri="{FF2B5EF4-FFF2-40B4-BE49-F238E27FC236}">
                <a16:creationId xmlns:a16="http://schemas.microsoft.com/office/drawing/2014/main" id="{0B728689-7424-452E-B620-0B5F384C6386}"/>
              </a:ext>
            </a:extLst>
          </p:cNvPr>
          <p:cNvSpPr txBox="1">
            <a:spLocks/>
          </p:cNvSpPr>
          <p:nvPr/>
        </p:nvSpPr>
        <p:spPr>
          <a:xfrm>
            <a:off x="9934058" y="4522141"/>
            <a:ext cx="1165352" cy="30172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Schedule pods over private tunnel</a:t>
            </a:r>
          </a:p>
        </p:txBody>
      </p:sp>
      <p:grpSp>
        <p:nvGrpSpPr>
          <p:cNvPr id="267" name="Group 266">
            <a:extLst>
              <a:ext uri="{FF2B5EF4-FFF2-40B4-BE49-F238E27FC236}">
                <a16:creationId xmlns:a16="http://schemas.microsoft.com/office/drawing/2014/main" id="{CC06E252-9E88-432E-81E4-78644489198B}"/>
              </a:ext>
            </a:extLst>
          </p:cNvPr>
          <p:cNvGrpSpPr/>
          <p:nvPr/>
        </p:nvGrpSpPr>
        <p:grpSpPr>
          <a:xfrm>
            <a:off x="7167752" y="2395268"/>
            <a:ext cx="806782" cy="1161687"/>
            <a:chOff x="7311480" y="2442801"/>
            <a:chExt cx="822960" cy="1184981"/>
          </a:xfrm>
        </p:grpSpPr>
        <p:sp>
          <p:nvSpPr>
            <p:cNvPr id="268" name="Title 1">
              <a:extLst>
                <a:ext uri="{FF2B5EF4-FFF2-40B4-BE49-F238E27FC236}">
                  <a16:creationId xmlns:a16="http://schemas.microsoft.com/office/drawing/2014/main" id="{84CE57BF-21DF-4D41-A05E-C6C438361ECC}"/>
                </a:ext>
              </a:extLst>
            </p:cNvPr>
            <p:cNvSpPr txBox="1">
              <a:spLocks/>
            </p:cNvSpPr>
            <p:nvPr/>
          </p:nvSpPr>
          <p:spPr>
            <a:xfrm>
              <a:off x="7320211" y="2442801"/>
              <a:ext cx="805499"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Kubernetes API endpoint</a:t>
              </a:r>
            </a:p>
          </p:txBody>
        </p:sp>
        <p:sp>
          <p:nvSpPr>
            <p:cNvPr id="269" name="Rectangle: Rounded Corners 268">
              <a:extLst>
                <a:ext uri="{FF2B5EF4-FFF2-40B4-BE49-F238E27FC236}">
                  <a16:creationId xmlns:a16="http://schemas.microsoft.com/office/drawing/2014/main" id="{3772E6A3-462B-49E0-9EC5-DD41338DF98A}"/>
                </a:ext>
              </a:extLst>
            </p:cNvPr>
            <p:cNvSpPr/>
            <p:nvPr/>
          </p:nvSpPr>
          <p:spPr bwMode="auto">
            <a:xfrm>
              <a:off x="7311480" y="280482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270" name="Graphic 13">
              <a:extLst>
                <a:ext uri="{FF2B5EF4-FFF2-40B4-BE49-F238E27FC236}">
                  <a16:creationId xmlns:a16="http://schemas.microsoft.com/office/drawing/2014/main" id="{A82D610C-21C3-4EAD-8049-475FD018499E}"/>
                </a:ext>
              </a:extLst>
            </p:cNvPr>
            <p:cNvGrpSpPr/>
            <p:nvPr/>
          </p:nvGrpSpPr>
          <p:grpSpPr>
            <a:xfrm>
              <a:off x="7452453" y="2949973"/>
              <a:ext cx="541014" cy="532658"/>
              <a:chOff x="4862512" y="2214562"/>
              <a:chExt cx="2466975" cy="2428875"/>
            </a:xfrm>
          </p:grpSpPr>
          <p:sp>
            <p:nvSpPr>
              <p:cNvPr id="271" name="Freeform: Shape 270">
                <a:extLst>
                  <a:ext uri="{FF2B5EF4-FFF2-40B4-BE49-F238E27FC236}">
                    <a16:creationId xmlns:a16="http://schemas.microsoft.com/office/drawing/2014/main" id="{9C1F611A-1EDE-48EE-9DCA-38AA6497B81F}"/>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272" name="Freeform: Shape 271">
                <a:extLst>
                  <a:ext uri="{FF2B5EF4-FFF2-40B4-BE49-F238E27FC236}">
                    <a16:creationId xmlns:a16="http://schemas.microsoft.com/office/drawing/2014/main" id="{42A75428-0A1C-4940-9EE7-EC6BE1042137}"/>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273" name="Freeform: Shape 272">
                <a:extLst>
                  <a:ext uri="{FF2B5EF4-FFF2-40B4-BE49-F238E27FC236}">
                    <a16:creationId xmlns:a16="http://schemas.microsoft.com/office/drawing/2014/main" id="{D6872AD9-1790-4FF8-85D3-20F6D8F5A453}"/>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274" name="Freeform: Shape 273">
                <a:extLst>
                  <a:ext uri="{FF2B5EF4-FFF2-40B4-BE49-F238E27FC236}">
                    <a16:creationId xmlns:a16="http://schemas.microsoft.com/office/drawing/2014/main" id="{F3B8AB29-0A47-4AE4-9219-9FFEBC35E638}"/>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grpSp>
      </p:grpSp>
      <p:grpSp>
        <p:nvGrpSpPr>
          <p:cNvPr id="275" name="Group 274">
            <a:extLst>
              <a:ext uri="{FF2B5EF4-FFF2-40B4-BE49-F238E27FC236}">
                <a16:creationId xmlns:a16="http://schemas.microsoft.com/office/drawing/2014/main" id="{D0E64226-7BFE-470F-8AE1-2F39A1C8D7B0}"/>
              </a:ext>
            </a:extLst>
          </p:cNvPr>
          <p:cNvGrpSpPr/>
          <p:nvPr/>
        </p:nvGrpSpPr>
        <p:grpSpPr>
          <a:xfrm>
            <a:off x="8592790" y="1746501"/>
            <a:ext cx="2420347" cy="2617236"/>
            <a:chOff x="8765093" y="1781025"/>
            <a:chExt cx="2468880" cy="2669717"/>
          </a:xfrm>
        </p:grpSpPr>
        <p:sp>
          <p:nvSpPr>
            <p:cNvPr id="276" name="Rectangle: Rounded Corners 275">
              <a:extLst>
                <a:ext uri="{FF2B5EF4-FFF2-40B4-BE49-F238E27FC236}">
                  <a16:creationId xmlns:a16="http://schemas.microsoft.com/office/drawing/2014/main" id="{E4B82191-2B15-4865-8F5E-1D15544D8C8D}"/>
                </a:ext>
              </a:extLst>
            </p:cNvPr>
            <p:cNvSpPr/>
            <p:nvPr/>
          </p:nvSpPr>
          <p:spPr bwMode="auto">
            <a:xfrm>
              <a:off x="8765093" y="1981862"/>
              <a:ext cx="2468880" cy="2468880"/>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277" name="Title 1">
              <a:extLst>
                <a:ext uri="{FF2B5EF4-FFF2-40B4-BE49-F238E27FC236}">
                  <a16:creationId xmlns:a16="http://schemas.microsoft.com/office/drawing/2014/main" id="{33F4FC19-75A8-452A-ABCC-A7ABEFD89134}"/>
                </a:ext>
              </a:extLst>
            </p:cNvPr>
            <p:cNvSpPr txBox="1">
              <a:spLocks/>
            </p:cNvSpPr>
            <p:nvPr/>
          </p:nvSpPr>
          <p:spPr>
            <a:xfrm>
              <a:off x="8765093" y="1781025"/>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Azure managed control plane</a:t>
              </a:r>
            </a:p>
          </p:txBody>
        </p:sp>
        <p:grpSp>
          <p:nvGrpSpPr>
            <p:cNvPr id="278" name="Group 277">
              <a:extLst>
                <a:ext uri="{FF2B5EF4-FFF2-40B4-BE49-F238E27FC236}">
                  <a16:creationId xmlns:a16="http://schemas.microsoft.com/office/drawing/2014/main" id="{D296040C-7FE7-4274-8A9D-817708F47713}"/>
                </a:ext>
              </a:extLst>
            </p:cNvPr>
            <p:cNvGrpSpPr/>
            <p:nvPr/>
          </p:nvGrpSpPr>
          <p:grpSpPr>
            <a:xfrm>
              <a:off x="9162785" y="2570190"/>
              <a:ext cx="1673497" cy="1292225"/>
              <a:chOff x="9196711" y="2690054"/>
              <a:chExt cx="1673497" cy="1292225"/>
            </a:xfrm>
          </p:grpSpPr>
          <p:grpSp>
            <p:nvGrpSpPr>
              <p:cNvPr id="279" name="Group 4">
                <a:extLst>
                  <a:ext uri="{FF2B5EF4-FFF2-40B4-BE49-F238E27FC236}">
                    <a16:creationId xmlns:a16="http://schemas.microsoft.com/office/drawing/2014/main" id="{03F3C2CD-8352-432B-B2D9-F806121AF454}"/>
                  </a:ext>
                </a:extLst>
              </p:cNvPr>
              <p:cNvGrpSpPr>
                <a:grpSpLocks noChangeAspect="1"/>
              </p:cNvGrpSpPr>
              <p:nvPr/>
            </p:nvGrpSpPr>
            <p:grpSpPr bwMode="auto">
              <a:xfrm>
                <a:off x="9196711" y="2690054"/>
                <a:ext cx="1668463" cy="1292225"/>
                <a:chOff x="3315" y="1752"/>
                <a:chExt cx="1051" cy="814"/>
              </a:xfrm>
              <a:solidFill>
                <a:srgbClr val="0078D4"/>
              </a:solidFill>
            </p:grpSpPr>
            <p:sp>
              <p:nvSpPr>
                <p:cNvPr id="283" name="Freeform 5">
                  <a:extLst>
                    <a:ext uri="{FF2B5EF4-FFF2-40B4-BE49-F238E27FC236}">
                      <a16:creationId xmlns:a16="http://schemas.microsoft.com/office/drawing/2014/main" id="{BB9ED18F-6529-4712-ADD0-9F253CA48969}"/>
                    </a:ext>
                  </a:extLst>
                </p:cNvPr>
                <p:cNvSpPr>
                  <a:spLocks/>
                </p:cNvSpPr>
                <p:nvPr/>
              </p:nvSpPr>
              <p:spPr bwMode="auto">
                <a:xfrm>
                  <a:off x="3315" y="1752"/>
                  <a:ext cx="574" cy="725"/>
                </a:xfrm>
                <a:custGeom>
                  <a:avLst/>
                  <a:gdLst>
                    <a:gd name="T0" fmla="*/ 265 w 574"/>
                    <a:gd name="T1" fmla="*/ 253 h 725"/>
                    <a:gd name="T2" fmla="*/ 574 w 574"/>
                    <a:gd name="T3" fmla="*/ 0 h 725"/>
                    <a:gd name="T4" fmla="*/ 242 w 574"/>
                    <a:gd name="T5" fmla="*/ 724 h 725"/>
                    <a:gd name="T6" fmla="*/ 0 w 574"/>
                    <a:gd name="T7" fmla="*/ 725 h 725"/>
                    <a:gd name="T8" fmla="*/ 265 w 574"/>
                    <a:gd name="T9" fmla="*/ 253 h 725"/>
                  </a:gdLst>
                  <a:ahLst/>
                  <a:cxnLst>
                    <a:cxn ang="0">
                      <a:pos x="T0" y="T1"/>
                    </a:cxn>
                    <a:cxn ang="0">
                      <a:pos x="T2" y="T3"/>
                    </a:cxn>
                    <a:cxn ang="0">
                      <a:pos x="T4" y="T5"/>
                    </a:cxn>
                    <a:cxn ang="0">
                      <a:pos x="T6" y="T7"/>
                    </a:cxn>
                    <a:cxn ang="0">
                      <a:pos x="T8" y="T9"/>
                    </a:cxn>
                  </a:cxnLst>
                  <a:rect l="0" t="0" r="r" b="b"/>
                  <a:pathLst>
                    <a:path w="574" h="725">
                      <a:moveTo>
                        <a:pt x="265" y="253"/>
                      </a:moveTo>
                      <a:lnTo>
                        <a:pt x="574" y="0"/>
                      </a:lnTo>
                      <a:lnTo>
                        <a:pt x="242" y="724"/>
                      </a:lnTo>
                      <a:lnTo>
                        <a:pt x="0" y="725"/>
                      </a:lnTo>
                      <a:lnTo>
                        <a:pt x="265" y="2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IN" sz="1765">
                    <a:solidFill>
                      <a:srgbClr val="505050"/>
                    </a:solidFill>
                    <a:latin typeface="Segoe UI"/>
                  </a:endParaRPr>
                </a:p>
              </p:txBody>
            </p:sp>
            <p:sp>
              <p:nvSpPr>
                <p:cNvPr id="284" name="Freeform 6">
                  <a:extLst>
                    <a:ext uri="{FF2B5EF4-FFF2-40B4-BE49-F238E27FC236}">
                      <a16:creationId xmlns:a16="http://schemas.microsoft.com/office/drawing/2014/main" id="{2192E98A-9A2F-4783-98AD-0D222B456496}"/>
                    </a:ext>
                  </a:extLst>
                </p:cNvPr>
                <p:cNvSpPr>
                  <a:spLocks/>
                </p:cNvSpPr>
                <p:nvPr/>
              </p:nvSpPr>
              <p:spPr bwMode="auto">
                <a:xfrm>
                  <a:off x="3563" y="1803"/>
                  <a:ext cx="803" cy="763"/>
                </a:xfrm>
                <a:custGeom>
                  <a:avLst/>
                  <a:gdLst>
                    <a:gd name="T0" fmla="*/ 0 w 803"/>
                    <a:gd name="T1" fmla="*/ 757 h 763"/>
                    <a:gd name="T2" fmla="*/ 485 w 803"/>
                    <a:gd name="T3" fmla="*/ 675 h 763"/>
                    <a:gd name="T4" fmla="*/ 232 w 803"/>
                    <a:gd name="T5" fmla="*/ 369 h 763"/>
                    <a:gd name="T6" fmla="*/ 367 w 803"/>
                    <a:gd name="T7" fmla="*/ 0 h 763"/>
                    <a:gd name="T8" fmla="*/ 803 w 803"/>
                    <a:gd name="T9" fmla="*/ 763 h 763"/>
                    <a:gd name="T10" fmla="*/ 0 w 803"/>
                    <a:gd name="T11" fmla="*/ 757 h 763"/>
                  </a:gdLst>
                  <a:ahLst/>
                  <a:cxnLst>
                    <a:cxn ang="0">
                      <a:pos x="T0" y="T1"/>
                    </a:cxn>
                    <a:cxn ang="0">
                      <a:pos x="T2" y="T3"/>
                    </a:cxn>
                    <a:cxn ang="0">
                      <a:pos x="T4" y="T5"/>
                    </a:cxn>
                    <a:cxn ang="0">
                      <a:pos x="T6" y="T7"/>
                    </a:cxn>
                    <a:cxn ang="0">
                      <a:pos x="T8" y="T9"/>
                    </a:cxn>
                    <a:cxn ang="0">
                      <a:pos x="T10" y="T11"/>
                    </a:cxn>
                  </a:cxnLst>
                  <a:rect l="0" t="0" r="r" b="b"/>
                  <a:pathLst>
                    <a:path w="803" h="763">
                      <a:moveTo>
                        <a:pt x="0" y="757"/>
                      </a:moveTo>
                      <a:lnTo>
                        <a:pt x="485" y="675"/>
                      </a:lnTo>
                      <a:lnTo>
                        <a:pt x="232" y="369"/>
                      </a:lnTo>
                      <a:lnTo>
                        <a:pt x="367" y="0"/>
                      </a:lnTo>
                      <a:lnTo>
                        <a:pt x="803" y="763"/>
                      </a:lnTo>
                      <a:lnTo>
                        <a:pt x="0"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IN" sz="1765">
                    <a:solidFill>
                      <a:srgbClr val="505050"/>
                    </a:solidFill>
                    <a:latin typeface="Segoe UI"/>
                  </a:endParaRPr>
                </a:p>
              </p:txBody>
            </p:sp>
          </p:grpSp>
          <p:grpSp>
            <p:nvGrpSpPr>
              <p:cNvPr id="280" name="Group 279">
                <a:extLst>
                  <a:ext uri="{FF2B5EF4-FFF2-40B4-BE49-F238E27FC236}">
                    <a16:creationId xmlns:a16="http://schemas.microsoft.com/office/drawing/2014/main" id="{59FAED09-854C-461E-A9B8-94A315603B5E}"/>
                  </a:ext>
                </a:extLst>
              </p:cNvPr>
              <p:cNvGrpSpPr/>
              <p:nvPr/>
            </p:nvGrpSpPr>
            <p:grpSpPr>
              <a:xfrm>
                <a:off x="10267693" y="2983633"/>
                <a:ext cx="602515" cy="602515"/>
                <a:chOff x="7211505" y="4977353"/>
                <a:chExt cx="989814" cy="989814"/>
              </a:xfrm>
            </p:grpSpPr>
            <p:sp>
              <p:nvSpPr>
                <p:cNvPr id="281" name="Oval 280">
                  <a:extLst>
                    <a:ext uri="{FF2B5EF4-FFF2-40B4-BE49-F238E27FC236}">
                      <a16:creationId xmlns:a16="http://schemas.microsoft.com/office/drawing/2014/main" id="{01071870-4137-416F-BA88-96B4F1771AB6}"/>
                    </a:ext>
                  </a:extLst>
                </p:cNvPr>
                <p:cNvSpPr/>
                <p:nvPr/>
              </p:nvSpPr>
              <p:spPr bwMode="auto">
                <a:xfrm>
                  <a:off x="7211505" y="4977353"/>
                  <a:ext cx="989814" cy="989814"/>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2" name="Processing_E9F5" title="Icon of two interlocked gears">
                  <a:extLst>
                    <a:ext uri="{FF2B5EF4-FFF2-40B4-BE49-F238E27FC236}">
                      <a16:creationId xmlns:a16="http://schemas.microsoft.com/office/drawing/2014/main" id="{A7C7F526-0BBB-4260-8014-6C3EF0FF3BDE}"/>
                    </a:ext>
                  </a:extLst>
                </p:cNvPr>
                <p:cNvSpPr>
                  <a:spLocks noChangeAspect="1" noEditPoints="1"/>
                </p:cNvSpPr>
                <p:nvPr/>
              </p:nvSpPr>
              <p:spPr bwMode="auto">
                <a:xfrm>
                  <a:off x="7383003" y="5190591"/>
                  <a:ext cx="646819" cy="56333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solidFill>
                  <a:srgbClr val="FFFFFF"/>
                </a:solidFill>
                <a:ln w="28575" cap="flat">
                  <a:solidFill>
                    <a:srgbClr val="0089D6"/>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grpSp>
      </p:grpSp>
    </p:spTree>
    <p:extLst>
      <p:ext uri="{BB962C8B-B14F-4D97-AF65-F5344CB8AC3E}">
        <p14:creationId xmlns:p14="http://schemas.microsoft.com/office/powerpoint/2010/main" val="2034125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9"/>
                                        </p:tgtEl>
                                        <p:attrNameLst>
                                          <p:attrName>style.visibility</p:attrName>
                                        </p:attrNameLst>
                                      </p:cBhvr>
                                      <p:to>
                                        <p:strVal val="visible"/>
                                      </p:to>
                                    </p:set>
                                    <p:animEffect transition="in" filter="fade">
                                      <p:cBhvr>
                                        <p:cTn id="7" dur="500"/>
                                        <p:tgtEl>
                                          <p:spTgt spid="21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5"/>
                                        </p:tgtEl>
                                        <p:attrNameLst>
                                          <p:attrName>style.visibility</p:attrName>
                                        </p:attrNameLst>
                                      </p:cBhvr>
                                      <p:to>
                                        <p:strVal val="visible"/>
                                      </p:to>
                                    </p:set>
                                    <p:animEffect transition="in" filter="fade">
                                      <p:cBhvr>
                                        <p:cTn id="11" dur="500"/>
                                        <p:tgtEl>
                                          <p:spTgt spid="21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23"/>
                                        </p:tgtEl>
                                        <p:attrNameLst>
                                          <p:attrName>style.visibility</p:attrName>
                                        </p:attrNameLst>
                                      </p:cBhvr>
                                      <p:to>
                                        <p:strVal val="visible"/>
                                      </p:to>
                                    </p:set>
                                    <p:animEffect transition="in" filter="wipe(left)">
                                      <p:cBhvr>
                                        <p:cTn id="15" dur="500"/>
                                        <p:tgtEl>
                                          <p:spTgt spid="22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67"/>
                                        </p:tgtEl>
                                        <p:attrNameLst>
                                          <p:attrName>style.visibility</p:attrName>
                                        </p:attrNameLst>
                                      </p:cBhvr>
                                      <p:to>
                                        <p:strVal val="visible"/>
                                      </p:to>
                                    </p:set>
                                    <p:animEffect transition="in" filter="fade">
                                      <p:cBhvr>
                                        <p:cTn id="19" dur="500"/>
                                        <p:tgtEl>
                                          <p:spTgt spid="267"/>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24"/>
                                        </p:tgtEl>
                                        <p:attrNameLst>
                                          <p:attrName>style.visibility</p:attrName>
                                        </p:attrNameLst>
                                      </p:cBhvr>
                                      <p:to>
                                        <p:strVal val="visible"/>
                                      </p:to>
                                    </p:set>
                                    <p:animEffect transition="in" filter="wipe(left)">
                                      <p:cBhvr>
                                        <p:cTn id="23" dur="500"/>
                                        <p:tgtEl>
                                          <p:spTgt spid="22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87"/>
                                        </p:tgtEl>
                                        <p:attrNameLst>
                                          <p:attrName>style.visibility</p:attrName>
                                        </p:attrNameLst>
                                      </p:cBhvr>
                                      <p:to>
                                        <p:strVal val="visible"/>
                                      </p:to>
                                    </p:set>
                                    <p:animEffect transition="in" filter="fade">
                                      <p:cBhvr>
                                        <p:cTn id="27" dur="500"/>
                                        <p:tgtEl>
                                          <p:spTgt spid="187"/>
                                        </p:tgtEl>
                                      </p:cBhvr>
                                    </p:animEffect>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275"/>
                                        </p:tgtEl>
                                        <p:attrNameLst>
                                          <p:attrName>style.visibility</p:attrName>
                                        </p:attrNameLst>
                                      </p:cBhvr>
                                      <p:to>
                                        <p:strVal val="visible"/>
                                      </p:to>
                                    </p:set>
                                    <p:animEffect transition="in" filter="fade">
                                      <p:cBhvr>
                                        <p:cTn id="32" dur="1000"/>
                                        <p:tgtEl>
                                          <p:spTgt spid="275"/>
                                        </p:tgtEl>
                                      </p:cBhvr>
                                    </p:animEffect>
                                    <p:anim calcmode="lin" valueType="num">
                                      <p:cBhvr>
                                        <p:cTn id="33" dur="1000" fill="hold"/>
                                        <p:tgtEl>
                                          <p:spTgt spid="275"/>
                                        </p:tgtEl>
                                        <p:attrNameLst>
                                          <p:attrName>ppt_x</p:attrName>
                                        </p:attrNameLst>
                                      </p:cBhvr>
                                      <p:tavLst>
                                        <p:tav tm="0">
                                          <p:val>
                                            <p:strVal val="#ppt_x"/>
                                          </p:val>
                                        </p:tav>
                                        <p:tav tm="100000">
                                          <p:val>
                                            <p:strVal val="#ppt_x"/>
                                          </p:val>
                                        </p:tav>
                                      </p:tavLst>
                                    </p:anim>
                                    <p:anim calcmode="lin" valueType="num">
                                      <p:cBhvr>
                                        <p:cTn id="34" dur="1000" fill="hold"/>
                                        <p:tgtEl>
                                          <p:spTgt spid="275"/>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22" presetClass="entr" presetSubtype="1" fill="hold" nodeType="afterEffect">
                                  <p:stCondLst>
                                    <p:cond delay="0"/>
                                  </p:stCondLst>
                                  <p:childTnLst>
                                    <p:set>
                                      <p:cBhvr>
                                        <p:cTn id="37" dur="1" fill="hold">
                                          <p:stCondLst>
                                            <p:cond delay="0"/>
                                          </p:stCondLst>
                                        </p:cTn>
                                        <p:tgtEl>
                                          <p:spTgt spid="265"/>
                                        </p:tgtEl>
                                        <p:attrNameLst>
                                          <p:attrName>style.visibility</p:attrName>
                                        </p:attrNameLst>
                                      </p:cBhvr>
                                      <p:to>
                                        <p:strVal val="visible"/>
                                      </p:to>
                                    </p:set>
                                    <p:animEffect transition="in" filter="wipe(up)">
                                      <p:cBhvr>
                                        <p:cTn id="38" dur="500"/>
                                        <p:tgtEl>
                                          <p:spTgt spid="265"/>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266"/>
                                        </p:tgtEl>
                                        <p:attrNameLst>
                                          <p:attrName>style.visibility</p:attrName>
                                        </p:attrNameLst>
                                      </p:cBhvr>
                                      <p:to>
                                        <p:strVal val="visible"/>
                                      </p:to>
                                    </p:set>
                                    <p:animEffect transition="in" filter="fade">
                                      <p:cBhvr>
                                        <p:cTn id="41" dur="500"/>
                                        <p:tgtEl>
                                          <p:spTgt spid="266"/>
                                        </p:tgtEl>
                                      </p:cBhvr>
                                    </p:animEffect>
                                  </p:childTnLst>
                                </p:cTn>
                              </p:par>
                              <p:par>
                                <p:cTn id="42" presetID="10" presetClass="entr" presetSubtype="0" fill="hold" nodeType="withEffect">
                                  <p:stCondLst>
                                    <p:cond delay="500"/>
                                  </p:stCondLst>
                                  <p:childTnLst>
                                    <p:set>
                                      <p:cBhvr>
                                        <p:cTn id="43" dur="1" fill="hold">
                                          <p:stCondLst>
                                            <p:cond delay="0"/>
                                          </p:stCondLst>
                                        </p:cTn>
                                        <p:tgtEl>
                                          <p:spTgt spid="212"/>
                                        </p:tgtEl>
                                        <p:attrNameLst>
                                          <p:attrName>style.visibility</p:attrName>
                                        </p:attrNameLst>
                                      </p:cBhvr>
                                      <p:to>
                                        <p:strVal val="visible"/>
                                      </p:to>
                                    </p:set>
                                    <p:animEffect transition="in" filter="fade">
                                      <p:cBhvr>
                                        <p:cTn id="44" dur="500"/>
                                        <p:tgtEl>
                                          <p:spTgt spid="212"/>
                                        </p:tgtEl>
                                      </p:cBhvr>
                                    </p:animEffect>
                                  </p:childTnLst>
                                </p:cTn>
                              </p:par>
                            </p:childTnLst>
                          </p:cTn>
                        </p:par>
                        <p:par>
                          <p:cTn id="45" fill="hold">
                            <p:stCondLst>
                              <p:cond delay="2000"/>
                            </p:stCondLst>
                            <p:childTnLst>
                              <p:par>
                                <p:cTn id="46" presetID="10" presetClass="entr" presetSubtype="0" fill="hold" nodeType="afterEffect">
                                  <p:stCondLst>
                                    <p:cond delay="0"/>
                                  </p:stCondLst>
                                  <p:childTnLst>
                                    <p:set>
                                      <p:cBhvr>
                                        <p:cTn id="47" dur="1" fill="hold">
                                          <p:stCondLst>
                                            <p:cond delay="0"/>
                                          </p:stCondLst>
                                        </p:cTn>
                                        <p:tgtEl>
                                          <p:spTgt spid="225"/>
                                        </p:tgtEl>
                                        <p:attrNameLst>
                                          <p:attrName>style.visibility</p:attrName>
                                        </p:attrNameLst>
                                      </p:cBhvr>
                                      <p:to>
                                        <p:strVal val="visible"/>
                                      </p:to>
                                    </p:set>
                                    <p:animEffect transition="in" filter="fade">
                                      <p:cBhvr>
                                        <p:cTn id="48" dur="500"/>
                                        <p:tgtEl>
                                          <p:spTgt spid="225"/>
                                        </p:tgtEl>
                                      </p:cBhvr>
                                    </p:animEffect>
                                  </p:childTnLst>
                                </p:cTn>
                              </p:par>
                            </p:childTnLst>
                          </p:cTn>
                        </p:par>
                        <p:par>
                          <p:cTn id="49" fill="hold">
                            <p:stCondLst>
                              <p:cond delay="2500"/>
                            </p:stCondLst>
                            <p:childTnLst>
                              <p:par>
                                <p:cTn id="50" presetID="10" presetClass="entr" presetSubtype="0" fill="hold" nodeType="afterEffect">
                                  <p:stCondLst>
                                    <p:cond delay="0"/>
                                  </p:stCondLst>
                                  <p:childTnLst>
                                    <p:set>
                                      <p:cBhvr>
                                        <p:cTn id="51" dur="1" fill="hold">
                                          <p:stCondLst>
                                            <p:cond delay="0"/>
                                          </p:stCondLst>
                                        </p:cTn>
                                        <p:tgtEl>
                                          <p:spTgt spid="233"/>
                                        </p:tgtEl>
                                        <p:attrNameLst>
                                          <p:attrName>style.visibility</p:attrName>
                                        </p:attrNameLst>
                                      </p:cBhvr>
                                      <p:to>
                                        <p:strVal val="visible"/>
                                      </p:to>
                                    </p:set>
                                    <p:animEffect transition="in" filter="fade">
                                      <p:cBhvr>
                                        <p:cTn id="52" dur="500"/>
                                        <p:tgtEl>
                                          <p:spTgt spid="233"/>
                                        </p:tgtEl>
                                      </p:cBhvr>
                                    </p:animEffect>
                                  </p:childTnLst>
                                </p:cTn>
                              </p:par>
                            </p:childTnLst>
                          </p:cTn>
                        </p:par>
                        <p:par>
                          <p:cTn id="53" fill="hold">
                            <p:stCondLst>
                              <p:cond delay="3000"/>
                            </p:stCondLst>
                            <p:childTnLst>
                              <p:par>
                                <p:cTn id="54" presetID="10" presetClass="entr" presetSubtype="0" fill="hold" nodeType="afterEffect">
                                  <p:stCondLst>
                                    <p:cond delay="0"/>
                                  </p:stCondLst>
                                  <p:childTnLst>
                                    <p:set>
                                      <p:cBhvr>
                                        <p:cTn id="55" dur="1" fill="hold">
                                          <p:stCondLst>
                                            <p:cond delay="0"/>
                                          </p:stCondLst>
                                        </p:cTn>
                                        <p:tgtEl>
                                          <p:spTgt spid="241"/>
                                        </p:tgtEl>
                                        <p:attrNameLst>
                                          <p:attrName>style.visibility</p:attrName>
                                        </p:attrNameLst>
                                      </p:cBhvr>
                                      <p:to>
                                        <p:strVal val="visible"/>
                                      </p:to>
                                    </p:set>
                                    <p:animEffect transition="in" filter="fade">
                                      <p:cBhvr>
                                        <p:cTn id="56" dur="500"/>
                                        <p:tgtEl>
                                          <p:spTgt spid="241"/>
                                        </p:tgtEl>
                                      </p:cBhvr>
                                    </p:animEffect>
                                  </p:childTnLst>
                                </p:cTn>
                              </p:par>
                            </p:childTnLst>
                          </p:cTn>
                        </p:par>
                        <p:par>
                          <p:cTn id="57" fill="hold">
                            <p:stCondLst>
                              <p:cond delay="3500"/>
                            </p:stCondLst>
                            <p:childTnLst>
                              <p:par>
                                <p:cTn id="58" presetID="10" presetClass="entr" presetSubtype="0" fill="hold" nodeType="afterEffect">
                                  <p:stCondLst>
                                    <p:cond delay="0"/>
                                  </p:stCondLst>
                                  <p:childTnLst>
                                    <p:set>
                                      <p:cBhvr>
                                        <p:cTn id="59" dur="1" fill="hold">
                                          <p:stCondLst>
                                            <p:cond delay="0"/>
                                          </p:stCondLst>
                                        </p:cTn>
                                        <p:tgtEl>
                                          <p:spTgt spid="249"/>
                                        </p:tgtEl>
                                        <p:attrNameLst>
                                          <p:attrName>style.visibility</p:attrName>
                                        </p:attrNameLst>
                                      </p:cBhvr>
                                      <p:to>
                                        <p:strVal val="visible"/>
                                      </p:to>
                                    </p:set>
                                    <p:animEffect transition="in" filter="fade">
                                      <p:cBhvr>
                                        <p:cTn id="60" dur="500"/>
                                        <p:tgtEl>
                                          <p:spTgt spid="249"/>
                                        </p:tgtEl>
                                      </p:cBhvr>
                                    </p:animEffect>
                                  </p:childTnLst>
                                </p:cTn>
                              </p:par>
                            </p:childTnLst>
                          </p:cTn>
                        </p:par>
                        <p:par>
                          <p:cTn id="61" fill="hold">
                            <p:stCondLst>
                              <p:cond delay="4000"/>
                            </p:stCondLst>
                            <p:childTnLst>
                              <p:par>
                                <p:cTn id="62" presetID="10" presetClass="entr" presetSubtype="0" fill="hold" nodeType="afterEffect">
                                  <p:stCondLst>
                                    <p:cond delay="0"/>
                                  </p:stCondLst>
                                  <p:childTnLst>
                                    <p:set>
                                      <p:cBhvr>
                                        <p:cTn id="63" dur="1" fill="hold">
                                          <p:stCondLst>
                                            <p:cond delay="0"/>
                                          </p:stCondLst>
                                        </p:cTn>
                                        <p:tgtEl>
                                          <p:spTgt spid="257"/>
                                        </p:tgtEl>
                                        <p:attrNameLst>
                                          <p:attrName>style.visibility</p:attrName>
                                        </p:attrNameLst>
                                      </p:cBhvr>
                                      <p:to>
                                        <p:strVal val="visible"/>
                                      </p:to>
                                    </p:set>
                                    <p:animEffect transition="in" filter="fade">
                                      <p:cBhvr>
                                        <p:cTn id="64" dur="500"/>
                                        <p:tgtEl>
                                          <p:spTgt spid="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995" y="620827"/>
            <a:ext cx="11306469" cy="403079"/>
          </a:xfrm>
        </p:spPr>
        <p:txBody>
          <a:bodyPr/>
          <a:lstStyle/>
          <a:p>
            <a:r>
              <a:rPr lang="en-US"/>
              <a:t>Kubernetes 101</a:t>
            </a:r>
            <a:endParaRPr lang="en-US">
              <a:solidFill>
                <a:srgbClr val="0078D4"/>
              </a:solidFill>
            </a:endParaRPr>
          </a:p>
        </p:txBody>
      </p:sp>
      <p:sp>
        <p:nvSpPr>
          <p:cNvPr id="32" name="Title 16">
            <a:extLst>
              <a:ext uri="{FF2B5EF4-FFF2-40B4-BE49-F238E27FC236}">
                <a16:creationId xmlns:a16="http://schemas.microsoft.com/office/drawing/2014/main" id="{6CCD14EC-B2FF-4456-8F80-FB8E414D64EB}"/>
              </a:ext>
            </a:extLst>
          </p:cNvPr>
          <p:cNvSpPr txBox="1">
            <a:spLocks/>
          </p:cNvSpPr>
          <p:nvPr/>
        </p:nvSpPr>
        <p:spPr>
          <a:xfrm>
            <a:off x="455995" y="1967258"/>
            <a:ext cx="3119558" cy="7241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defTabSz="914367">
              <a:buFont typeface="+mj-lt"/>
              <a:buAutoNum type="arabicPeriod"/>
              <a:defRPr/>
            </a:pPr>
            <a:r>
              <a:rPr lang="en-US" sz="1568" b="0" spc="0" dirty="0">
                <a:solidFill>
                  <a:srgbClr val="0078D4"/>
                </a:solidFill>
                <a:latin typeface="Segoe UI" panose="020B0502040204020203" pitchFamily="34" charset="0"/>
              </a:rPr>
              <a:t>Kubernetes users communicate with API server and apply desired state</a:t>
            </a:r>
          </a:p>
        </p:txBody>
      </p:sp>
      <p:sp>
        <p:nvSpPr>
          <p:cNvPr id="33" name="Title 16">
            <a:extLst>
              <a:ext uri="{FF2B5EF4-FFF2-40B4-BE49-F238E27FC236}">
                <a16:creationId xmlns:a16="http://schemas.microsoft.com/office/drawing/2014/main" id="{953276A8-B841-464C-90C2-392399D41089}"/>
              </a:ext>
            </a:extLst>
          </p:cNvPr>
          <p:cNvSpPr txBox="1">
            <a:spLocks/>
          </p:cNvSpPr>
          <p:nvPr/>
        </p:nvSpPr>
        <p:spPr>
          <a:xfrm>
            <a:off x="455995" y="2958031"/>
            <a:ext cx="3119558" cy="48276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defTabSz="914367">
              <a:buFont typeface="+mj-lt"/>
              <a:buAutoNum type="arabicPeriod" startAt="2"/>
              <a:defRPr/>
            </a:pPr>
            <a:r>
              <a:rPr lang="en-US" sz="1568" b="0" spc="0" dirty="0">
                <a:solidFill>
                  <a:srgbClr val="0078D4"/>
                </a:solidFill>
                <a:latin typeface="Segoe UI" panose="020B0502040204020203" pitchFamily="34" charset="0"/>
              </a:rPr>
              <a:t>Master nodes actively enforce desired state on worker nodes</a:t>
            </a:r>
          </a:p>
        </p:txBody>
      </p:sp>
      <p:sp>
        <p:nvSpPr>
          <p:cNvPr id="34" name="Title 16">
            <a:extLst>
              <a:ext uri="{FF2B5EF4-FFF2-40B4-BE49-F238E27FC236}">
                <a16:creationId xmlns:a16="http://schemas.microsoft.com/office/drawing/2014/main" id="{A064D7C0-59DC-447E-81D6-6970B6FE6ADB}"/>
              </a:ext>
            </a:extLst>
          </p:cNvPr>
          <p:cNvSpPr txBox="1">
            <a:spLocks/>
          </p:cNvSpPr>
          <p:nvPr/>
        </p:nvSpPr>
        <p:spPr>
          <a:xfrm>
            <a:off x="455995" y="3707422"/>
            <a:ext cx="3119558" cy="7241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defTabSz="914367">
              <a:buFont typeface="+mj-lt"/>
              <a:buAutoNum type="arabicPeriod" startAt="3"/>
              <a:defRPr/>
            </a:pPr>
            <a:r>
              <a:rPr lang="en-US" sz="1568" b="0" spc="0" dirty="0">
                <a:solidFill>
                  <a:srgbClr val="0078D4"/>
                </a:solidFill>
                <a:latin typeface="Segoe UI" panose="020B0502040204020203" pitchFamily="34" charset="0"/>
              </a:rPr>
              <a:t>Worker nodes support communication between containers</a:t>
            </a:r>
          </a:p>
        </p:txBody>
      </p:sp>
      <p:cxnSp>
        <p:nvCxnSpPr>
          <p:cNvPr id="35" name="Straight Connector 34">
            <a:extLst>
              <a:ext uri="{FF2B5EF4-FFF2-40B4-BE49-F238E27FC236}">
                <a16:creationId xmlns:a16="http://schemas.microsoft.com/office/drawing/2014/main" id="{51A5D4CB-2DA0-4874-9EF9-0867CA6A7969}"/>
              </a:ext>
            </a:extLst>
          </p:cNvPr>
          <p:cNvCxnSpPr>
            <a:cxnSpLocks/>
          </p:cNvCxnSpPr>
          <p:nvPr/>
        </p:nvCxnSpPr>
        <p:spPr>
          <a:xfrm>
            <a:off x="3984111" y="1850253"/>
            <a:ext cx="0" cy="4714531"/>
          </a:xfrm>
          <a:prstGeom prst="line">
            <a:avLst/>
          </a:prstGeom>
          <a:ln>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Title 16">
            <a:extLst>
              <a:ext uri="{FF2B5EF4-FFF2-40B4-BE49-F238E27FC236}">
                <a16:creationId xmlns:a16="http://schemas.microsoft.com/office/drawing/2014/main" id="{AAD1C7D4-00FA-49BC-9283-D329E8A35078}"/>
              </a:ext>
            </a:extLst>
          </p:cNvPr>
          <p:cNvSpPr txBox="1">
            <a:spLocks/>
          </p:cNvSpPr>
          <p:nvPr/>
        </p:nvSpPr>
        <p:spPr>
          <a:xfrm>
            <a:off x="455995" y="4698196"/>
            <a:ext cx="3119558" cy="7241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36145" indent="-336145" defTabSz="914367">
              <a:buFont typeface="+mj-lt"/>
              <a:buAutoNum type="arabicPeriod" startAt="4"/>
              <a:defRPr/>
            </a:pPr>
            <a:r>
              <a:rPr lang="en-US" sz="1568" b="0" spc="0" dirty="0">
                <a:solidFill>
                  <a:srgbClr val="0078D4"/>
                </a:solidFill>
                <a:latin typeface="Segoe UI" panose="020B0502040204020203" pitchFamily="34" charset="0"/>
              </a:rPr>
              <a:t>Worker nodes support communication from the</a:t>
            </a:r>
            <a:br>
              <a:rPr lang="en-US" sz="1568" b="0" spc="0" dirty="0">
                <a:solidFill>
                  <a:srgbClr val="0078D4"/>
                </a:solidFill>
                <a:latin typeface="Segoe UI" panose="020B0502040204020203" pitchFamily="34" charset="0"/>
              </a:rPr>
            </a:br>
            <a:r>
              <a:rPr lang="en-US" sz="1568" b="0" spc="0" dirty="0">
                <a:solidFill>
                  <a:srgbClr val="0078D4"/>
                </a:solidFill>
                <a:latin typeface="Segoe UI" panose="020B0502040204020203" pitchFamily="34" charset="0"/>
              </a:rPr>
              <a:t>Internet</a:t>
            </a:r>
          </a:p>
        </p:txBody>
      </p:sp>
      <p:sp>
        <p:nvSpPr>
          <p:cNvPr id="37" name="Rectangle: Rounded Corners 36">
            <a:extLst>
              <a:ext uri="{FF2B5EF4-FFF2-40B4-BE49-F238E27FC236}">
                <a16:creationId xmlns:a16="http://schemas.microsoft.com/office/drawing/2014/main" id="{D8B8FD90-BEE1-4831-8C9A-E621E8D629AF}"/>
              </a:ext>
            </a:extLst>
          </p:cNvPr>
          <p:cNvSpPr/>
          <p:nvPr/>
        </p:nvSpPr>
        <p:spPr bwMode="auto">
          <a:xfrm>
            <a:off x="5208085" y="2708653"/>
            <a:ext cx="2317065" cy="2373355"/>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grpSp>
        <p:nvGrpSpPr>
          <p:cNvPr id="38" name="Group 37">
            <a:extLst>
              <a:ext uri="{FF2B5EF4-FFF2-40B4-BE49-F238E27FC236}">
                <a16:creationId xmlns:a16="http://schemas.microsoft.com/office/drawing/2014/main" id="{200F6BF1-27D2-46A1-BBA2-F615C252D7E2}"/>
              </a:ext>
            </a:extLst>
          </p:cNvPr>
          <p:cNvGrpSpPr/>
          <p:nvPr/>
        </p:nvGrpSpPr>
        <p:grpSpPr>
          <a:xfrm>
            <a:off x="5963226" y="1150238"/>
            <a:ext cx="806782" cy="1161687"/>
            <a:chOff x="10070502" y="1600600"/>
            <a:chExt cx="822960" cy="1184981"/>
          </a:xfrm>
        </p:grpSpPr>
        <p:sp>
          <p:nvSpPr>
            <p:cNvPr id="46" name="Title 1">
              <a:extLst>
                <a:ext uri="{FF2B5EF4-FFF2-40B4-BE49-F238E27FC236}">
                  <a16:creationId xmlns:a16="http://schemas.microsoft.com/office/drawing/2014/main" id="{D56B895A-068A-4E1D-85FB-6DD97A1AC752}"/>
                </a:ext>
              </a:extLst>
            </p:cNvPr>
            <p:cNvSpPr txBox="1">
              <a:spLocks/>
            </p:cNvSpPr>
            <p:nvPr/>
          </p:nvSpPr>
          <p:spPr>
            <a:xfrm>
              <a:off x="10123192" y="160060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Kubernetes control</a:t>
              </a:r>
            </a:p>
          </p:txBody>
        </p:sp>
        <p:sp>
          <p:nvSpPr>
            <p:cNvPr id="47" name="Rectangle: Rounded Corners 46">
              <a:extLst>
                <a:ext uri="{FF2B5EF4-FFF2-40B4-BE49-F238E27FC236}">
                  <a16:creationId xmlns:a16="http://schemas.microsoft.com/office/drawing/2014/main" id="{610D1899-185F-4F7B-840F-7A4894DF458E}"/>
                </a:ext>
              </a:extLst>
            </p:cNvPr>
            <p:cNvSpPr/>
            <p:nvPr/>
          </p:nvSpPr>
          <p:spPr bwMode="auto">
            <a:xfrm>
              <a:off x="10070502" y="196262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48" name="Group 47">
              <a:extLst>
                <a:ext uri="{FF2B5EF4-FFF2-40B4-BE49-F238E27FC236}">
                  <a16:creationId xmlns:a16="http://schemas.microsoft.com/office/drawing/2014/main" id="{B640D0AD-9788-464A-BF58-8FFDFB411D03}"/>
                </a:ext>
              </a:extLst>
            </p:cNvPr>
            <p:cNvGrpSpPr/>
            <p:nvPr/>
          </p:nvGrpSpPr>
          <p:grpSpPr>
            <a:xfrm>
              <a:off x="10227777" y="2133941"/>
              <a:ext cx="508410" cy="480321"/>
              <a:chOff x="3172902" y="4132385"/>
              <a:chExt cx="355417" cy="335781"/>
            </a:xfrm>
          </p:grpSpPr>
          <p:grpSp>
            <p:nvGrpSpPr>
              <p:cNvPr id="49" name="Group 48">
                <a:extLst>
                  <a:ext uri="{FF2B5EF4-FFF2-40B4-BE49-F238E27FC236}">
                    <a16:creationId xmlns:a16="http://schemas.microsoft.com/office/drawing/2014/main" id="{0A5CCEE4-17F9-4A67-B143-54A7A4D06E57}"/>
                  </a:ext>
                </a:extLst>
              </p:cNvPr>
              <p:cNvGrpSpPr/>
              <p:nvPr/>
            </p:nvGrpSpPr>
            <p:grpSpPr>
              <a:xfrm>
                <a:off x="3234030" y="4132385"/>
                <a:ext cx="233160" cy="110531"/>
                <a:chOff x="3234867" y="4132385"/>
                <a:chExt cx="233160" cy="110531"/>
              </a:xfrm>
            </p:grpSpPr>
            <p:sp>
              <p:nvSpPr>
                <p:cNvPr id="73" name="Freeform: Shape 72">
                  <a:extLst>
                    <a:ext uri="{FF2B5EF4-FFF2-40B4-BE49-F238E27FC236}">
                      <a16:creationId xmlns:a16="http://schemas.microsoft.com/office/drawing/2014/main" id="{080B1477-7820-407A-8B8E-D03B533591B8}"/>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74" name="Freeform: Shape 73">
                  <a:extLst>
                    <a:ext uri="{FF2B5EF4-FFF2-40B4-BE49-F238E27FC236}">
                      <a16:creationId xmlns:a16="http://schemas.microsoft.com/office/drawing/2014/main" id="{53C1AF85-8097-4DE8-8D21-D19FFFBB36E5}"/>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50" name="Group 49">
                <a:extLst>
                  <a:ext uri="{FF2B5EF4-FFF2-40B4-BE49-F238E27FC236}">
                    <a16:creationId xmlns:a16="http://schemas.microsoft.com/office/drawing/2014/main" id="{1DBEFA0A-635E-4032-97BF-A3DDD2843EC9}"/>
                  </a:ext>
                </a:extLst>
              </p:cNvPr>
              <p:cNvGrpSpPr/>
              <p:nvPr/>
            </p:nvGrpSpPr>
            <p:grpSpPr>
              <a:xfrm>
                <a:off x="3172902" y="4245010"/>
                <a:ext cx="355417" cy="110531"/>
                <a:chOff x="3172902" y="4244590"/>
                <a:chExt cx="355417" cy="110531"/>
              </a:xfrm>
            </p:grpSpPr>
            <p:sp>
              <p:nvSpPr>
                <p:cNvPr id="64" name="Freeform: Shape 63">
                  <a:extLst>
                    <a:ext uri="{FF2B5EF4-FFF2-40B4-BE49-F238E27FC236}">
                      <a16:creationId xmlns:a16="http://schemas.microsoft.com/office/drawing/2014/main" id="{9E4E9353-2E7A-4B39-992E-632D4E09CAA9}"/>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70" name="Freeform: Shape 69">
                  <a:extLst>
                    <a:ext uri="{FF2B5EF4-FFF2-40B4-BE49-F238E27FC236}">
                      <a16:creationId xmlns:a16="http://schemas.microsoft.com/office/drawing/2014/main" id="{FF9220AC-5698-433E-9615-80F477F4F365}"/>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71" name="Freeform: Shape 70">
                  <a:extLst>
                    <a:ext uri="{FF2B5EF4-FFF2-40B4-BE49-F238E27FC236}">
                      <a16:creationId xmlns:a16="http://schemas.microsoft.com/office/drawing/2014/main" id="{BC339AF9-CD3B-49B0-8735-CC8A9947DE80}"/>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51" name="Group 50">
                <a:extLst>
                  <a:ext uri="{FF2B5EF4-FFF2-40B4-BE49-F238E27FC236}">
                    <a16:creationId xmlns:a16="http://schemas.microsoft.com/office/drawing/2014/main" id="{67D7FC27-199D-4A13-9A47-8079BF854213}"/>
                  </a:ext>
                </a:extLst>
              </p:cNvPr>
              <p:cNvGrpSpPr/>
              <p:nvPr/>
            </p:nvGrpSpPr>
            <p:grpSpPr>
              <a:xfrm>
                <a:off x="3234030" y="4357635"/>
                <a:ext cx="233160" cy="110531"/>
                <a:chOff x="3234867" y="4132385"/>
                <a:chExt cx="233160" cy="110531"/>
              </a:xfrm>
            </p:grpSpPr>
            <p:sp>
              <p:nvSpPr>
                <p:cNvPr id="52" name="Freeform: Shape 51">
                  <a:extLst>
                    <a:ext uri="{FF2B5EF4-FFF2-40B4-BE49-F238E27FC236}">
                      <a16:creationId xmlns:a16="http://schemas.microsoft.com/office/drawing/2014/main" id="{38038574-2850-4F43-B43B-F6D908B7FA25}"/>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53" name="Freeform: Shape 52">
                  <a:extLst>
                    <a:ext uri="{FF2B5EF4-FFF2-40B4-BE49-F238E27FC236}">
                      <a16:creationId xmlns:a16="http://schemas.microsoft.com/office/drawing/2014/main" id="{D81A90C2-39CD-4542-8E09-5D7E93E18FE3}"/>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grpSp>
        </p:grpSp>
      </p:grpSp>
      <p:grpSp>
        <p:nvGrpSpPr>
          <p:cNvPr id="80" name="Group 79">
            <a:extLst>
              <a:ext uri="{FF2B5EF4-FFF2-40B4-BE49-F238E27FC236}">
                <a16:creationId xmlns:a16="http://schemas.microsoft.com/office/drawing/2014/main" id="{EF561697-6967-47E4-89B3-8F4EF4E01B99}"/>
              </a:ext>
            </a:extLst>
          </p:cNvPr>
          <p:cNvGrpSpPr/>
          <p:nvPr/>
        </p:nvGrpSpPr>
        <p:grpSpPr>
          <a:xfrm>
            <a:off x="6071786" y="2915374"/>
            <a:ext cx="589663" cy="689351"/>
            <a:chOff x="5225756" y="3078294"/>
            <a:chExt cx="601487" cy="703174"/>
          </a:xfrm>
        </p:grpSpPr>
        <p:sp>
          <p:nvSpPr>
            <p:cNvPr id="82" name="Title 1">
              <a:extLst>
                <a:ext uri="{FF2B5EF4-FFF2-40B4-BE49-F238E27FC236}">
                  <a16:creationId xmlns:a16="http://schemas.microsoft.com/office/drawing/2014/main" id="{0AEC0563-0D7B-4A31-B5AC-8BAFF7C6231B}"/>
                </a:ext>
              </a:extLst>
            </p:cNvPr>
            <p:cNvSpPr txBox="1">
              <a:spLocks/>
            </p:cNvSpPr>
            <p:nvPr/>
          </p:nvSpPr>
          <p:spPr>
            <a:xfrm>
              <a:off x="5225756" y="30782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API server</a:t>
              </a:r>
            </a:p>
          </p:txBody>
        </p:sp>
        <p:sp>
          <p:nvSpPr>
            <p:cNvPr id="83" name="Rectangle: Rounded Corners 82">
              <a:extLst>
                <a:ext uri="{FF2B5EF4-FFF2-40B4-BE49-F238E27FC236}">
                  <a16:creationId xmlns:a16="http://schemas.microsoft.com/office/drawing/2014/main" id="{E6DBE90D-A314-404D-8D02-25F552BC1106}"/>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84" name="plug" title="Icon of a power plug showing an A to B connection">
              <a:extLst>
                <a:ext uri="{FF2B5EF4-FFF2-40B4-BE49-F238E27FC236}">
                  <a16:creationId xmlns:a16="http://schemas.microsoft.com/office/drawing/2014/main" id="{8F8176DB-A5C2-45BA-B044-204D98BA0876}"/>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882">
                <a:gradFill>
                  <a:gsLst>
                    <a:gs pos="0">
                      <a:srgbClr val="505050"/>
                    </a:gs>
                    <a:gs pos="100000">
                      <a:srgbClr val="505050"/>
                    </a:gs>
                  </a:gsLst>
                  <a:lin ang="5400000" scaled="1"/>
                </a:gradFill>
                <a:latin typeface="Segoe UI"/>
              </a:endParaRPr>
            </a:p>
          </p:txBody>
        </p:sp>
      </p:grpSp>
      <p:grpSp>
        <p:nvGrpSpPr>
          <p:cNvPr id="85" name="Group 84">
            <a:extLst>
              <a:ext uri="{FF2B5EF4-FFF2-40B4-BE49-F238E27FC236}">
                <a16:creationId xmlns:a16="http://schemas.microsoft.com/office/drawing/2014/main" id="{E0C09C21-8C28-46A3-ACA0-83CA3376C761}"/>
              </a:ext>
            </a:extLst>
          </p:cNvPr>
          <p:cNvGrpSpPr/>
          <p:nvPr/>
        </p:nvGrpSpPr>
        <p:grpSpPr>
          <a:xfrm>
            <a:off x="5271168" y="3877521"/>
            <a:ext cx="1088630" cy="1099318"/>
            <a:chOff x="4871241" y="3960674"/>
            <a:chExt cx="1110459" cy="1121362"/>
          </a:xfrm>
        </p:grpSpPr>
        <p:sp>
          <p:nvSpPr>
            <p:cNvPr id="86" name="Title 1">
              <a:extLst>
                <a:ext uri="{FF2B5EF4-FFF2-40B4-BE49-F238E27FC236}">
                  <a16:creationId xmlns:a16="http://schemas.microsoft.com/office/drawing/2014/main" id="{54D16E87-8383-44E5-8384-76BEB7D1914F}"/>
                </a:ext>
              </a:extLst>
            </p:cNvPr>
            <p:cNvSpPr txBox="1">
              <a:spLocks/>
            </p:cNvSpPr>
            <p:nvPr/>
          </p:nvSpPr>
          <p:spPr>
            <a:xfrm>
              <a:off x="4871241" y="4835815"/>
              <a:ext cx="111045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i="1" spc="0">
                  <a:solidFill>
                    <a:srgbClr val="000000"/>
                  </a:solidFill>
                  <a:latin typeface="Segoe UI"/>
                  <a:cs typeface="Segoe UI Semibold" panose="020B0702040204020203" pitchFamily="34" charset="0"/>
                </a:rPr>
                <a:t>replication, namespace, serviceaccounts, etc.</a:t>
              </a:r>
            </a:p>
          </p:txBody>
        </p:sp>
        <p:grpSp>
          <p:nvGrpSpPr>
            <p:cNvPr id="87" name="Group 86">
              <a:extLst>
                <a:ext uri="{FF2B5EF4-FFF2-40B4-BE49-F238E27FC236}">
                  <a16:creationId xmlns:a16="http://schemas.microsoft.com/office/drawing/2014/main" id="{7CC75B00-F129-45CF-9CE9-D86DFCF499D2}"/>
                </a:ext>
              </a:extLst>
            </p:cNvPr>
            <p:cNvGrpSpPr/>
            <p:nvPr/>
          </p:nvGrpSpPr>
          <p:grpSpPr>
            <a:xfrm>
              <a:off x="5125453" y="3960674"/>
              <a:ext cx="601487" cy="826284"/>
              <a:chOff x="5175257" y="3960674"/>
              <a:chExt cx="601487" cy="826284"/>
            </a:xfrm>
          </p:grpSpPr>
          <p:sp>
            <p:nvSpPr>
              <p:cNvPr id="88" name="Title 1">
                <a:extLst>
                  <a:ext uri="{FF2B5EF4-FFF2-40B4-BE49-F238E27FC236}">
                    <a16:creationId xmlns:a16="http://schemas.microsoft.com/office/drawing/2014/main" id="{B8E8559D-D729-44D0-8078-81B77B3847B8}"/>
                  </a:ext>
                </a:extLst>
              </p:cNvPr>
              <p:cNvSpPr txBox="1">
                <a:spLocks/>
              </p:cNvSpPr>
              <p:nvPr/>
            </p:nvSpPr>
            <p:spPr>
              <a:xfrm>
                <a:off x="5175257" y="3960674"/>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-controller-manager</a:t>
                </a:r>
              </a:p>
            </p:txBody>
          </p:sp>
          <p:sp>
            <p:nvSpPr>
              <p:cNvPr id="89" name="Rectangle: Rounded Corners 88">
                <a:extLst>
                  <a:ext uri="{FF2B5EF4-FFF2-40B4-BE49-F238E27FC236}">
                    <a16:creationId xmlns:a16="http://schemas.microsoft.com/office/drawing/2014/main" id="{705F614D-F8EB-490F-AAE4-5B6A4A9D8391}"/>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90" name="remote" title="Icon of a remote control">
                <a:extLst>
                  <a:ext uri="{FF2B5EF4-FFF2-40B4-BE49-F238E27FC236}">
                    <a16:creationId xmlns:a16="http://schemas.microsoft.com/office/drawing/2014/main" id="{4DAA32BA-B226-4744-A4C3-2B2D926CE8CF}"/>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grpSp>
      <p:grpSp>
        <p:nvGrpSpPr>
          <p:cNvPr id="91" name="Group 90">
            <a:extLst>
              <a:ext uri="{FF2B5EF4-FFF2-40B4-BE49-F238E27FC236}">
                <a16:creationId xmlns:a16="http://schemas.microsoft.com/office/drawing/2014/main" id="{17E7C667-D19F-47D1-9F58-D50777D57DE0}"/>
              </a:ext>
            </a:extLst>
          </p:cNvPr>
          <p:cNvGrpSpPr/>
          <p:nvPr/>
        </p:nvGrpSpPr>
        <p:grpSpPr>
          <a:xfrm>
            <a:off x="6623188" y="3997045"/>
            <a:ext cx="589663" cy="689351"/>
            <a:chOff x="6300176" y="4082594"/>
            <a:chExt cx="601487" cy="703174"/>
          </a:xfrm>
        </p:grpSpPr>
        <p:sp>
          <p:nvSpPr>
            <p:cNvPr id="92" name="Title 1">
              <a:extLst>
                <a:ext uri="{FF2B5EF4-FFF2-40B4-BE49-F238E27FC236}">
                  <a16:creationId xmlns:a16="http://schemas.microsoft.com/office/drawing/2014/main" id="{DE6CF035-FFB9-440E-8D9C-AC02F6447C37}"/>
                </a:ext>
              </a:extLst>
            </p:cNvPr>
            <p:cNvSpPr txBox="1">
              <a:spLocks/>
            </p:cNvSpPr>
            <p:nvPr/>
          </p:nvSpPr>
          <p:spPr>
            <a:xfrm>
              <a:off x="6300176" y="40825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-scheduler</a:t>
              </a:r>
            </a:p>
          </p:txBody>
        </p:sp>
        <p:sp>
          <p:nvSpPr>
            <p:cNvPr id="93" name="Rectangle: Rounded Corners 92">
              <a:extLst>
                <a:ext uri="{FF2B5EF4-FFF2-40B4-BE49-F238E27FC236}">
                  <a16:creationId xmlns:a16="http://schemas.microsoft.com/office/drawing/2014/main" id="{0427D479-017E-455B-8A7B-BE78495E0A2C}"/>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94" name="Calendar" title="Icon of a calendar">
              <a:extLst>
                <a:ext uri="{FF2B5EF4-FFF2-40B4-BE49-F238E27FC236}">
                  <a16:creationId xmlns:a16="http://schemas.microsoft.com/office/drawing/2014/main" id="{FCE1E265-E757-414F-874B-C31ECFC331BF}"/>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cxnSp>
        <p:nvCxnSpPr>
          <p:cNvPr id="95" name="Straight Arrow Connector 94">
            <a:extLst>
              <a:ext uri="{FF2B5EF4-FFF2-40B4-BE49-F238E27FC236}">
                <a16:creationId xmlns:a16="http://schemas.microsoft.com/office/drawing/2014/main" id="{85C08549-E819-44D1-839E-7D48F59B3CE6}"/>
              </a:ext>
            </a:extLst>
          </p:cNvPr>
          <p:cNvCxnSpPr>
            <a:cxnSpLocks/>
            <a:stCxn id="47" idx="2"/>
            <a:endCxn id="82" idx="0"/>
          </p:cNvCxnSpPr>
          <p:nvPr/>
        </p:nvCxnSpPr>
        <p:spPr>
          <a:xfrm>
            <a:off x="6366617" y="2311924"/>
            <a:ext cx="1" cy="60345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B52D5BBF-5958-4D96-85BD-C4F4E2ABA744}"/>
              </a:ext>
            </a:extLst>
          </p:cNvPr>
          <p:cNvCxnSpPr>
            <a:stCxn id="89" idx="3"/>
            <a:endCxn id="83" idx="2"/>
          </p:cNvCxnSpPr>
          <p:nvPr/>
        </p:nvCxnSpPr>
        <p:spPr>
          <a:xfrm flipV="1">
            <a:off x="6077029" y="3604726"/>
            <a:ext cx="179285" cy="821287"/>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25F1A4CB-5692-4FFE-8C8C-B28FC21CC0E0}"/>
              </a:ext>
            </a:extLst>
          </p:cNvPr>
          <p:cNvCxnSpPr>
            <a:cxnSpLocks/>
            <a:stCxn id="93" idx="1"/>
            <a:endCxn id="83" idx="2"/>
          </p:cNvCxnSpPr>
          <p:nvPr/>
        </p:nvCxnSpPr>
        <p:spPr>
          <a:xfrm rot="10800000">
            <a:off x="6477450" y="3604725"/>
            <a:ext cx="179285" cy="820121"/>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722EB085-A34B-47B5-B574-F5E12361E1DE}"/>
              </a:ext>
            </a:extLst>
          </p:cNvPr>
          <p:cNvGrpSpPr/>
          <p:nvPr/>
        </p:nvGrpSpPr>
        <p:grpSpPr>
          <a:xfrm>
            <a:off x="6663296" y="4851770"/>
            <a:ext cx="523100" cy="687793"/>
            <a:chOff x="8440124" y="4245798"/>
            <a:chExt cx="533589" cy="701585"/>
          </a:xfrm>
        </p:grpSpPr>
        <p:grpSp>
          <p:nvGrpSpPr>
            <p:cNvPr id="99" name="Group 98">
              <a:extLst>
                <a:ext uri="{FF2B5EF4-FFF2-40B4-BE49-F238E27FC236}">
                  <a16:creationId xmlns:a16="http://schemas.microsoft.com/office/drawing/2014/main" id="{80DEF907-DC41-4A3B-A222-80C44242D5C9}"/>
                </a:ext>
              </a:extLst>
            </p:cNvPr>
            <p:cNvGrpSpPr/>
            <p:nvPr/>
          </p:nvGrpSpPr>
          <p:grpSpPr>
            <a:xfrm>
              <a:off x="8440124" y="4413794"/>
              <a:ext cx="533589" cy="533589"/>
              <a:chOff x="9475351" y="4318420"/>
              <a:chExt cx="533589" cy="533589"/>
            </a:xfrm>
          </p:grpSpPr>
          <p:sp>
            <p:nvSpPr>
              <p:cNvPr id="101" name="Rectangle: Rounded Corners 100">
                <a:extLst>
                  <a:ext uri="{FF2B5EF4-FFF2-40B4-BE49-F238E27FC236}">
                    <a16:creationId xmlns:a16="http://schemas.microsoft.com/office/drawing/2014/main" id="{852383FD-279C-41D3-B26F-88DF61A6EACF}"/>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02" name="Rectangle: Rounded Corners 101">
                <a:extLst>
                  <a:ext uri="{FF2B5EF4-FFF2-40B4-BE49-F238E27FC236}">
                    <a16:creationId xmlns:a16="http://schemas.microsoft.com/office/drawing/2014/main" id="{E2724135-1171-447A-856A-8623354EC119}"/>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Database_EFC7" title="Icon of a cylinder">
                <a:extLst>
                  <a:ext uri="{FF2B5EF4-FFF2-40B4-BE49-F238E27FC236}">
                    <a16:creationId xmlns:a16="http://schemas.microsoft.com/office/drawing/2014/main" id="{9028BAEE-E33A-412D-8047-B9AEB4B76B11}"/>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sp>
          <p:nvSpPr>
            <p:cNvPr id="100" name="Title 1">
              <a:extLst>
                <a:ext uri="{FF2B5EF4-FFF2-40B4-BE49-F238E27FC236}">
                  <a16:creationId xmlns:a16="http://schemas.microsoft.com/office/drawing/2014/main" id="{DB54375D-565E-4C05-B1A1-0433E9CF7039}"/>
                </a:ext>
              </a:extLst>
            </p:cNvPr>
            <p:cNvSpPr txBox="1">
              <a:spLocks/>
            </p:cNvSpPr>
            <p:nvPr/>
          </p:nvSpPr>
          <p:spPr>
            <a:xfrm>
              <a:off x="8524599" y="4245798"/>
              <a:ext cx="364639"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etcd</a:t>
              </a:r>
            </a:p>
          </p:txBody>
        </p:sp>
      </p:grpSp>
      <p:grpSp>
        <p:nvGrpSpPr>
          <p:cNvPr id="104" name="Group 103">
            <a:extLst>
              <a:ext uri="{FF2B5EF4-FFF2-40B4-BE49-F238E27FC236}">
                <a16:creationId xmlns:a16="http://schemas.microsoft.com/office/drawing/2014/main" id="{50F8D6FF-53DA-486A-8A99-1DF4A1EEA3D7}"/>
              </a:ext>
            </a:extLst>
          </p:cNvPr>
          <p:cNvGrpSpPr/>
          <p:nvPr/>
        </p:nvGrpSpPr>
        <p:grpSpPr>
          <a:xfrm>
            <a:off x="6932228" y="5249624"/>
            <a:ext cx="523100" cy="523100"/>
            <a:chOff x="9475351" y="4318420"/>
            <a:chExt cx="533589" cy="533589"/>
          </a:xfrm>
        </p:grpSpPr>
        <p:sp>
          <p:nvSpPr>
            <p:cNvPr id="105" name="Rectangle: Rounded Corners 104">
              <a:extLst>
                <a:ext uri="{FF2B5EF4-FFF2-40B4-BE49-F238E27FC236}">
                  <a16:creationId xmlns:a16="http://schemas.microsoft.com/office/drawing/2014/main" id="{658B2FEB-D5C2-4DAE-88D6-1A4BD13BBBC4}"/>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06" name="Rectangle: Rounded Corners 105">
              <a:extLst>
                <a:ext uri="{FF2B5EF4-FFF2-40B4-BE49-F238E27FC236}">
                  <a16:creationId xmlns:a16="http://schemas.microsoft.com/office/drawing/2014/main" id="{191853F9-5A8F-4D21-A740-832A34EE8282}"/>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Database_EFC7" title="Icon of a cylinder">
              <a:extLst>
                <a:ext uri="{FF2B5EF4-FFF2-40B4-BE49-F238E27FC236}">
                  <a16:creationId xmlns:a16="http://schemas.microsoft.com/office/drawing/2014/main" id="{D0340E01-277A-4BA4-B934-58B2288F2F38}"/>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grpSp>
        <p:nvGrpSpPr>
          <p:cNvPr id="108" name="Group 107">
            <a:extLst>
              <a:ext uri="{FF2B5EF4-FFF2-40B4-BE49-F238E27FC236}">
                <a16:creationId xmlns:a16="http://schemas.microsoft.com/office/drawing/2014/main" id="{EE4E791B-7DE1-4CB0-81F8-276971838AAE}"/>
              </a:ext>
            </a:extLst>
          </p:cNvPr>
          <p:cNvGrpSpPr/>
          <p:nvPr/>
        </p:nvGrpSpPr>
        <p:grpSpPr>
          <a:xfrm>
            <a:off x="7201161" y="5482784"/>
            <a:ext cx="523100" cy="523100"/>
            <a:chOff x="9475351" y="4318420"/>
            <a:chExt cx="533589" cy="533589"/>
          </a:xfrm>
        </p:grpSpPr>
        <p:sp>
          <p:nvSpPr>
            <p:cNvPr id="109" name="Rectangle: Rounded Corners 108">
              <a:extLst>
                <a:ext uri="{FF2B5EF4-FFF2-40B4-BE49-F238E27FC236}">
                  <a16:creationId xmlns:a16="http://schemas.microsoft.com/office/drawing/2014/main" id="{C10E84FF-DC8E-4666-B90E-669992189785}"/>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10" name="Rectangle: Rounded Corners 109">
              <a:extLst>
                <a:ext uri="{FF2B5EF4-FFF2-40B4-BE49-F238E27FC236}">
                  <a16:creationId xmlns:a16="http://schemas.microsoft.com/office/drawing/2014/main" id="{91B2C3DE-4F31-4033-89BC-EEC007186656}"/>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Database_EFC7" title="Icon of a cylinder">
              <a:extLst>
                <a:ext uri="{FF2B5EF4-FFF2-40B4-BE49-F238E27FC236}">
                  <a16:creationId xmlns:a16="http://schemas.microsoft.com/office/drawing/2014/main" id="{741E7446-75B5-42FD-852B-F818B72CD1C8}"/>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cxnSp>
        <p:nvCxnSpPr>
          <p:cNvPr id="112" name="Connector: Elbow 111">
            <a:extLst>
              <a:ext uri="{FF2B5EF4-FFF2-40B4-BE49-F238E27FC236}">
                <a16:creationId xmlns:a16="http://schemas.microsoft.com/office/drawing/2014/main" id="{D1238557-9C1F-4FD1-AF71-F6E5404D8AF8}"/>
              </a:ext>
            </a:extLst>
          </p:cNvPr>
          <p:cNvCxnSpPr>
            <a:stCxn id="83" idx="3"/>
            <a:endCxn id="105" idx="0"/>
          </p:cNvCxnSpPr>
          <p:nvPr/>
        </p:nvCxnSpPr>
        <p:spPr>
          <a:xfrm>
            <a:off x="6628433" y="3343176"/>
            <a:ext cx="717140" cy="1906448"/>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Title 1">
            <a:extLst>
              <a:ext uri="{FF2B5EF4-FFF2-40B4-BE49-F238E27FC236}">
                <a16:creationId xmlns:a16="http://schemas.microsoft.com/office/drawing/2014/main" id="{D0A285FD-7470-420D-A40C-3533D86446F7}"/>
              </a:ext>
            </a:extLst>
          </p:cNvPr>
          <p:cNvSpPr txBox="1">
            <a:spLocks/>
          </p:cNvSpPr>
          <p:nvPr/>
        </p:nvSpPr>
        <p:spPr>
          <a:xfrm>
            <a:off x="5208085" y="2516196"/>
            <a:ext cx="1663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Master node</a:t>
            </a:r>
          </a:p>
        </p:txBody>
      </p:sp>
      <p:sp>
        <p:nvSpPr>
          <p:cNvPr id="114" name="Rectangle: Rounded Corners 113">
            <a:extLst>
              <a:ext uri="{FF2B5EF4-FFF2-40B4-BE49-F238E27FC236}">
                <a16:creationId xmlns:a16="http://schemas.microsoft.com/office/drawing/2014/main" id="{941CD316-C0F2-4DC7-AB64-CE00E525E63B}"/>
              </a:ext>
            </a:extLst>
          </p:cNvPr>
          <p:cNvSpPr/>
          <p:nvPr/>
        </p:nvSpPr>
        <p:spPr bwMode="auto">
          <a:xfrm>
            <a:off x="8212616" y="1435291"/>
            <a:ext cx="2515743" cy="2273516"/>
          </a:xfrm>
          <a:prstGeom prst="roundRect">
            <a:avLst>
              <a:gd name="adj" fmla="val 3125"/>
            </a:avLst>
          </a:prstGeom>
          <a:solidFill>
            <a:schemeClr val="bg1">
              <a:alpha val="2000"/>
            </a:scheme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15" name="Title 1">
            <a:extLst>
              <a:ext uri="{FF2B5EF4-FFF2-40B4-BE49-F238E27FC236}">
                <a16:creationId xmlns:a16="http://schemas.microsoft.com/office/drawing/2014/main" id="{2EB9A643-871A-43C8-84F6-8215D042C001}"/>
              </a:ext>
            </a:extLst>
          </p:cNvPr>
          <p:cNvSpPr txBox="1">
            <a:spLocks/>
          </p:cNvSpPr>
          <p:nvPr/>
        </p:nvSpPr>
        <p:spPr>
          <a:xfrm>
            <a:off x="8212616" y="1242833"/>
            <a:ext cx="1663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Worker node</a:t>
            </a:r>
          </a:p>
        </p:txBody>
      </p:sp>
      <p:grpSp>
        <p:nvGrpSpPr>
          <p:cNvPr id="116" name="Group 115">
            <a:extLst>
              <a:ext uri="{FF2B5EF4-FFF2-40B4-BE49-F238E27FC236}">
                <a16:creationId xmlns:a16="http://schemas.microsoft.com/office/drawing/2014/main" id="{F7E728A8-0FF6-40AD-84D2-C20C68696F24}"/>
              </a:ext>
            </a:extLst>
          </p:cNvPr>
          <p:cNvGrpSpPr/>
          <p:nvPr/>
        </p:nvGrpSpPr>
        <p:grpSpPr>
          <a:xfrm>
            <a:off x="8684605" y="1526407"/>
            <a:ext cx="589663" cy="689351"/>
            <a:chOff x="8858748" y="1556518"/>
            <a:chExt cx="601487" cy="703174"/>
          </a:xfrm>
        </p:grpSpPr>
        <p:sp>
          <p:nvSpPr>
            <p:cNvPr id="117" name="Rectangle: Rounded Corners 116">
              <a:extLst>
                <a:ext uri="{FF2B5EF4-FFF2-40B4-BE49-F238E27FC236}">
                  <a16:creationId xmlns:a16="http://schemas.microsoft.com/office/drawing/2014/main" id="{45D33E23-54B6-409D-9D1E-41D5EAC1DD8F}"/>
                </a:ext>
              </a:extLst>
            </p:cNvPr>
            <p:cNvSpPr/>
            <p:nvPr/>
          </p:nvSpPr>
          <p:spPr bwMode="auto">
            <a:xfrm>
              <a:off x="8892968"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18" name="IoT_Hub" title="Icon of circles connecting to a center circle surrounded by brackets">
              <a:extLst>
                <a:ext uri="{FF2B5EF4-FFF2-40B4-BE49-F238E27FC236}">
                  <a16:creationId xmlns:a16="http://schemas.microsoft.com/office/drawing/2014/main" id="{38253777-A2ED-4C2E-A80E-45F8455E4274}"/>
                </a:ext>
              </a:extLst>
            </p:cNvPr>
            <p:cNvSpPr>
              <a:spLocks noChangeAspect="1" noEditPoints="1"/>
            </p:cNvSpPr>
            <p:nvPr/>
          </p:nvSpPr>
          <p:spPr bwMode="auto">
            <a:xfrm>
              <a:off x="8958029" y="1791164"/>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gradFill>
                  <a:gsLst>
                    <a:gs pos="0">
                      <a:srgbClr val="505050"/>
                    </a:gs>
                    <a:gs pos="100000">
                      <a:srgbClr val="505050"/>
                    </a:gs>
                  </a:gsLst>
                </a:gradFill>
                <a:latin typeface="Segoe UI"/>
              </a:endParaRPr>
            </a:p>
          </p:txBody>
        </p:sp>
        <p:sp>
          <p:nvSpPr>
            <p:cNvPr id="119" name="Title 1">
              <a:extLst>
                <a:ext uri="{FF2B5EF4-FFF2-40B4-BE49-F238E27FC236}">
                  <a16:creationId xmlns:a16="http://schemas.microsoft.com/office/drawing/2014/main" id="{CDEC56B9-8138-4AEB-9567-79A98472D27B}"/>
                </a:ext>
              </a:extLst>
            </p:cNvPr>
            <p:cNvSpPr txBox="1">
              <a:spLocks/>
            </p:cNvSpPr>
            <p:nvPr/>
          </p:nvSpPr>
          <p:spPr>
            <a:xfrm>
              <a:off x="8858748" y="155651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err="1">
                  <a:solidFill>
                    <a:srgbClr val="000000"/>
                  </a:solidFill>
                  <a:latin typeface="Segoe UI Semibold" panose="020B0702040204020203" pitchFamily="34" charset="0"/>
                  <a:cs typeface="Segoe UI Semibold" panose="020B0702040204020203" pitchFamily="34" charset="0"/>
                </a:rPr>
                <a:t>kubelet</a:t>
              </a:r>
              <a:endParaRPr lang="en-US" sz="784" spc="0">
                <a:solidFill>
                  <a:srgbClr val="000000"/>
                </a:solidFill>
                <a:latin typeface="Segoe UI Semibold" panose="020B0702040204020203" pitchFamily="34" charset="0"/>
                <a:cs typeface="Segoe UI Semibold" panose="020B0702040204020203" pitchFamily="34" charset="0"/>
              </a:endParaRPr>
            </a:p>
          </p:txBody>
        </p:sp>
      </p:grpSp>
      <p:sp>
        <p:nvSpPr>
          <p:cNvPr id="120" name="Rectangle 119">
            <a:extLst>
              <a:ext uri="{FF2B5EF4-FFF2-40B4-BE49-F238E27FC236}">
                <a16:creationId xmlns:a16="http://schemas.microsoft.com/office/drawing/2014/main" id="{34DA6850-E295-4AE0-B8BD-C19E9056A914}"/>
              </a:ext>
            </a:extLst>
          </p:cNvPr>
          <p:cNvSpPr/>
          <p:nvPr/>
        </p:nvSpPr>
        <p:spPr bwMode="auto">
          <a:xfrm>
            <a:off x="9062966" y="1729025"/>
            <a:ext cx="140199" cy="157193"/>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B8B5752A-BD0F-4ACB-94BE-8ED0FAA56C23}"/>
              </a:ext>
            </a:extLst>
          </p:cNvPr>
          <p:cNvSpPr/>
          <p:nvPr/>
        </p:nvSpPr>
        <p:spPr bwMode="auto">
          <a:xfrm>
            <a:off x="8757785" y="2027125"/>
            <a:ext cx="140199" cy="157193"/>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2" name="Group 121">
            <a:extLst>
              <a:ext uri="{FF2B5EF4-FFF2-40B4-BE49-F238E27FC236}">
                <a16:creationId xmlns:a16="http://schemas.microsoft.com/office/drawing/2014/main" id="{24762A4F-76AE-49BE-A046-D7A594A0F733}"/>
              </a:ext>
            </a:extLst>
          </p:cNvPr>
          <p:cNvGrpSpPr/>
          <p:nvPr/>
        </p:nvGrpSpPr>
        <p:grpSpPr>
          <a:xfrm>
            <a:off x="9666707" y="1526407"/>
            <a:ext cx="589663" cy="689351"/>
            <a:chOff x="9860544" y="1556518"/>
            <a:chExt cx="601487" cy="703174"/>
          </a:xfrm>
        </p:grpSpPr>
        <p:sp>
          <p:nvSpPr>
            <p:cNvPr id="123" name="Rectangle: Rounded Corners 122">
              <a:extLst>
                <a:ext uri="{FF2B5EF4-FFF2-40B4-BE49-F238E27FC236}">
                  <a16:creationId xmlns:a16="http://schemas.microsoft.com/office/drawing/2014/main" id="{3E6EB1A2-6F65-4660-9BF4-037472B69F6F}"/>
                </a:ext>
              </a:extLst>
            </p:cNvPr>
            <p:cNvSpPr/>
            <p:nvPr/>
          </p:nvSpPr>
          <p:spPr bwMode="auto">
            <a:xfrm>
              <a:off x="9894764"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24" name="Move_E7C2" title="Icon of four arrows pointing away from eachother">
              <a:extLst>
                <a:ext uri="{FF2B5EF4-FFF2-40B4-BE49-F238E27FC236}">
                  <a16:creationId xmlns:a16="http://schemas.microsoft.com/office/drawing/2014/main" id="{AC7F2771-FBFD-448F-AF70-6572906D82B5}"/>
                </a:ext>
              </a:extLst>
            </p:cNvPr>
            <p:cNvSpPr>
              <a:spLocks noChangeAspect="1" noEditPoints="1"/>
            </p:cNvSpPr>
            <p:nvPr/>
          </p:nvSpPr>
          <p:spPr bwMode="auto">
            <a:xfrm>
              <a:off x="9998469" y="1829768"/>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882">
                <a:gradFill>
                  <a:gsLst>
                    <a:gs pos="0">
                      <a:srgbClr val="505050"/>
                    </a:gs>
                    <a:gs pos="100000">
                      <a:srgbClr val="505050"/>
                    </a:gs>
                  </a:gsLst>
                  <a:lin ang="5400000" scaled="1"/>
                </a:gradFill>
                <a:latin typeface="Segoe UI"/>
              </a:endParaRPr>
            </a:p>
          </p:txBody>
        </p:sp>
        <p:sp>
          <p:nvSpPr>
            <p:cNvPr id="125" name="Title 1">
              <a:extLst>
                <a:ext uri="{FF2B5EF4-FFF2-40B4-BE49-F238E27FC236}">
                  <a16:creationId xmlns:a16="http://schemas.microsoft.com/office/drawing/2014/main" id="{D9737884-1E73-4EA5-98B6-7760B73116AA}"/>
                </a:ext>
              </a:extLst>
            </p:cNvPr>
            <p:cNvSpPr txBox="1">
              <a:spLocks/>
            </p:cNvSpPr>
            <p:nvPr/>
          </p:nvSpPr>
          <p:spPr>
            <a:xfrm>
              <a:off x="9860544" y="155651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err="1">
                  <a:solidFill>
                    <a:srgbClr val="000000"/>
                  </a:solidFill>
                  <a:latin typeface="Segoe UI Semibold" panose="020B0702040204020203" pitchFamily="34" charset="0"/>
                  <a:cs typeface="Segoe UI Semibold" panose="020B0702040204020203" pitchFamily="34" charset="0"/>
                </a:rPr>
                <a:t>kube</a:t>
              </a:r>
              <a:r>
                <a:rPr lang="en-US" sz="784" spc="0">
                  <a:solidFill>
                    <a:srgbClr val="000000"/>
                  </a:solidFill>
                  <a:latin typeface="Segoe UI Semibold" panose="020B0702040204020203" pitchFamily="34" charset="0"/>
                  <a:cs typeface="Segoe UI Semibold" panose="020B0702040204020203" pitchFamily="34" charset="0"/>
                </a:rPr>
                <a:t>-proxy</a:t>
              </a:r>
            </a:p>
          </p:txBody>
        </p:sp>
      </p:grpSp>
      <p:grpSp>
        <p:nvGrpSpPr>
          <p:cNvPr id="126" name="Group 125">
            <a:extLst>
              <a:ext uri="{FF2B5EF4-FFF2-40B4-BE49-F238E27FC236}">
                <a16:creationId xmlns:a16="http://schemas.microsoft.com/office/drawing/2014/main" id="{A84DC4DB-A745-48EA-A1C7-A04586FCED91}"/>
              </a:ext>
            </a:extLst>
          </p:cNvPr>
          <p:cNvGrpSpPr/>
          <p:nvPr/>
        </p:nvGrpSpPr>
        <p:grpSpPr>
          <a:xfrm>
            <a:off x="8342547" y="2395448"/>
            <a:ext cx="2255879" cy="1160413"/>
            <a:chOff x="8509832" y="2442985"/>
            <a:chExt cx="2301114" cy="1183682"/>
          </a:xfrm>
        </p:grpSpPr>
        <p:sp>
          <p:nvSpPr>
            <p:cNvPr id="127" name="Rectangle: Rounded Corners 126">
              <a:extLst>
                <a:ext uri="{FF2B5EF4-FFF2-40B4-BE49-F238E27FC236}">
                  <a16:creationId xmlns:a16="http://schemas.microsoft.com/office/drawing/2014/main" id="{045BA575-4E69-4D22-BE22-B18854AED634}"/>
                </a:ext>
              </a:extLst>
            </p:cNvPr>
            <p:cNvSpPr/>
            <p:nvPr/>
          </p:nvSpPr>
          <p:spPr bwMode="auto">
            <a:xfrm>
              <a:off x="8509832" y="2616928"/>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28" name="Title 1">
              <a:extLst>
                <a:ext uri="{FF2B5EF4-FFF2-40B4-BE49-F238E27FC236}">
                  <a16:creationId xmlns:a16="http://schemas.microsoft.com/office/drawing/2014/main" id="{BA97EE33-7014-4A5C-AD17-9EDAF51EA344}"/>
                </a:ext>
              </a:extLst>
            </p:cNvPr>
            <p:cNvSpPr txBox="1">
              <a:spLocks/>
            </p:cNvSpPr>
            <p:nvPr/>
          </p:nvSpPr>
          <p:spPr>
            <a:xfrm>
              <a:off x="8509832" y="244298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Docker</a:t>
              </a:r>
            </a:p>
          </p:txBody>
        </p:sp>
        <p:sp>
          <p:nvSpPr>
            <p:cNvPr id="129" name="Rectangle: Rounded Corners 128">
              <a:extLst>
                <a:ext uri="{FF2B5EF4-FFF2-40B4-BE49-F238E27FC236}">
                  <a16:creationId xmlns:a16="http://schemas.microsoft.com/office/drawing/2014/main" id="{E381105D-6DF9-4107-BCFF-819D225F896A}"/>
                </a:ext>
              </a:extLst>
            </p:cNvPr>
            <p:cNvSpPr/>
            <p:nvPr/>
          </p:nvSpPr>
          <p:spPr bwMode="auto">
            <a:xfrm>
              <a:off x="8629910"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30" name="Rectangle: Rounded Corners 129">
              <a:extLst>
                <a:ext uri="{FF2B5EF4-FFF2-40B4-BE49-F238E27FC236}">
                  <a16:creationId xmlns:a16="http://schemas.microsoft.com/office/drawing/2014/main" id="{E77C0E01-004F-404B-98C3-BC6E43529609}"/>
                </a:ext>
              </a:extLst>
            </p:cNvPr>
            <p:cNvSpPr/>
            <p:nvPr/>
          </p:nvSpPr>
          <p:spPr bwMode="auto">
            <a:xfrm>
              <a:off x="9722713"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31" name="Title 1">
              <a:extLst>
                <a:ext uri="{FF2B5EF4-FFF2-40B4-BE49-F238E27FC236}">
                  <a16:creationId xmlns:a16="http://schemas.microsoft.com/office/drawing/2014/main" id="{958940C8-1622-4FF7-9B2E-961C7C50EA73}"/>
                </a:ext>
              </a:extLst>
            </p:cNvPr>
            <p:cNvSpPr txBox="1">
              <a:spLocks/>
            </p:cNvSpPr>
            <p:nvPr/>
          </p:nvSpPr>
          <p:spPr>
            <a:xfrm>
              <a:off x="8629910" y="276180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Prod</a:t>
              </a:r>
            </a:p>
          </p:txBody>
        </p:sp>
        <p:sp>
          <p:nvSpPr>
            <p:cNvPr id="132" name="Title 1">
              <a:extLst>
                <a:ext uri="{FF2B5EF4-FFF2-40B4-BE49-F238E27FC236}">
                  <a16:creationId xmlns:a16="http://schemas.microsoft.com/office/drawing/2014/main" id="{9D5043F2-3BAF-4687-9870-75E87D572473}"/>
                </a:ext>
              </a:extLst>
            </p:cNvPr>
            <p:cNvSpPr txBox="1">
              <a:spLocks/>
            </p:cNvSpPr>
            <p:nvPr/>
          </p:nvSpPr>
          <p:spPr>
            <a:xfrm>
              <a:off x="9722713" y="276180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Prod</a:t>
              </a:r>
            </a:p>
          </p:txBody>
        </p:sp>
        <p:sp>
          <p:nvSpPr>
            <p:cNvPr id="133" name="Title 1">
              <a:extLst>
                <a:ext uri="{FF2B5EF4-FFF2-40B4-BE49-F238E27FC236}">
                  <a16:creationId xmlns:a16="http://schemas.microsoft.com/office/drawing/2014/main" id="{96639469-5C37-418C-B2D1-B8168CA11A12}"/>
                </a:ext>
              </a:extLst>
            </p:cNvPr>
            <p:cNvSpPr txBox="1">
              <a:spLocks/>
            </p:cNvSpPr>
            <p:nvPr/>
          </p:nvSpPr>
          <p:spPr>
            <a:xfrm>
              <a:off x="8813245" y="298788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Containers</a:t>
              </a:r>
            </a:p>
          </p:txBody>
        </p:sp>
        <p:sp>
          <p:nvSpPr>
            <p:cNvPr id="134" name="Title 1">
              <a:extLst>
                <a:ext uri="{FF2B5EF4-FFF2-40B4-BE49-F238E27FC236}">
                  <a16:creationId xmlns:a16="http://schemas.microsoft.com/office/drawing/2014/main" id="{C371ECE6-DA82-41E2-9A18-DB0D7462CD73}"/>
                </a:ext>
              </a:extLst>
            </p:cNvPr>
            <p:cNvSpPr txBox="1">
              <a:spLocks/>
            </p:cNvSpPr>
            <p:nvPr/>
          </p:nvSpPr>
          <p:spPr>
            <a:xfrm>
              <a:off x="9906048" y="298788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Containers</a:t>
              </a:r>
            </a:p>
          </p:txBody>
        </p:sp>
        <p:grpSp>
          <p:nvGrpSpPr>
            <p:cNvPr id="135" name="Group 134">
              <a:extLst>
                <a:ext uri="{FF2B5EF4-FFF2-40B4-BE49-F238E27FC236}">
                  <a16:creationId xmlns:a16="http://schemas.microsoft.com/office/drawing/2014/main" id="{796CB826-6141-4946-A13C-7813FAC7E959}"/>
                </a:ext>
              </a:extLst>
            </p:cNvPr>
            <p:cNvGrpSpPr/>
            <p:nvPr/>
          </p:nvGrpSpPr>
          <p:grpSpPr>
            <a:xfrm>
              <a:off x="8776968" y="3171978"/>
              <a:ext cx="674040" cy="200439"/>
              <a:chOff x="8773830" y="4177977"/>
              <a:chExt cx="757312" cy="225202"/>
            </a:xfrm>
          </p:grpSpPr>
          <p:sp>
            <p:nvSpPr>
              <p:cNvPr id="140" name="Freeform: Shape 139">
                <a:extLst>
                  <a:ext uri="{FF2B5EF4-FFF2-40B4-BE49-F238E27FC236}">
                    <a16:creationId xmlns:a16="http://schemas.microsoft.com/office/drawing/2014/main" id="{BA682CA3-FD9F-4F97-BCB6-1C530E9A1E4C}"/>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41" name="Freeform: Shape 140">
                <a:extLst>
                  <a:ext uri="{FF2B5EF4-FFF2-40B4-BE49-F238E27FC236}">
                    <a16:creationId xmlns:a16="http://schemas.microsoft.com/office/drawing/2014/main" id="{3D967C56-2C6B-409E-986A-87F0AB45A679}"/>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42" name="Freeform: Shape 141">
                <a:extLst>
                  <a:ext uri="{FF2B5EF4-FFF2-40B4-BE49-F238E27FC236}">
                    <a16:creationId xmlns:a16="http://schemas.microsoft.com/office/drawing/2014/main" id="{83B19BCF-3836-4929-912D-BFB66215D664}"/>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136" name="Group 135">
              <a:extLst>
                <a:ext uri="{FF2B5EF4-FFF2-40B4-BE49-F238E27FC236}">
                  <a16:creationId xmlns:a16="http://schemas.microsoft.com/office/drawing/2014/main" id="{F3FCCAF9-993F-40DA-A3A1-C7BF4601EA1B}"/>
                </a:ext>
              </a:extLst>
            </p:cNvPr>
            <p:cNvGrpSpPr/>
            <p:nvPr/>
          </p:nvGrpSpPr>
          <p:grpSpPr>
            <a:xfrm>
              <a:off x="9869771" y="3171978"/>
              <a:ext cx="674040" cy="200439"/>
              <a:chOff x="8773830" y="4177977"/>
              <a:chExt cx="757312" cy="225202"/>
            </a:xfrm>
          </p:grpSpPr>
          <p:sp>
            <p:nvSpPr>
              <p:cNvPr id="137" name="Freeform: Shape 136">
                <a:extLst>
                  <a:ext uri="{FF2B5EF4-FFF2-40B4-BE49-F238E27FC236}">
                    <a16:creationId xmlns:a16="http://schemas.microsoft.com/office/drawing/2014/main" id="{458F0F0A-00F0-4078-B348-0766BF993CA8}"/>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38" name="Freeform: Shape 137">
                <a:extLst>
                  <a:ext uri="{FF2B5EF4-FFF2-40B4-BE49-F238E27FC236}">
                    <a16:creationId xmlns:a16="http://schemas.microsoft.com/office/drawing/2014/main" id="{4750F9FE-4648-406C-A0F9-D297D13BDAA5}"/>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39" name="Freeform: Shape 138">
                <a:extLst>
                  <a:ext uri="{FF2B5EF4-FFF2-40B4-BE49-F238E27FC236}">
                    <a16:creationId xmlns:a16="http://schemas.microsoft.com/office/drawing/2014/main" id="{05CEBF18-91B0-460C-9733-EA2A91E92767}"/>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cxnSp>
        <p:nvCxnSpPr>
          <p:cNvPr id="143" name="Straight Arrow Connector 142">
            <a:extLst>
              <a:ext uri="{FF2B5EF4-FFF2-40B4-BE49-F238E27FC236}">
                <a16:creationId xmlns:a16="http://schemas.microsoft.com/office/drawing/2014/main" id="{1BF8CAB3-AC9C-46FA-9EC2-DCF992456892}"/>
              </a:ext>
            </a:extLst>
          </p:cNvPr>
          <p:cNvCxnSpPr>
            <a:cxnSpLocks/>
          </p:cNvCxnSpPr>
          <p:nvPr/>
        </p:nvCxnSpPr>
        <p:spPr>
          <a:xfrm flipH="1">
            <a:off x="8782412" y="2215758"/>
            <a:ext cx="1" cy="71714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8F6A1718-6965-445D-812C-AC301DEB4855}"/>
              </a:ext>
            </a:extLst>
          </p:cNvPr>
          <p:cNvCxnSpPr>
            <a:cxnSpLocks/>
          </p:cNvCxnSpPr>
          <p:nvPr/>
        </p:nvCxnSpPr>
        <p:spPr>
          <a:xfrm flipH="1">
            <a:off x="10159628" y="2215759"/>
            <a:ext cx="1" cy="622114"/>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F5431430-51F7-46BF-A3D2-2AC595440674}"/>
              </a:ext>
            </a:extLst>
          </p:cNvPr>
          <p:cNvCxnSpPr>
            <a:cxnSpLocks/>
          </p:cNvCxnSpPr>
          <p:nvPr/>
        </p:nvCxnSpPr>
        <p:spPr>
          <a:xfrm rot="16200000" flipH="1">
            <a:off x="9057531" y="2137928"/>
            <a:ext cx="713873" cy="869532"/>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03F42213-5A16-4845-B8B9-4031B263C533}"/>
              </a:ext>
            </a:extLst>
          </p:cNvPr>
          <p:cNvCxnSpPr>
            <a:cxnSpLocks/>
          </p:cNvCxnSpPr>
          <p:nvPr/>
        </p:nvCxnSpPr>
        <p:spPr>
          <a:xfrm rot="5400000">
            <a:off x="9216366" y="2090259"/>
            <a:ext cx="618533" cy="869532"/>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7" name="Rectangle: Rounded Corners 146">
            <a:extLst>
              <a:ext uri="{FF2B5EF4-FFF2-40B4-BE49-F238E27FC236}">
                <a16:creationId xmlns:a16="http://schemas.microsoft.com/office/drawing/2014/main" id="{D34D04D0-5F73-4838-B583-0DE651EFF2C5}"/>
              </a:ext>
            </a:extLst>
          </p:cNvPr>
          <p:cNvSpPr/>
          <p:nvPr/>
        </p:nvSpPr>
        <p:spPr bwMode="auto">
          <a:xfrm>
            <a:off x="8212616" y="4285676"/>
            <a:ext cx="2515743" cy="227351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48" name="Title 1">
            <a:extLst>
              <a:ext uri="{FF2B5EF4-FFF2-40B4-BE49-F238E27FC236}">
                <a16:creationId xmlns:a16="http://schemas.microsoft.com/office/drawing/2014/main" id="{E8020A02-49A0-462C-BAD9-6CB50ACDA2C0}"/>
              </a:ext>
            </a:extLst>
          </p:cNvPr>
          <p:cNvSpPr txBox="1">
            <a:spLocks/>
          </p:cNvSpPr>
          <p:nvPr/>
        </p:nvSpPr>
        <p:spPr>
          <a:xfrm>
            <a:off x="8212616" y="4093218"/>
            <a:ext cx="1663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Worker node</a:t>
            </a:r>
          </a:p>
        </p:txBody>
      </p:sp>
      <p:grpSp>
        <p:nvGrpSpPr>
          <p:cNvPr id="149" name="Group 148">
            <a:extLst>
              <a:ext uri="{FF2B5EF4-FFF2-40B4-BE49-F238E27FC236}">
                <a16:creationId xmlns:a16="http://schemas.microsoft.com/office/drawing/2014/main" id="{73E5B875-D3EF-4A86-B7DA-C7D3EB4FED6F}"/>
              </a:ext>
            </a:extLst>
          </p:cNvPr>
          <p:cNvGrpSpPr/>
          <p:nvPr/>
        </p:nvGrpSpPr>
        <p:grpSpPr>
          <a:xfrm>
            <a:off x="8684605" y="4376792"/>
            <a:ext cx="589663" cy="689351"/>
            <a:chOff x="8858748" y="4464059"/>
            <a:chExt cx="601487" cy="703174"/>
          </a:xfrm>
        </p:grpSpPr>
        <p:sp>
          <p:nvSpPr>
            <p:cNvPr id="150" name="Rectangle: Rounded Corners 149">
              <a:extLst>
                <a:ext uri="{FF2B5EF4-FFF2-40B4-BE49-F238E27FC236}">
                  <a16:creationId xmlns:a16="http://schemas.microsoft.com/office/drawing/2014/main" id="{8486F759-D82C-4E65-9662-2E53279AF1F7}"/>
                </a:ext>
              </a:extLst>
            </p:cNvPr>
            <p:cNvSpPr/>
            <p:nvPr/>
          </p:nvSpPr>
          <p:spPr bwMode="auto">
            <a:xfrm>
              <a:off x="8892968"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51" name="IoT_Hub" title="Icon of circles connecting to a center circle surrounded by brackets">
              <a:extLst>
                <a:ext uri="{FF2B5EF4-FFF2-40B4-BE49-F238E27FC236}">
                  <a16:creationId xmlns:a16="http://schemas.microsoft.com/office/drawing/2014/main" id="{71599EEF-CF9D-4F42-9D17-532FD1FD7905}"/>
                </a:ext>
              </a:extLst>
            </p:cNvPr>
            <p:cNvSpPr>
              <a:spLocks noChangeAspect="1" noEditPoints="1"/>
            </p:cNvSpPr>
            <p:nvPr/>
          </p:nvSpPr>
          <p:spPr bwMode="auto">
            <a:xfrm>
              <a:off x="8958029" y="4698705"/>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gradFill>
                  <a:gsLst>
                    <a:gs pos="0">
                      <a:srgbClr val="505050"/>
                    </a:gs>
                    <a:gs pos="100000">
                      <a:srgbClr val="505050"/>
                    </a:gs>
                  </a:gsLst>
                </a:gradFill>
                <a:latin typeface="Segoe UI"/>
              </a:endParaRPr>
            </a:p>
          </p:txBody>
        </p:sp>
        <p:sp>
          <p:nvSpPr>
            <p:cNvPr id="152" name="Title 1">
              <a:extLst>
                <a:ext uri="{FF2B5EF4-FFF2-40B4-BE49-F238E27FC236}">
                  <a16:creationId xmlns:a16="http://schemas.microsoft.com/office/drawing/2014/main" id="{B7C818DC-4CAC-4DFA-8FCD-9765371E0C12}"/>
                </a:ext>
              </a:extLst>
            </p:cNvPr>
            <p:cNvSpPr txBox="1">
              <a:spLocks/>
            </p:cNvSpPr>
            <p:nvPr/>
          </p:nvSpPr>
          <p:spPr>
            <a:xfrm>
              <a:off x="8858748"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err="1">
                  <a:solidFill>
                    <a:srgbClr val="000000"/>
                  </a:solidFill>
                  <a:latin typeface="Segoe UI Semibold" panose="020B0702040204020203" pitchFamily="34" charset="0"/>
                  <a:cs typeface="Segoe UI Semibold" panose="020B0702040204020203" pitchFamily="34" charset="0"/>
                </a:rPr>
                <a:t>kubelet</a:t>
              </a:r>
              <a:endParaRPr lang="en-US" sz="784" spc="0">
                <a:solidFill>
                  <a:srgbClr val="000000"/>
                </a:solidFill>
                <a:latin typeface="Segoe UI Semibold" panose="020B0702040204020203" pitchFamily="34" charset="0"/>
                <a:cs typeface="Segoe UI Semibold" panose="020B0702040204020203" pitchFamily="34" charset="0"/>
              </a:endParaRPr>
            </a:p>
          </p:txBody>
        </p:sp>
      </p:grpSp>
      <p:sp>
        <p:nvSpPr>
          <p:cNvPr id="153" name="Rectangle 152">
            <a:extLst>
              <a:ext uri="{FF2B5EF4-FFF2-40B4-BE49-F238E27FC236}">
                <a16:creationId xmlns:a16="http://schemas.microsoft.com/office/drawing/2014/main" id="{AFA6225E-82CB-42DC-BECE-8DEAE57FAAD5}"/>
              </a:ext>
            </a:extLst>
          </p:cNvPr>
          <p:cNvSpPr/>
          <p:nvPr/>
        </p:nvSpPr>
        <p:spPr bwMode="auto">
          <a:xfrm>
            <a:off x="9062966" y="4579409"/>
            <a:ext cx="140199" cy="157193"/>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4" name="Rectangle 153">
            <a:extLst>
              <a:ext uri="{FF2B5EF4-FFF2-40B4-BE49-F238E27FC236}">
                <a16:creationId xmlns:a16="http://schemas.microsoft.com/office/drawing/2014/main" id="{E35FD24C-6811-4A99-802E-2B9BAD42BAD5}"/>
              </a:ext>
            </a:extLst>
          </p:cNvPr>
          <p:cNvSpPr/>
          <p:nvPr/>
        </p:nvSpPr>
        <p:spPr bwMode="auto">
          <a:xfrm>
            <a:off x="8757785" y="4877510"/>
            <a:ext cx="140199" cy="157193"/>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55" name="Group 154">
            <a:extLst>
              <a:ext uri="{FF2B5EF4-FFF2-40B4-BE49-F238E27FC236}">
                <a16:creationId xmlns:a16="http://schemas.microsoft.com/office/drawing/2014/main" id="{550082BE-C863-412C-9910-7D1A1FEE214A}"/>
              </a:ext>
            </a:extLst>
          </p:cNvPr>
          <p:cNvGrpSpPr/>
          <p:nvPr/>
        </p:nvGrpSpPr>
        <p:grpSpPr>
          <a:xfrm>
            <a:off x="9666707" y="4376792"/>
            <a:ext cx="589663" cy="689351"/>
            <a:chOff x="9860544" y="4464059"/>
            <a:chExt cx="601487" cy="703174"/>
          </a:xfrm>
        </p:grpSpPr>
        <p:sp>
          <p:nvSpPr>
            <p:cNvPr id="156" name="Rectangle: Rounded Corners 155">
              <a:extLst>
                <a:ext uri="{FF2B5EF4-FFF2-40B4-BE49-F238E27FC236}">
                  <a16:creationId xmlns:a16="http://schemas.microsoft.com/office/drawing/2014/main" id="{E69D81B5-B202-4942-B99B-05794FF20BBC}"/>
                </a:ext>
              </a:extLst>
            </p:cNvPr>
            <p:cNvSpPr/>
            <p:nvPr/>
          </p:nvSpPr>
          <p:spPr bwMode="auto">
            <a:xfrm>
              <a:off x="9894764"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57" name="Move_E7C2" title="Icon of four arrows pointing away from eachother">
              <a:extLst>
                <a:ext uri="{FF2B5EF4-FFF2-40B4-BE49-F238E27FC236}">
                  <a16:creationId xmlns:a16="http://schemas.microsoft.com/office/drawing/2014/main" id="{28C89F16-1A28-4766-999A-A2CAB9D5FEB0}"/>
                </a:ext>
              </a:extLst>
            </p:cNvPr>
            <p:cNvSpPr>
              <a:spLocks noChangeAspect="1" noEditPoints="1"/>
            </p:cNvSpPr>
            <p:nvPr/>
          </p:nvSpPr>
          <p:spPr bwMode="auto">
            <a:xfrm>
              <a:off x="9998469" y="4737309"/>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882">
                <a:gradFill>
                  <a:gsLst>
                    <a:gs pos="0">
                      <a:srgbClr val="505050"/>
                    </a:gs>
                    <a:gs pos="100000">
                      <a:srgbClr val="505050"/>
                    </a:gs>
                  </a:gsLst>
                  <a:lin ang="5400000" scaled="1"/>
                </a:gradFill>
                <a:latin typeface="Segoe UI"/>
              </a:endParaRPr>
            </a:p>
          </p:txBody>
        </p:sp>
        <p:sp>
          <p:nvSpPr>
            <p:cNvPr id="158" name="Title 1">
              <a:extLst>
                <a:ext uri="{FF2B5EF4-FFF2-40B4-BE49-F238E27FC236}">
                  <a16:creationId xmlns:a16="http://schemas.microsoft.com/office/drawing/2014/main" id="{F0EB625A-91C6-4171-B2EA-E515AB46E842}"/>
                </a:ext>
              </a:extLst>
            </p:cNvPr>
            <p:cNvSpPr txBox="1">
              <a:spLocks/>
            </p:cNvSpPr>
            <p:nvPr/>
          </p:nvSpPr>
          <p:spPr>
            <a:xfrm>
              <a:off x="9860544"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err="1">
                  <a:solidFill>
                    <a:srgbClr val="000000"/>
                  </a:solidFill>
                  <a:latin typeface="Segoe UI Semibold" panose="020B0702040204020203" pitchFamily="34" charset="0"/>
                  <a:cs typeface="Segoe UI Semibold" panose="020B0702040204020203" pitchFamily="34" charset="0"/>
                </a:rPr>
                <a:t>kube</a:t>
              </a:r>
              <a:r>
                <a:rPr lang="en-US" sz="784" spc="0">
                  <a:solidFill>
                    <a:srgbClr val="000000"/>
                  </a:solidFill>
                  <a:latin typeface="Segoe UI Semibold" panose="020B0702040204020203" pitchFamily="34" charset="0"/>
                  <a:cs typeface="Segoe UI Semibold" panose="020B0702040204020203" pitchFamily="34" charset="0"/>
                </a:rPr>
                <a:t>-proxy</a:t>
              </a:r>
            </a:p>
          </p:txBody>
        </p:sp>
      </p:grpSp>
      <p:grpSp>
        <p:nvGrpSpPr>
          <p:cNvPr id="159" name="Group 158">
            <a:extLst>
              <a:ext uri="{FF2B5EF4-FFF2-40B4-BE49-F238E27FC236}">
                <a16:creationId xmlns:a16="http://schemas.microsoft.com/office/drawing/2014/main" id="{8A0AED02-E6EF-4922-AC86-D352EDAF86F4}"/>
              </a:ext>
            </a:extLst>
          </p:cNvPr>
          <p:cNvGrpSpPr/>
          <p:nvPr/>
        </p:nvGrpSpPr>
        <p:grpSpPr>
          <a:xfrm>
            <a:off x="8342547" y="5245833"/>
            <a:ext cx="2255879" cy="1160413"/>
            <a:chOff x="8509832" y="5350526"/>
            <a:chExt cx="2301114" cy="1183682"/>
          </a:xfrm>
        </p:grpSpPr>
        <p:sp>
          <p:nvSpPr>
            <p:cNvPr id="160" name="Rectangle: Rounded Corners 159">
              <a:extLst>
                <a:ext uri="{FF2B5EF4-FFF2-40B4-BE49-F238E27FC236}">
                  <a16:creationId xmlns:a16="http://schemas.microsoft.com/office/drawing/2014/main" id="{4CEA979D-82A0-4886-AA71-BBFF8CE015E5}"/>
                </a:ext>
              </a:extLst>
            </p:cNvPr>
            <p:cNvSpPr/>
            <p:nvPr/>
          </p:nvSpPr>
          <p:spPr bwMode="auto">
            <a:xfrm>
              <a:off x="8509832" y="5524469"/>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61" name="Title 1">
              <a:extLst>
                <a:ext uri="{FF2B5EF4-FFF2-40B4-BE49-F238E27FC236}">
                  <a16:creationId xmlns:a16="http://schemas.microsoft.com/office/drawing/2014/main" id="{A1833D6E-83B8-4C7D-A2DC-905FFEBEE389}"/>
                </a:ext>
              </a:extLst>
            </p:cNvPr>
            <p:cNvSpPr txBox="1">
              <a:spLocks/>
            </p:cNvSpPr>
            <p:nvPr/>
          </p:nvSpPr>
          <p:spPr>
            <a:xfrm>
              <a:off x="8509832" y="5350526"/>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Docker</a:t>
              </a:r>
            </a:p>
          </p:txBody>
        </p:sp>
        <p:sp>
          <p:nvSpPr>
            <p:cNvPr id="162" name="Rectangle: Rounded Corners 161">
              <a:extLst>
                <a:ext uri="{FF2B5EF4-FFF2-40B4-BE49-F238E27FC236}">
                  <a16:creationId xmlns:a16="http://schemas.microsoft.com/office/drawing/2014/main" id="{D01835FB-38BF-45C6-BE02-6851681D871B}"/>
                </a:ext>
              </a:extLst>
            </p:cNvPr>
            <p:cNvSpPr/>
            <p:nvPr/>
          </p:nvSpPr>
          <p:spPr bwMode="auto">
            <a:xfrm>
              <a:off x="8629910"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63" name="Rectangle: Rounded Corners 162">
              <a:extLst>
                <a:ext uri="{FF2B5EF4-FFF2-40B4-BE49-F238E27FC236}">
                  <a16:creationId xmlns:a16="http://schemas.microsoft.com/office/drawing/2014/main" id="{391FB6F6-9CD0-4954-900A-3E3F1D35C725}"/>
                </a:ext>
              </a:extLst>
            </p:cNvPr>
            <p:cNvSpPr/>
            <p:nvPr/>
          </p:nvSpPr>
          <p:spPr bwMode="auto">
            <a:xfrm>
              <a:off x="9722713"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64" name="Title 1">
              <a:extLst>
                <a:ext uri="{FF2B5EF4-FFF2-40B4-BE49-F238E27FC236}">
                  <a16:creationId xmlns:a16="http://schemas.microsoft.com/office/drawing/2014/main" id="{D5F2DC54-BF0B-4CDB-B215-26BC09D433A1}"/>
                </a:ext>
              </a:extLst>
            </p:cNvPr>
            <p:cNvSpPr txBox="1">
              <a:spLocks/>
            </p:cNvSpPr>
            <p:nvPr/>
          </p:nvSpPr>
          <p:spPr>
            <a:xfrm>
              <a:off x="8629910"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Prod</a:t>
              </a:r>
            </a:p>
          </p:txBody>
        </p:sp>
        <p:sp>
          <p:nvSpPr>
            <p:cNvPr id="165" name="Title 1">
              <a:extLst>
                <a:ext uri="{FF2B5EF4-FFF2-40B4-BE49-F238E27FC236}">
                  <a16:creationId xmlns:a16="http://schemas.microsoft.com/office/drawing/2014/main" id="{095C9D11-9E9A-466A-9967-89AF1A9E14E0}"/>
                </a:ext>
              </a:extLst>
            </p:cNvPr>
            <p:cNvSpPr txBox="1">
              <a:spLocks/>
            </p:cNvSpPr>
            <p:nvPr/>
          </p:nvSpPr>
          <p:spPr>
            <a:xfrm>
              <a:off x="9722713"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Prod</a:t>
              </a:r>
            </a:p>
          </p:txBody>
        </p:sp>
        <p:sp>
          <p:nvSpPr>
            <p:cNvPr id="166" name="Title 1">
              <a:extLst>
                <a:ext uri="{FF2B5EF4-FFF2-40B4-BE49-F238E27FC236}">
                  <a16:creationId xmlns:a16="http://schemas.microsoft.com/office/drawing/2014/main" id="{E2DB93E9-97F3-471A-AA72-7921500698AD}"/>
                </a:ext>
              </a:extLst>
            </p:cNvPr>
            <p:cNvSpPr txBox="1">
              <a:spLocks/>
            </p:cNvSpPr>
            <p:nvPr/>
          </p:nvSpPr>
          <p:spPr>
            <a:xfrm>
              <a:off x="8813245" y="589542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Containers</a:t>
              </a:r>
            </a:p>
          </p:txBody>
        </p:sp>
        <p:sp>
          <p:nvSpPr>
            <p:cNvPr id="167" name="Title 1">
              <a:extLst>
                <a:ext uri="{FF2B5EF4-FFF2-40B4-BE49-F238E27FC236}">
                  <a16:creationId xmlns:a16="http://schemas.microsoft.com/office/drawing/2014/main" id="{244C915B-5C1E-4174-8FD7-42DEAF41C8BB}"/>
                </a:ext>
              </a:extLst>
            </p:cNvPr>
            <p:cNvSpPr txBox="1">
              <a:spLocks/>
            </p:cNvSpPr>
            <p:nvPr/>
          </p:nvSpPr>
          <p:spPr>
            <a:xfrm>
              <a:off x="9906048" y="589542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Containers</a:t>
              </a:r>
            </a:p>
          </p:txBody>
        </p:sp>
        <p:grpSp>
          <p:nvGrpSpPr>
            <p:cNvPr id="168" name="Group 167">
              <a:extLst>
                <a:ext uri="{FF2B5EF4-FFF2-40B4-BE49-F238E27FC236}">
                  <a16:creationId xmlns:a16="http://schemas.microsoft.com/office/drawing/2014/main" id="{4708F8C2-5AC7-4515-BED3-C7DD6AE9C230}"/>
                </a:ext>
              </a:extLst>
            </p:cNvPr>
            <p:cNvGrpSpPr/>
            <p:nvPr/>
          </p:nvGrpSpPr>
          <p:grpSpPr>
            <a:xfrm>
              <a:off x="8776968" y="6079519"/>
              <a:ext cx="674040" cy="200439"/>
              <a:chOff x="8773830" y="4177977"/>
              <a:chExt cx="757312" cy="225202"/>
            </a:xfrm>
          </p:grpSpPr>
          <p:sp>
            <p:nvSpPr>
              <p:cNvPr id="173" name="Freeform: Shape 172">
                <a:extLst>
                  <a:ext uri="{FF2B5EF4-FFF2-40B4-BE49-F238E27FC236}">
                    <a16:creationId xmlns:a16="http://schemas.microsoft.com/office/drawing/2014/main" id="{C03E8594-9F9D-4B54-B1D7-AA4F26194086}"/>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74" name="Freeform: Shape 173">
                <a:extLst>
                  <a:ext uri="{FF2B5EF4-FFF2-40B4-BE49-F238E27FC236}">
                    <a16:creationId xmlns:a16="http://schemas.microsoft.com/office/drawing/2014/main" id="{7C8AED67-C180-480B-8CAD-545E98051B90}"/>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75" name="Freeform: Shape 174">
                <a:extLst>
                  <a:ext uri="{FF2B5EF4-FFF2-40B4-BE49-F238E27FC236}">
                    <a16:creationId xmlns:a16="http://schemas.microsoft.com/office/drawing/2014/main" id="{8E419546-3603-4CFC-98C6-BFE0A0FA0BA5}"/>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169" name="Group 168">
              <a:extLst>
                <a:ext uri="{FF2B5EF4-FFF2-40B4-BE49-F238E27FC236}">
                  <a16:creationId xmlns:a16="http://schemas.microsoft.com/office/drawing/2014/main" id="{541ECFC9-8E25-492A-8E5F-29074E5D2727}"/>
                </a:ext>
              </a:extLst>
            </p:cNvPr>
            <p:cNvGrpSpPr/>
            <p:nvPr/>
          </p:nvGrpSpPr>
          <p:grpSpPr>
            <a:xfrm>
              <a:off x="9869771" y="6079519"/>
              <a:ext cx="674040" cy="200439"/>
              <a:chOff x="8773830" y="4177977"/>
              <a:chExt cx="757312" cy="225202"/>
            </a:xfrm>
          </p:grpSpPr>
          <p:sp>
            <p:nvSpPr>
              <p:cNvPr id="170" name="Freeform: Shape 169">
                <a:extLst>
                  <a:ext uri="{FF2B5EF4-FFF2-40B4-BE49-F238E27FC236}">
                    <a16:creationId xmlns:a16="http://schemas.microsoft.com/office/drawing/2014/main" id="{4B389378-BF10-4E19-81A8-50FFF0D20683}"/>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71" name="Freeform: Shape 170">
                <a:extLst>
                  <a:ext uri="{FF2B5EF4-FFF2-40B4-BE49-F238E27FC236}">
                    <a16:creationId xmlns:a16="http://schemas.microsoft.com/office/drawing/2014/main" id="{06A50B9B-4792-42FE-9010-011B6F72131B}"/>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72" name="Freeform: Shape 171">
                <a:extLst>
                  <a:ext uri="{FF2B5EF4-FFF2-40B4-BE49-F238E27FC236}">
                    <a16:creationId xmlns:a16="http://schemas.microsoft.com/office/drawing/2014/main" id="{B0888999-9FD3-405C-BA87-49648962150D}"/>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cxnSp>
        <p:nvCxnSpPr>
          <p:cNvPr id="176" name="Straight Arrow Connector 175">
            <a:extLst>
              <a:ext uri="{FF2B5EF4-FFF2-40B4-BE49-F238E27FC236}">
                <a16:creationId xmlns:a16="http://schemas.microsoft.com/office/drawing/2014/main" id="{ACCD2627-A4D9-4EEF-90FE-CFEF4171350F}"/>
              </a:ext>
            </a:extLst>
          </p:cNvPr>
          <p:cNvCxnSpPr>
            <a:cxnSpLocks/>
          </p:cNvCxnSpPr>
          <p:nvPr/>
        </p:nvCxnSpPr>
        <p:spPr>
          <a:xfrm flipH="1">
            <a:off x="8782412" y="5066143"/>
            <a:ext cx="1" cy="71714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1334ABB7-74F0-4724-8EA4-34B77E51020C}"/>
              </a:ext>
            </a:extLst>
          </p:cNvPr>
          <p:cNvCxnSpPr>
            <a:cxnSpLocks/>
          </p:cNvCxnSpPr>
          <p:nvPr/>
        </p:nvCxnSpPr>
        <p:spPr>
          <a:xfrm flipH="1">
            <a:off x="10159628" y="5066144"/>
            <a:ext cx="1" cy="622114"/>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Connector: Elbow 177">
            <a:extLst>
              <a:ext uri="{FF2B5EF4-FFF2-40B4-BE49-F238E27FC236}">
                <a16:creationId xmlns:a16="http://schemas.microsoft.com/office/drawing/2014/main" id="{0F16C869-BB0D-41AA-8E4F-27C6EC4FA157}"/>
              </a:ext>
            </a:extLst>
          </p:cNvPr>
          <p:cNvCxnSpPr>
            <a:cxnSpLocks/>
          </p:cNvCxnSpPr>
          <p:nvPr/>
        </p:nvCxnSpPr>
        <p:spPr>
          <a:xfrm rot="16200000" flipH="1">
            <a:off x="9057531" y="4988313"/>
            <a:ext cx="713873" cy="869532"/>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9" name="Connector: Elbow 178">
            <a:extLst>
              <a:ext uri="{FF2B5EF4-FFF2-40B4-BE49-F238E27FC236}">
                <a16:creationId xmlns:a16="http://schemas.microsoft.com/office/drawing/2014/main" id="{DE5E04B2-CAEC-492A-B4FE-9C6092CBAFB9}"/>
              </a:ext>
            </a:extLst>
          </p:cNvPr>
          <p:cNvCxnSpPr>
            <a:cxnSpLocks/>
          </p:cNvCxnSpPr>
          <p:nvPr/>
        </p:nvCxnSpPr>
        <p:spPr>
          <a:xfrm rot="5400000">
            <a:off x="9216366" y="4940643"/>
            <a:ext cx="618533" cy="869532"/>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0" name="Connector: Elbow 179">
            <a:extLst>
              <a:ext uri="{FF2B5EF4-FFF2-40B4-BE49-F238E27FC236}">
                <a16:creationId xmlns:a16="http://schemas.microsoft.com/office/drawing/2014/main" id="{E84D0993-01B5-407D-A48E-2C35BD74A726}"/>
              </a:ext>
            </a:extLst>
          </p:cNvPr>
          <p:cNvCxnSpPr>
            <a:cxnSpLocks/>
          </p:cNvCxnSpPr>
          <p:nvPr/>
        </p:nvCxnSpPr>
        <p:spPr>
          <a:xfrm flipV="1">
            <a:off x="6628433" y="1963263"/>
            <a:ext cx="2089719" cy="1165352"/>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1" name="Connector: Elbow 180">
            <a:extLst>
              <a:ext uri="{FF2B5EF4-FFF2-40B4-BE49-F238E27FC236}">
                <a16:creationId xmlns:a16="http://schemas.microsoft.com/office/drawing/2014/main" id="{01B9354E-03D5-4143-9ACC-48519E22A872}"/>
              </a:ext>
            </a:extLst>
          </p:cNvPr>
          <p:cNvCxnSpPr>
            <a:cxnSpLocks/>
          </p:cNvCxnSpPr>
          <p:nvPr/>
        </p:nvCxnSpPr>
        <p:spPr>
          <a:xfrm>
            <a:off x="6628433" y="3553646"/>
            <a:ext cx="2089719" cy="1254995"/>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03ABB1C6-0464-4F61-9CF7-E1F1F5159782}"/>
              </a:ext>
            </a:extLst>
          </p:cNvPr>
          <p:cNvCxnSpPr>
            <a:cxnSpLocks/>
            <a:stCxn id="184" idx="3"/>
          </p:cNvCxnSpPr>
          <p:nvPr/>
        </p:nvCxnSpPr>
        <p:spPr>
          <a:xfrm flipH="1">
            <a:off x="9961540" y="1091113"/>
            <a:ext cx="534" cy="442764"/>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83" name="Group 182">
            <a:extLst>
              <a:ext uri="{FF2B5EF4-FFF2-40B4-BE49-F238E27FC236}">
                <a16:creationId xmlns:a16="http://schemas.microsoft.com/office/drawing/2014/main" id="{1E4E4E49-2C12-46E7-A6E8-22C2C27624E3}"/>
              </a:ext>
            </a:extLst>
          </p:cNvPr>
          <p:cNvGrpSpPr/>
          <p:nvPr/>
        </p:nvGrpSpPr>
        <p:grpSpPr>
          <a:xfrm>
            <a:off x="9512636" y="533918"/>
            <a:ext cx="896425" cy="557196"/>
            <a:chOff x="9197760" y="536507"/>
            <a:chExt cx="914400" cy="568369"/>
          </a:xfrm>
        </p:grpSpPr>
        <p:sp>
          <p:nvSpPr>
            <p:cNvPr id="184" name="globe_2" title="Icon of a sphere made of lines">
              <a:extLst>
                <a:ext uri="{FF2B5EF4-FFF2-40B4-BE49-F238E27FC236}">
                  <a16:creationId xmlns:a16="http://schemas.microsoft.com/office/drawing/2014/main" id="{568B1FF9-C532-4C60-A15E-A309D6E3A961}"/>
                </a:ext>
              </a:extLst>
            </p:cNvPr>
            <p:cNvSpPr>
              <a:spLocks noChangeAspect="1" noEditPoints="1"/>
            </p:cNvSpPr>
            <p:nvPr/>
          </p:nvSpPr>
          <p:spPr bwMode="auto">
            <a:xfrm>
              <a:off x="9472783" y="739116"/>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882">
                <a:gradFill>
                  <a:gsLst>
                    <a:gs pos="0">
                      <a:srgbClr val="505050"/>
                    </a:gs>
                    <a:gs pos="100000">
                      <a:srgbClr val="505050"/>
                    </a:gs>
                  </a:gsLst>
                </a:gradFill>
                <a:latin typeface="Segoe UI"/>
              </a:endParaRPr>
            </a:p>
          </p:txBody>
        </p:sp>
        <p:sp>
          <p:nvSpPr>
            <p:cNvPr id="185" name="Title 1">
              <a:extLst>
                <a:ext uri="{FF2B5EF4-FFF2-40B4-BE49-F238E27FC236}">
                  <a16:creationId xmlns:a16="http://schemas.microsoft.com/office/drawing/2014/main" id="{66CD84C3-690D-4AC9-8226-5E01D7C2A79A}"/>
                </a:ext>
              </a:extLst>
            </p:cNvPr>
            <p:cNvSpPr txBox="1">
              <a:spLocks/>
            </p:cNvSpPr>
            <p:nvPr/>
          </p:nvSpPr>
          <p:spPr>
            <a:xfrm>
              <a:off x="9197760" y="536507"/>
              <a:ext cx="91440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Internet</a:t>
              </a:r>
            </a:p>
          </p:txBody>
        </p:sp>
      </p:grpSp>
    </p:spTree>
    <p:extLst>
      <p:ext uri="{BB962C8B-B14F-4D97-AF65-F5344CB8AC3E}">
        <p14:creationId xmlns:p14="http://schemas.microsoft.com/office/powerpoint/2010/main" val="1860321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95"/>
                                        </p:tgtEl>
                                        <p:attrNameLst>
                                          <p:attrName>style.visibility</p:attrName>
                                        </p:attrNameLst>
                                      </p:cBhvr>
                                      <p:to>
                                        <p:strVal val="visible"/>
                                      </p:to>
                                    </p:set>
                                    <p:animEffect transition="in" filter="wipe(up)">
                                      <p:cBhvr>
                                        <p:cTn id="14" dur="500"/>
                                        <p:tgtEl>
                                          <p:spTgt spid="95"/>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fade">
                                      <p:cBhvr>
                                        <p:cTn id="18" dur="500"/>
                                        <p:tgtEl>
                                          <p:spTgt spid="80"/>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500"/>
                                        <p:tgtEl>
                                          <p:spTgt spid="112"/>
                                        </p:tgtEl>
                                      </p:cBhvr>
                                    </p:animEffect>
                                  </p:childTnLst>
                                </p:cTn>
                              </p:par>
                              <p:par>
                                <p:cTn id="23" presetID="10" presetClass="entr" presetSubtype="0" fill="hold" nodeType="withEffect">
                                  <p:stCondLst>
                                    <p:cond delay="0"/>
                                  </p:stCondLst>
                                  <p:childTnLst>
                                    <p:set>
                                      <p:cBhvr>
                                        <p:cTn id="24" dur="1" fill="hold">
                                          <p:stCondLst>
                                            <p:cond delay="0"/>
                                          </p:stCondLst>
                                        </p:cTn>
                                        <p:tgtEl>
                                          <p:spTgt spid="98"/>
                                        </p:tgtEl>
                                        <p:attrNameLst>
                                          <p:attrName>style.visibility</p:attrName>
                                        </p:attrNameLst>
                                      </p:cBhvr>
                                      <p:to>
                                        <p:strVal val="visible"/>
                                      </p:to>
                                    </p:set>
                                    <p:animEffect transition="in" filter="fade">
                                      <p:cBhvr>
                                        <p:cTn id="25" dur="500"/>
                                        <p:tgtEl>
                                          <p:spTgt spid="98"/>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04"/>
                                        </p:tgtEl>
                                        <p:attrNameLst>
                                          <p:attrName>style.visibility</p:attrName>
                                        </p:attrNameLst>
                                      </p:cBhvr>
                                      <p:to>
                                        <p:strVal val="visible"/>
                                      </p:to>
                                    </p:set>
                                    <p:animEffect transition="in" filter="fade">
                                      <p:cBhvr>
                                        <p:cTn id="29" dur="500"/>
                                        <p:tgtEl>
                                          <p:spTgt spid="104"/>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108"/>
                                        </p:tgtEl>
                                        <p:attrNameLst>
                                          <p:attrName>style.visibility</p:attrName>
                                        </p:attrNameLst>
                                      </p:cBhvr>
                                      <p:to>
                                        <p:strVal val="visible"/>
                                      </p:to>
                                    </p:set>
                                    <p:animEffect transition="in" filter="fade">
                                      <p:cBhvr>
                                        <p:cTn id="33" dur="500"/>
                                        <p:tgtEl>
                                          <p:spTgt spid="10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par>
                                <p:cTn id="39" presetID="10" presetClass="entr" presetSubtype="0" fill="hold" nodeType="withEffect">
                                  <p:stCondLst>
                                    <p:cond delay="0"/>
                                  </p:stCondLst>
                                  <p:childTnLst>
                                    <p:set>
                                      <p:cBhvr>
                                        <p:cTn id="40" dur="1" fill="hold">
                                          <p:stCondLst>
                                            <p:cond delay="0"/>
                                          </p:stCondLst>
                                        </p:cTn>
                                        <p:tgtEl>
                                          <p:spTgt spid="91"/>
                                        </p:tgtEl>
                                        <p:attrNameLst>
                                          <p:attrName>style.visibility</p:attrName>
                                        </p:attrNameLst>
                                      </p:cBhvr>
                                      <p:to>
                                        <p:strVal val="visible"/>
                                      </p:to>
                                    </p:set>
                                    <p:animEffect transition="in" filter="fade">
                                      <p:cBhvr>
                                        <p:cTn id="41" dur="500"/>
                                        <p:tgtEl>
                                          <p:spTgt spid="91"/>
                                        </p:tgtEl>
                                      </p:cBhvr>
                                    </p:animEffect>
                                  </p:childTnLst>
                                </p:cTn>
                              </p:par>
                              <p:par>
                                <p:cTn id="42" presetID="10" presetClass="entr" presetSubtype="0" fill="hold" nodeType="withEffect">
                                  <p:stCondLst>
                                    <p:cond delay="0"/>
                                  </p:stCondLst>
                                  <p:childTnLst>
                                    <p:set>
                                      <p:cBhvr>
                                        <p:cTn id="43" dur="1" fill="hold">
                                          <p:stCondLst>
                                            <p:cond delay="0"/>
                                          </p:stCondLst>
                                        </p:cTn>
                                        <p:tgtEl>
                                          <p:spTgt spid="97"/>
                                        </p:tgtEl>
                                        <p:attrNameLst>
                                          <p:attrName>style.visibility</p:attrName>
                                        </p:attrNameLst>
                                      </p:cBhvr>
                                      <p:to>
                                        <p:strVal val="visible"/>
                                      </p:to>
                                    </p:set>
                                    <p:animEffect transition="in" filter="fade">
                                      <p:cBhvr>
                                        <p:cTn id="44" dur="500"/>
                                        <p:tgtEl>
                                          <p:spTgt spid="97"/>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85"/>
                                        </p:tgtEl>
                                        <p:attrNameLst>
                                          <p:attrName>style.visibility</p:attrName>
                                        </p:attrNameLst>
                                      </p:cBhvr>
                                      <p:to>
                                        <p:strVal val="visible"/>
                                      </p:to>
                                    </p:set>
                                    <p:animEffect transition="in" filter="fade">
                                      <p:cBhvr>
                                        <p:cTn id="48" dur="500"/>
                                        <p:tgtEl>
                                          <p:spTgt spid="85"/>
                                        </p:tgtEl>
                                      </p:cBhvr>
                                    </p:animEffect>
                                  </p:childTnLst>
                                </p:cTn>
                              </p:par>
                              <p:par>
                                <p:cTn id="49" presetID="10" presetClass="entr" presetSubtype="0" fill="hold" nodeType="withEffect">
                                  <p:stCondLst>
                                    <p:cond delay="0"/>
                                  </p:stCondLst>
                                  <p:childTnLst>
                                    <p:set>
                                      <p:cBhvr>
                                        <p:cTn id="50" dur="1" fill="hold">
                                          <p:stCondLst>
                                            <p:cond delay="0"/>
                                          </p:stCondLst>
                                        </p:cTn>
                                        <p:tgtEl>
                                          <p:spTgt spid="96"/>
                                        </p:tgtEl>
                                        <p:attrNameLst>
                                          <p:attrName>style.visibility</p:attrName>
                                        </p:attrNameLst>
                                      </p:cBhvr>
                                      <p:to>
                                        <p:strVal val="visible"/>
                                      </p:to>
                                    </p:set>
                                    <p:animEffect transition="in" filter="fade">
                                      <p:cBhvr>
                                        <p:cTn id="51" dur="500"/>
                                        <p:tgtEl>
                                          <p:spTgt spid="96"/>
                                        </p:tgtEl>
                                      </p:cBhvr>
                                    </p:animEffect>
                                  </p:childTnLst>
                                </p:cTn>
                              </p:par>
                            </p:childTnLst>
                          </p:cTn>
                        </p:par>
                        <p:par>
                          <p:cTn id="52" fill="hold">
                            <p:stCondLst>
                              <p:cond delay="1000"/>
                            </p:stCondLst>
                            <p:childTnLst>
                              <p:par>
                                <p:cTn id="53" presetID="53" presetClass="entr" presetSubtype="16" fill="hold" grpId="0" nodeType="afterEffect">
                                  <p:stCondLst>
                                    <p:cond delay="0"/>
                                  </p:stCondLst>
                                  <p:childTnLst>
                                    <p:set>
                                      <p:cBhvr>
                                        <p:cTn id="54" dur="1" fill="hold">
                                          <p:stCondLst>
                                            <p:cond delay="0"/>
                                          </p:stCondLst>
                                        </p:cTn>
                                        <p:tgtEl>
                                          <p:spTgt spid="37"/>
                                        </p:tgtEl>
                                        <p:attrNameLst>
                                          <p:attrName>style.visibility</p:attrName>
                                        </p:attrNameLst>
                                      </p:cBhvr>
                                      <p:to>
                                        <p:strVal val="visible"/>
                                      </p:to>
                                    </p:set>
                                    <p:anim calcmode="lin" valueType="num">
                                      <p:cBhvr>
                                        <p:cTn id="55" dur="500" fill="hold"/>
                                        <p:tgtEl>
                                          <p:spTgt spid="37"/>
                                        </p:tgtEl>
                                        <p:attrNameLst>
                                          <p:attrName>ppt_w</p:attrName>
                                        </p:attrNameLst>
                                      </p:cBhvr>
                                      <p:tavLst>
                                        <p:tav tm="0">
                                          <p:val>
                                            <p:fltVal val="0"/>
                                          </p:val>
                                        </p:tav>
                                        <p:tav tm="100000">
                                          <p:val>
                                            <p:strVal val="#ppt_w"/>
                                          </p:val>
                                        </p:tav>
                                      </p:tavLst>
                                    </p:anim>
                                    <p:anim calcmode="lin" valueType="num">
                                      <p:cBhvr>
                                        <p:cTn id="56" dur="500" fill="hold"/>
                                        <p:tgtEl>
                                          <p:spTgt spid="37"/>
                                        </p:tgtEl>
                                        <p:attrNameLst>
                                          <p:attrName>ppt_h</p:attrName>
                                        </p:attrNameLst>
                                      </p:cBhvr>
                                      <p:tavLst>
                                        <p:tav tm="0">
                                          <p:val>
                                            <p:fltVal val="0"/>
                                          </p:val>
                                        </p:tav>
                                        <p:tav tm="100000">
                                          <p:val>
                                            <p:strVal val="#ppt_h"/>
                                          </p:val>
                                        </p:tav>
                                      </p:tavLst>
                                    </p:anim>
                                    <p:animEffect transition="in" filter="fade">
                                      <p:cBhvr>
                                        <p:cTn id="57" dur="500"/>
                                        <p:tgtEl>
                                          <p:spTgt spid="37"/>
                                        </p:tgtEl>
                                      </p:cBhvr>
                                    </p:animEffect>
                                  </p:childTnLst>
                                </p:cTn>
                              </p:par>
                            </p:childTnLst>
                          </p:cTn>
                        </p:par>
                        <p:par>
                          <p:cTn id="58" fill="hold">
                            <p:stCondLst>
                              <p:cond delay="1500"/>
                            </p:stCondLst>
                            <p:childTnLst>
                              <p:par>
                                <p:cTn id="59" presetID="10" presetClass="entr" presetSubtype="0" fill="hold" grpId="0" nodeType="afterEffect">
                                  <p:stCondLst>
                                    <p:cond delay="0"/>
                                  </p:stCondLst>
                                  <p:childTnLst>
                                    <p:set>
                                      <p:cBhvr>
                                        <p:cTn id="60" dur="1" fill="hold">
                                          <p:stCondLst>
                                            <p:cond delay="0"/>
                                          </p:stCondLst>
                                        </p:cTn>
                                        <p:tgtEl>
                                          <p:spTgt spid="113"/>
                                        </p:tgtEl>
                                        <p:attrNameLst>
                                          <p:attrName>style.visibility</p:attrName>
                                        </p:attrNameLst>
                                      </p:cBhvr>
                                      <p:to>
                                        <p:strVal val="visible"/>
                                      </p:to>
                                    </p:set>
                                    <p:animEffect transition="in" filter="fade">
                                      <p:cBhvr>
                                        <p:cTn id="61" dur="500"/>
                                        <p:tgtEl>
                                          <p:spTgt spid="11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500"/>
                                        <p:tgtEl>
                                          <p:spTgt spid="34"/>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114"/>
                                        </p:tgtEl>
                                        <p:attrNameLst>
                                          <p:attrName>style.visibility</p:attrName>
                                        </p:attrNameLst>
                                      </p:cBhvr>
                                      <p:to>
                                        <p:strVal val="visible"/>
                                      </p:to>
                                    </p:set>
                                    <p:anim calcmode="lin" valueType="num">
                                      <p:cBhvr>
                                        <p:cTn id="69" dur="500" fill="hold"/>
                                        <p:tgtEl>
                                          <p:spTgt spid="114"/>
                                        </p:tgtEl>
                                        <p:attrNameLst>
                                          <p:attrName>ppt_w</p:attrName>
                                        </p:attrNameLst>
                                      </p:cBhvr>
                                      <p:tavLst>
                                        <p:tav tm="0">
                                          <p:val>
                                            <p:fltVal val="0"/>
                                          </p:val>
                                        </p:tav>
                                        <p:tav tm="100000">
                                          <p:val>
                                            <p:strVal val="#ppt_w"/>
                                          </p:val>
                                        </p:tav>
                                      </p:tavLst>
                                    </p:anim>
                                    <p:anim calcmode="lin" valueType="num">
                                      <p:cBhvr>
                                        <p:cTn id="70" dur="500" fill="hold"/>
                                        <p:tgtEl>
                                          <p:spTgt spid="114"/>
                                        </p:tgtEl>
                                        <p:attrNameLst>
                                          <p:attrName>ppt_h</p:attrName>
                                        </p:attrNameLst>
                                      </p:cBhvr>
                                      <p:tavLst>
                                        <p:tav tm="0">
                                          <p:val>
                                            <p:fltVal val="0"/>
                                          </p:val>
                                        </p:tav>
                                        <p:tav tm="100000">
                                          <p:val>
                                            <p:strVal val="#ppt_h"/>
                                          </p:val>
                                        </p:tav>
                                      </p:tavLst>
                                    </p:anim>
                                    <p:animEffect transition="in" filter="fade">
                                      <p:cBhvr>
                                        <p:cTn id="71" dur="500"/>
                                        <p:tgtEl>
                                          <p:spTgt spid="114"/>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147"/>
                                        </p:tgtEl>
                                        <p:attrNameLst>
                                          <p:attrName>style.visibility</p:attrName>
                                        </p:attrNameLst>
                                      </p:cBhvr>
                                      <p:to>
                                        <p:strVal val="visible"/>
                                      </p:to>
                                    </p:set>
                                    <p:anim calcmode="lin" valueType="num">
                                      <p:cBhvr>
                                        <p:cTn id="74" dur="500" fill="hold"/>
                                        <p:tgtEl>
                                          <p:spTgt spid="147"/>
                                        </p:tgtEl>
                                        <p:attrNameLst>
                                          <p:attrName>ppt_w</p:attrName>
                                        </p:attrNameLst>
                                      </p:cBhvr>
                                      <p:tavLst>
                                        <p:tav tm="0">
                                          <p:val>
                                            <p:fltVal val="0"/>
                                          </p:val>
                                        </p:tav>
                                        <p:tav tm="100000">
                                          <p:val>
                                            <p:strVal val="#ppt_w"/>
                                          </p:val>
                                        </p:tav>
                                      </p:tavLst>
                                    </p:anim>
                                    <p:anim calcmode="lin" valueType="num">
                                      <p:cBhvr>
                                        <p:cTn id="75" dur="500" fill="hold"/>
                                        <p:tgtEl>
                                          <p:spTgt spid="147"/>
                                        </p:tgtEl>
                                        <p:attrNameLst>
                                          <p:attrName>ppt_h</p:attrName>
                                        </p:attrNameLst>
                                      </p:cBhvr>
                                      <p:tavLst>
                                        <p:tav tm="0">
                                          <p:val>
                                            <p:fltVal val="0"/>
                                          </p:val>
                                        </p:tav>
                                        <p:tav tm="100000">
                                          <p:val>
                                            <p:strVal val="#ppt_h"/>
                                          </p:val>
                                        </p:tav>
                                      </p:tavLst>
                                    </p:anim>
                                    <p:animEffect transition="in" filter="fade">
                                      <p:cBhvr>
                                        <p:cTn id="76" dur="500"/>
                                        <p:tgtEl>
                                          <p:spTgt spid="147"/>
                                        </p:tgtEl>
                                      </p:cBhvr>
                                    </p:animEffect>
                                  </p:childTnLst>
                                </p:cTn>
                              </p:par>
                            </p:childTnLst>
                          </p:cTn>
                        </p:par>
                        <p:par>
                          <p:cTn id="77" fill="hold">
                            <p:stCondLst>
                              <p:cond delay="500"/>
                            </p:stCondLst>
                            <p:childTnLst>
                              <p:par>
                                <p:cTn id="78" presetID="10" presetClass="entr" presetSubtype="0" fill="hold" grpId="0" nodeType="afterEffect">
                                  <p:stCondLst>
                                    <p:cond delay="0"/>
                                  </p:stCondLst>
                                  <p:childTnLst>
                                    <p:set>
                                      <p:cBhvr>
                                        <p:cTn id="79" dur="1" fill="hold">
                                          <p:stCondLst>
                                            <p:cond delay="0"/>
                                          </p:stCondLst>
                                        </p:cTn>
                                        <p:tgtEl>
                                          <p:spTgt spid="115"/>
                                        </p:tgtEl>
                                        <p:attrNameLst>
                                          <p:attrName>style.visibility</p:attrName>
                                        </p:attrNameLst>
                                      </p:cBhvr>
                                      <p:to>
                                        <p:strVal val="visible"/>
                                      </p:to>
                                    </p:set>
                                    <p:animEffect transition="in" filter="fade">
                                      <p:cBhvr>
                                        <p:cTn id="80" dur="500"/>
                                        <p:tgtEl>
                                          <p:spTgt spid="11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48"/>
                                        </p:tgtEl>
                                        <p:attrNameLst>
                                          <p:attrName>style.visibility</p:attrName>
                                        </p:attrNameLst>
                                      </p:cBhvr>
                                      <p:to>
                                        <p:strVal val="visible"/>
                                      </p:to>
                                    </p:set>
                                    <p:animEffect transition="in" filter="fade">
                                      <p:cBhvr>
                                        <p:cTn id="83" dur="500"/>
                                        <p:tgtEl>
                                          <p:spTgt spid="148"/>
                                        </p:tgtEl>
                                      </p:cBhvr>
                                    </p:animEffect>
                                  </p:childTnLst>
                                </p:cTn>
                              </p:par>
                            </p:childTnLst>
                          </p:cTn>
                        </p:par>
                        <p:par>
                          <p:cTn id="84" fill="hold">
                            <p:stCondLst>
                              <p:cond delay="1000"/>
                            </p:stCondLst>
                            <p:childTnLst>
                              <p:par>
                                <p:cTn id="85" presetID="10" presetClass="entr" presetSubtype="0" fill="hold" nodeType="afterEffect">
                                  <p:stCondLst>
                                    <p:cond delay="0"/>
                                  </p:stCondLst>
                                  <p:childTnLst>
                                    <p:set>
                                      <p:cBhvr>
                                        <p:cTn id="86" dur="1" fill="hold">
                                          <p:stCondLst>
                                            <p:cond delay="0"/>
                                          </p:stCondLst>
                                        </p:cTn>
                                        <p:tgtEl>
                                          <p:spTgt spid="180"/>
                                        </p:tgtEl>
                                        <p:attrNameLst>
                                          <p:attrName>style.visibility</p:attrName>
                                        </p:attrNameLst>
                                      </p:cBhvr>
                                      <p:to>
                                        <p:strVal val="visible"/>
                                      </p:to>
                                    </p:set>
                                    <p:animEffect transition="in" filter="fade">
                                      <p:cBhvr>
                                        <p:cTn id="87" dur="500"/>
                                        <p:tgtEl>
                                          <p:spTgt spid="180"/>
                                        </p:tgtEl>
                                      </p:cBhvr>
                                    </p:animEffect>
                                  </p:childTnLst>
                                </p:cTn>
                              </p:par>
                              <p:par>
                                <p:cTn id="88" presetID="10" presetClass="entr" presetSubtype="0" fill="hold" nodeType="withEffect">
                                  <p:stCondLst>
                                    <p:cond delay="0"/>
                                  </p:stCondLst>
                                  <p:childTnLst>
                                    <p:set>
                                      <p:cBhvr>
                                        <p:cTn id="89" dur="1" fill="hold">
                                          <p:stCondLst>
                                            <p:cond delay="0"/>
                                          </p:stCondLst>
                                        </p:cTn>
                                        <p:tgtEl>
                                          <p:spTgt spid="116"/>
                                        </p:tgtEl>
                                        <p:attrNameLst>
                                          <p:attrName>style.visibility</p:attrName>
                                        </p:attrNameLst>
                                      </p:cBhvr>
                                      <p:to>
                                        <p:strVal val="visible"/>
                                      </p:to>
                                    </p:set>
                                    <p:animEffect transition="in" filter="fade">
                                      <p:cBhvr>
                                        <p:cTn id="90" dur="500"/>
                                        <p:tgtEl>
                                          <p:spTgt spid="116"/>
                                        </p:tgtEl>
                                      </p:cBhvr>
                                    </p:animEffect>
                                  </p:childTnLst>
                                </p:cTn>
                              </p:par>
                              <p:par>
                                <p:cTn id="91" presetID="10" presetClass="entr" presetSubtype="0" fill="hold" nodeType="withEffect">
                                  <p:stCondLst>
                                    <p:cond delay="0"/>
                                  </p:stCondLst>
                                  <p:childTnLst>
                                    <p:set>
                                      <p:cBhvr>
                                        <p:cTn id="92" dur="1" fill="hold">
                                          <p:stCondLst>
                                            <p:cond delay="0"/>
                                          </p:stCondLst>
                                        </p:cTn>
                                        <p:tgtEl>
                                          <p:spTgt spid="149"/>
                                        </p:tgtEl>
                                        <p:attrNameLst>
                                          <p:attrName>style.visibility</p:attrName>
                                        </p:attrNameLst>
                                      </p:cBhvr>
                                      <p:to>
                                        <p:strVal val="visible"/>
                                      </p:to>
                                    </p:set>
                                    <p:animEffect transition="in" filter="fade">
                                      <p:cBhvr>
                                        <p:cTn id="93" dur="500"/>
                                        <p:tgtEl>
                                          <p:spTgt spid="149"/>
                                        </p:tgtEl>
                                      </p:cBhvr>
                                    </p:animEffect>
                                  </p:childTnLst>
                                </p:cTn>
                              </p:par>
                              <p:par>
                                <p:cTn id="94" presetID="10" presetClass="entr" presetSubtype="0" fill="hold" nodeType="withEffect">
                                  <p:stCondLst>
                                    <p:cond delay="0"/>
                                  </p:stCondLst>
                                  <p:childTnLst>
                                    <p:set>
                                      <p:cBhvr>
                                        <p:cTn id="95" dur="1" fill="hold">
                                          <p:stCondLst>
                                            <p:cond delay="0"/>
                                          </p:stCondLst>
                                        </p:cTn>
                                        <p:tgtEl>
                                          <p:spTgt spid="181"/>
                                        </p:tgtEl>
                                        <p:attrNameLst>
                                          <p:attrName>style.visibility</p:attrName>
                                        </p:attrNameLst>
                                      </p:cBhvr>
                                      <p:to>
                                        <p:strVal val="visible"/>
                                      </p:to>
                                    </p:set>
                                    <p:animEffect transition="in" filter="fade">
                                      <p:cBhvr>
                                        <p:cTn id="96" dur="500"/>
                                        <p:tgtEl>
                                          <p:spTgt spid="181"/>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36"/>
                                        </p:tgtEl>
                                        <p:attrNameLst>
                                          <p:attrName>style.visibility</p:attrName>
                                        </p:attrNameLst>
                                      </p:cBhvr>
                                      <p:to>
                                        <p:strVal val="visible"/>
                                      </p:to>
                                    </p:set>
                                    <p:animEffect transition="in" filter="fade">
                                      <p:cBhvr>
                                        <p:cTn id="101" dur="500"/>
                                        <p:tgtEl>
                                          <p:spTgt spid="36"/>
                                        </p:tgtEl>
                                      </p:cBhvr>
                                    </p:animEffect>
                                  </p:childTnLst>
                                </p:cTn>
                              </p:par>
                              <p:par>
                                <p:cTn id="102" presetID="10" presetClass="entr" presetSubtype="0" fill="hold" nodeType="withEffect">
                                  <p:stCondLst>
                                    <p:cond delay="0"/>
                                  </p:stCondLst>
                                  <p:childTnLst>
                                    <p:set>
                                      <p:cBhvr>
                                        <p:cTn id="103" dur="1" fill="hold">
                                          <p:stCondLst>
                                            <p:cond delay="0"/>
                                          </p:stCondLst>
                                        </p:cTn>
                                        <p:tgtEl>
                                          <p:spTgt spid="183"/>
                                        </p:tgtEl>
                                        <p:attrNameLst>
                                          <p:attrName>style.visibility</p:attrName>
                                        </p:attrNameLst>
                                      </p:cBhvr>
                                      <p:to>
                                        <p:strVal val="visible"/>
                                      </p:to>
                                    </p:set>
                                    <p:animEffect transition="in" filter="fade">
                                      <p:cBhvr>
                                        <p:cTn id="104" dur="500"/>
                                        <p:tgtEl>
                                          <p:spTgt spid="183"/>
                                        </p:tgtEl>
                                      </p:cBhvr>
                                    </p:animEffect>
                                  </p:childTnLst>
                                </p:cTn>
                              </p:par>
                            </p:childTnLst>
                          </p:cTn>
                        </p:par>
                        <p:par>
                          <p:cTn id="105" fill="hold">
                            <p:stCondLst>
                              <p:cond delay="500"/>
                            </p:stCondLst>
                            <p:childTnLst>
                              <p:par>
                                <p:cTn id="106" presetID="22" presetClass="entr" presetSubtype="1" fill="hold" nodeType="afterEffect">
                                  <p:stCondLst>
                                    <p:cond delay="0"/>
                                  </p:stCondLst>
                                  <p:childTnLst>
                                    <p:set>
                                      <p:cBhvr>
                                        <p:cTn id="107" dur="1" fill="hold">
                                          <p:stCondLst>
                                            <p:cond delay="0"/>
                                          </p:stCondLst>
                                        </p:cTn>
                                        <p:tgtEl>
                                          <p:spTgt spid="182"/>
                                        </p:tgtEl>
                                        <p:attrNameLst>
                                          <p:attrName>style.visibility</p:attrName>
                                        </p:attrNameLst>
                                      </p:cBhvr>
                                      <p:to>
                                        <p:strVal val="visible"/>
                                      </p:to>
                                    </p:set>
                                    <p:animEffect transition="in" filter="wipe(up)">
                                      <p:cBhvr>
                                        <p:cTn id="108" dur="500"/>
                                        <p:tgtEl>
                                          <p:spTgt spid="182"/>
                                        </p:tgtEl>
                                      </p:cBhvr>
                                    </p:animEffect>
                                  </p:childTnLst>
                                </p:cTn>
                              </p:par>
                            </p:childTnLst>
                          </p:cTn>
                        </p:par>
                        <p:par>
                          <p:cTn id="109" fill="hold">
                            <p:stCondLst>
                              <p:cond delay="1000"/>
                            </p:stCondLst>
                            <p:childTnLst>
                              <p:par>
                                <p:cTn id="110" presetID="10" presetClass="entr" presetSubtype="0" fill="hold" nodeType="afterEffect">
                                  <p:stCondLst>
                                    <p:cond delay="0"/>
                                  </p:stCondLst>
                                  <p:childTnLst>
                                    <p:set>
                                      <p:cBhvr>
                                        <p:cTn id="111" dur="1" fill="hold">
                                          <p:stCondLst>
                                            <p:cond delay="0"/>
                                          </p:stCondLst>
                                        </p:cTn>
                                        <p:tgtEl>
                                          <p:spTgt spid="122"/>
                                        </p:tgtEl>
                                        <p:attrNameLst>
                                          <p:attrName>style.visibility</p:attrName>
                                        </p:attrNameLst>
                                      </p:cBhvr>
                                      <p:to>
                                        <p:strVal val="visible"/>
                                      </p:to>
                                    </p:set>
                                    <p:animEffect transition="in" filter="fade">
                                      <p:cBhvr>
                                        <p:cTn id="112" dur="500"/>
                                        <p:tgtEl>
                                          <p:spTgt spid="122"/>
                                        </p:tgtEl>
                                      </p:cBhvr>
                                    </p:animEffect>
                                  </p:childTnLst>
                                </p:cTn>
                              </p:par>
                              <p:par>
                                <p:cTn id="113" presetID="10" presetClass="entr" presetSubtype="0" fill="hold" nodeType="withEffect">
                                  <p:stCondLst>
                                    <p:cond delay="0"/>
                                  </p:stCondLst>
                                  <p:childTnLst>
                                    <p:set>
                                      <p:cBhvr>
                                        <p:cTn id="114" dur="1" fill="hold">
                                          <p:stCondLst>
                                            <p:cond delay="0"/>
                                          </p:stCondLst>
                                        </p:cTn>
                                        <p:tgtEl>
                                          <p:spTgt spid="155"/>
                                        </p:tgtEl>
                                        <p:attrNameLst>
                                          <p:attrName>style.visibility</p:attrName>
                                        </p:attrNameLst>
                                      </p:cBhvr>
                                      <p:to>
                                        <p:strVal val="visible"/>
                                      </p:to>
                                    </p:set>
                                    <p:animEffect transition="in" filter="fade">
                                      <p:cBhvr>
                                        <p:cTn id="115" dur="500"/>
                                        <p:tgtEl>
                                          <p:spTgt spid="155"/>
                                        </p:tgtEl>
                                      </p:cBhvr>
                                    </p:animEffect>
                                  </p:childTnLst>
                                </p:cTn>
                              </p:par>
                            </p:childTnLst>
                          </p:cTn>
                        </p:par>
                        <p:par>
                          <p:cTn id="116" fill="hold">
                            <p:stCondLst>
                              <p:cond delay="1500"/>
                            </p:stCondLst>
                            <p:childTnLst>
                              <p:par>
                                <p:cTn id="117" presetID="22" presetClass="entr" presetSubtype="1" fill="hold" nodeType="afterEffect">
                                  <p:stCondLst>
                                    <p:cond delay="0"/>
                                  </p:stCondLst>
                                  <p:childTnLst>
                                    <p:set>
                                      <p:cBhvr>
                                        <p:cTn id="118" dur="1" fill="hold">
                                          <p:stCondLst>
                                            <p:cond delay="0"/>
                                          </p:stCondLst>
                                        </p:cTn>
                                        <p:tgtEl>
                                          <p:spTgt spid="143"/>
                                        </p:tgtEl>
                                        <p:attrNameLst>
                                          <p:attrName>style.visibility</p:attrName>
                                        </p:attrNameLst>
                                      </p:cBhvr>
                                      <p:to>
                                        <p:strVal val="visible"/>
                                      </p:to>
                                    </p:set>
                                    <p:animEffect transition="in" filter="wipe(up)">
                                      <p:cBhvr>
                                        <p:cTn id="119" dur="500"/>
                                        <p:tgtEl>
                                          <p:spTgt spid="143"/>
                                        </p:tgtEl>
                                      </p:cBhvr>
                                    </p:animEffect>
                                  </p:childTnLst>
                                </p:cTn>
                              </p:par>
                              <p:par>
                                <p:cTn id="120" presetID="22" presetClass="entr" presetSubtype="1" fill="hold" nodeType="withEffect">
                                  <p:stCondLst>
                                    <p:cond delay="0"/>
                                  </p:stCondLst>
                                  <p:childTnLst>
                                    <p:set>
                                      <p:cBhvr>
                                        <p:cTn id="121" dur="1" fill="hold">
                                          <p:stCondLst>
                                            <p:cond delay="0"/>
                                          </p:stCondLst>
                                        </p:cTn>
                                        <p:tgtEl>
                                          <p:spTgt spid="144"/>
                                        </p:tgtEl>
                                        <p:attrNameLst>
                                          <p:attrName>style.visibility</p:attrName>
                                        </p:attrNameLst>
                                      </p:cBhvr>
                                      <p:to>
                                        <p:strVal val="visible"/>
                                      </p:to>
                                    </p:set>
                                    <p:animEffect transition="in" filter="wipe(up)">
                                      <p:cBhvr>
                                        <p:cTn id="122" dur="500"/>
                                        <p:tgtEl>
                                          <p:spTgt spid="144"/>
                                        </p:tgtEl>
                                      </p:cBhvr>
                                    </p:animEffect>
                                  </p:childTnLst>
                                </p:cTn>
                              </p:par>
                              <p:par>
                                <p:cTn id="123" presetID="22" presetClass="entr" presetSubtype="1" fill="hold" nodeType="withEffect">
                                  <p:stCondLst>
                                    <p:cond delay="0"/>
                                  </p:stCondLst>
                                  <p:childTnLst>
                                    <p:set>
                                      <p:cBhvr>
                                        <p:cTn id="124" dur="1" fill="hold">
                                          <p:stCondLst>
                                            <p:cond delay="0"/>
                                          </p:stCondLst>
                                        </p:cTn>
                                        <p:tgtEl>
                                          <p:spTgt spid="177"/>
                                        </p:tgtEl>
                                        <p:attrNameLst>
                                          <p:attrName>style.visibility</p:attrName>
                                        </p:attrNameLst>
                                      </p:cBhvr>
                                      <p:to>
                                        <p:strVal val="visible"/>
                                      </p:to>
                                    </p:set>
                                    <p:animEffect transition="in" filter="wipe(up)">
                                      <p:cBhvr>
                                        <p:cTn id="125" dur="500"/>
                                        <p:tgtEl>
                                          <p:spTgt spid="177"/>
                                        </p:tgtEl>
                                      </p:cBhvr>
                                    </p:animEffect>
                                  </p:childTnLst>
                                </p:cTn>
                              </p:par>
                              <p:par>
                                <p:cTn id="126" presetID="22" presetClass="entr" presetSubtype="1" fill="hold" nodeType="withEffect">
                                  <p:stCondLst>
                                    <p:cond delay="0"/>
                                  </p:stCondLst>
                                  <p:childTnLst>
                                    <p:set>
                                      <p:cBhvr>
                                        <p:cTn id="127" dur="1" fill="hold">
                                          <p:stCondLst>
                                            <p:cond delay="0"/>
                                          </p:stCondLst>
                                        </p:cTn>
                                        <p:tgtEl>
                                          <p:spTgt spid="176"/>
                                        </p:tgtEl>
                                        <p:attrNameLst>
                                          <p:attrName>style.visibility</p:attrName>
                                        </p:attrNameLst>
                                      </p:cBhvr>
                                      <p:to>
                                        <p:strVal val="visible"/>
                                      </p:to>
                                    </p:set>
                                    <p:animEffect transition="in" filter="wipe(up)">
                                      <p:cBhvr>
                                        <p:cTn id="128" dur="500"/>
                                        <p:tgtEl>
                                          <p:spTgt spid="176"/>
                                        </p:tgtEl>
                                      </p:cBhvr>
                                    </p:animEffect>
                                  </p:childTnLst>
                                </p:cTn>
                              </p:par>
                            </p:childTnLst>
                          </p:cTn>
                        </p:par>
                        <p:par>
                          <p:cTn id="129" fill="hold">
                            <p:stCondLst>
                              <p:cond delay="2000"/>
                            </p:stCondLst>
                            <p:childTnLst>
                              <p:par>
                                <p:cTn id="130" presetID="10" presetClass="entr" presetSubtype="0" fill="hold" nodeType="afterEffect">
                                  <p:stCondLst>
                                    <p:cond delay="0"/>
                                  </p:stCondLst>
                                  <p:childTnLst>
                                    <p:set>
                                      <p:cBhvr>
                                        <p:cTn id="131" dur="1" fill="hold">
                                          <p:stCondLst>
                                            <p:cond delay="0"/>
                                          </p:stCondLst>
                                        </p:cTn>
                                        <p:tgtEl>
                                          <p:spTgt spid="126"/>
                                        </p:tgtEl>
                                        <p:attrNameLst>
                                          <p:attrName>style.visibility</p:attrName>
                                        </p:attrNameLst>
                                      </p:cBhvr>
                                      <p:to>
                                        <p:strVal val="visible"/>
                                      </p:to>
                                    </p:set>
                                    <p:animEffect transition="in" filter="fade">
                                      <p:cBhvr>
                                        <p:cTn id="132" dur="500"/>
                                        <p:tgtEl>
                                          <p:spTgt spid="126"/>
                                        </p:tgtEl>
                                      </p:cBhvr>
                                    </p:animEffect>
                                  </p:childTnLst>
                                </p:cTn>
                              </p:par>
                              <p:par>
                                <p:cTn id="133" presetID="10" presetClass="entr" presetSubtype="0" fill="hold" nodeType="withEffect">
                                  <p:stCondLst>
                                    <p:cond delay="0"/>
                                  </p:stCondLst>
                                  <p:childTnLst>
                                    <p:set>
                                      <p:cBhvr>
                                        <p:cTn id="134" dur="1" fill="hold">
                                          <p:stCondLst>
                                            <p:cond delay="0"/>
                                          </p:stCondLst>
                                        </p:cTn>
                                        <p:tgtEl>
                                          <p:spTgt spid="159"/>
                                        </p:tgtEl>
                                        <p:attrNameLst>
                                          <p:attrName>style.visibility</p:attrName>
                                        </p:attrNameLst>
                                      </p:cBhvr>
                                      <p:to>
                                        <p:strVal val="visible"/>
                                      </p:to>
                                    </p:set>
                                    <p:animEffect transition="in" filter="fade">
                                      <p:cBhvr>
                                        <p:cTn id="135" dur="500"/>
                                        <p:tgtEl>
                                          <p:spTgt spid="159"/>
                                        </p:tgtEl>
                                      </p:cBhvr>
                                    </p:animEffect>
                                  </p:childTnLst>
                                </p:cTn>
                              </p:par>
                            </p:childTnLst>
                          </p:cTn>
                        </p:par>
                        <p:par>
                          <p:cTn id="136" fill="hold">
                            <p:stCondLst>
                              <p:cond delay="2500"/>
                            </p:stCondLst>
                            <p:childTnLst>
                              <p:par>
                                <p:cTn id="137" presetID="10" presetClass="entr" presetSubtype="0" fill="hold" nodeType="afterEffect">
                                  <p:stCondLst>
                                    <p:cond delay="0"/>
                                  </p:stCondLst>
                                  <p:childTnLst>
                                    <p:set>
                                      <p:cBhvr>
                                        <p:cTn id="138" dur="1" fill="hold">
                                          <p:stCondLst>
                                            <p:cond delay="0"/>
                                          </p:stCondLst>
                                        </p:cTn>
                                        <p:tgtEl>
                                          <p:spTgt spid="146"/>
                                        </p:tgtEl>
                                        <p:attrNameLst>
                                          <p:attrName>style.visibility</p:attrName>
                                        </p:attrNameLst>
                                      </p:cBhvr>
                                      <p:to>
                                        <p:strVal val="visible"/>
                                      </p:to>
                                    </p:set>
                                    <p:animEffect transition="in" filter="fade">
                                      <p:cBhvr>
                                        <p:cTn id="139" dur="500"/>
                                        <p:tgtEl>
                                          <p:spTgt spid="146"/>
                                        </p:tgtEl>
                                      </p:cBhvr>
                                    </p:animEffect>
                                  </p:childTnLst>
                                </p:cTn>
                              </p:par>
                              <p:par>
                                <p:cTn id="140" presetID="10" presetClass="entr" presetSubtype="0" fill="hold" nodeType="withEffect">
                                  <p:stCondLst>
                                    <p:cond delay="0"/>
                                  </p:stCondLst>
                                  <p:childTnLst>
                                    <p:set>
                                      <p:cBhvr>
                                        <p:cTn id="141" dur="1" fill="hold">
                                          <p:stCondLst>
                                            <p:cond delay="0"/>
                                          </p:stCondLst>
                                        </p:cTn>
                                        <p:tgtEl>
                                          <p:spTgt spid="145"/>
                                        </p:tgtEl>
                                        <p:attrNameLst>
                                          <p:attrName>style.visibility</p:attrName>
                                        </p:attrNameLst>
                                      </p:cBhvr>
                                      <p:to>
                                        <p:strVal val="visible"/>
                                      </p:to>
                                    </p:set>
                                    <p:animEffect transition="in" filter="fade">
                                      <p:cBhvr>
                                        <p:cTn id="142" dur="500"/>
                                        <p:tgtEl>
                                          <p:spTgt spid="145"/>
                                        </p:tgtEl>
                                      </p:cBhvr>
                                    </p:animEffect>
                                  </p:childTnLst>
                                </p:cTn>
                              </p:par>
                              <p:par>
                                <p:cTn id="143" presetID="10" presetClass="entr" presetSubtype="0" fill="hold" nodeType="withEffect">
                                  <p:stCondLst>
                                    <p:cond delay="0"/>
                                  </p:stCondLst>
                                  <p:childTnLst>
                                    <p:set>
                                      <p:cBhvr>
                                        <p:cTn id="144" dur="1" fill="hold">
                                          <p:stCondLst>
                                            <p:cond delay="0"/>
                                          </p:stCondLst>
                                        </p:cTn>
                                        <p:tgtEl>
                                          <p:spTgt spid="179"/>
                                        </p:tgtEl>
                                        <p:attrNameLst>
                                          <p:attrName>style.visibility</p:attrName>
                                        </p:attrNameLst>
                                      </p:cBhvr>
                                      <p:to>
                                        <p:strVal val="visible"/>
                                      </p:to>
                                    </p:set>
                                    <p:animEffect transition="in" filter="fade">
                                      <p:cBhvr>
                                        <p:cTn id="145" dur="500"/>
                                        <p:tgtEl>
                                          <p:spTgt spid="179"/>
                                        </p:tgtEl>
                                      </p:cBhvr>
                                    </p:animEffect>
                                  </p:childTnLst>
                                </p:cTn>
                              </p:par>
                              <p:par>
                                <p:cTn id="146" presetID="10" presetClass="entr" presetSubtype="0" fill="hold" nodeType="withEffect">
                                  <p:stCondLst>
                                    <p:cond delay="0"/>
                                  </p:stCondLst>
                                  <p:childTnLst>
                                    <p:set>
                                      <p:cBhvr>
                                        <p:cTn id="147" dur="1" fill="hold">
                                          <p:stCondLst>
                                            <p:cond delay="0"/>
                                          </p:stCondLst>
                                        </p:cTn>
                                        <p:tgtEl>
                                          <p:spTgt spid="178"/>
                                        </p:tgtEl>
                                        <p:attrNameLst>
                                          <p:attrName>style.visibility</p:attrName>
                                        </p:attrNameLst>
                                      </p:cBhvr>
                                      <p:to>
                                        <p:strVal val="visible"/>
                                      </p:to>
                                    </p:set>
                                    <p:animEffect transition="in" filter="fade">
                                      <p:cBhvr>
                                        <p:cTn id="148"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6" grpId="0"/>
      <p:bldP spid="37" grpId="0" animBg="1"/>
      <p:bldP spid="113" grpId="0"/>
      <p:bldP spid="114" grpId="0" animBg="1"/>
      <p:bldP spid="115" grpId="0"/>
      <p:bldP spid="147" grpId="0" animBg="1"/>
      <p:bldP spid="14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9DDC80-5C1C-43D4-94E8-06C435D2465F}"/>
              </a:ext>
            </a:extLst>
          </p:cNvPr>
          <p:cNvSpPr>
            <a:spLocks noGrp="1"/>
          </p:cNvSpPr>
          <p:nvPr>
            <p:ph type="title"/>
          </p:nvPr>
        </p:nvSpPr>
        <p:spPr/>
        <p:txBody>
          <a:bodyPr/>
          <a:lstStyle/>
          <a:p>
            <a:r>
              <a:rPr lang="en-US"/>
              <a:t>Kubernetes: the industry leading orchestrator</a:t>
            </a:r>
          </a:p>
        </p:txBody>
      </p:sp>
      <p:grpSp>
        <p:nvGrpSpPr>
          <p:cNvPr id="30" name="Group 29">
            <a:extLst>
              <a:ext uri="{FF2B5EF4-FFF2-40B4-BE49-F238E27FC236}">
                <a16:creationId xmlns:a16="http://schemas.microsoft.com/office/drawing/2014/main" id="{432F9F04-82B6-8B42-A9A1-EEFB36044508}"/>
              </a:ext>
            </a:extLst>
          </p:cNvPr>
          <p:cNvGrpSpPr/>
          <p:nvPr/>
        </p:nvGrpSpPr>
        <p:grpSpPr>
          <a:xfrm>
            <a:off x="5087666" y="1524384"/>
            <a:ext cx="2016671" cy="2016671"/>
            <a:chOff x="5189537" y="1921279"/>
            <a:chExt cx="2057401" cy="2057401"/>
          </a:xfrm>
        </p:grpSpPr>
        <p:sp>
          <p:nvSpPr>
            <p:cNvPr id="31" name="Oval 30">
              <a:extLst>
                <a:ext uri="{FF2B5EF4-FFF2-40B4-BE49-F238E27FC236}">
                  <a16:creationId xmlns:a16="http://schemas.microsoft.com/office/drawing/2014/main" id="{BDAFA23E-0213-264A-A79C-00C4F689223D}"/>
                </a:ext>
              </a:extLst>
            </p:cNvPr>
            <p:cNvSpPr/>
            <p:nvPr/>
          </p:nvSpPr>
          <p:spPr bwMode="auto">
            <a:xfrm>
              <a:off x="5189537" y="1921279"/>
              <a:ext cx="2057401" cy="2057401"/>
            </a:xfrm>
            <a:prstGeom prst="ellipse">
              <a:avLst/>
            </a:prstGeom>
            <a:solidFill>
              <a:schemeClr val="bg1"/>
            </a:solidFill>
            <a:ln w="2222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2" name="Picture 31">
              <a:extLst>
                <a:ext uri="{FF2B5EF4-FFF2-40B4-BE49-F238E27FC236}">
                  <a16:creationId xmlns:a16="http://schemas.microsoft.com/office/drawing/2014/main" id="{21812565-040E-1D46-AAF4-3C09328BAEB6}"/>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563059" y="2294801"/>
              <a:ext cx="1310356" cy="1310356"/>
            </a:xfrm>
            <a:prstGeom prst="rect">
              <a:avLst/>
            </a:prstGeom>
          </p:spPr>
        </p:pic>
      </p:grpSp>
      <p:grpSp>
        <p:nvGrpSpPr>
          <p:cNvPr id="33" name="Group 32">
            <a:extLst>
              <a:ext uri="{FF2B5EF4-FFF2-40B4-BE49-F238E27FC236}">
                <a16:creationId xmlns:a16="http://schemas.microsoft.com/office/drawing/2014/main" id="{23B55E57-7B4F-E843-9920-6C7A51453581}"/>
              </a:ext>
            </a:extLst>
          </p:cNvPr>
          <p:cNvGrpSpPr/>
          <p:nvPr/>
        </p:nvGrpSpPr>
        <p:grpSpPr>
          <a:xfrm>
            <a:off x="2248252" y="4317499"/>
            <a:ext cx="7695498" cy="144003"/>
            <a:chOff x="2292775" y="4770807"/>
            <a:chExt cx="7850923" cy="146912"/>
          </a:xfrm>
        </p:grpSpPr>
        <p:sp>
          <p:nvSpPr>
            <p:cNvPr id="34" name="Oval 33">
              <a:extLst>
                <a:ext uri="{FF2B5EF4-FFF2-40B4-BE49-F238E27FC236}">
                  <a16:creationId xmlns:a16="http://schemas.microsoft.com/office/drawing/2014/main" id="{124394AC-F03E-A643-B98F-9BC5CAC31441}"/>
                </a:ext>
              </a:extLst>
            </p:cNvPr>
            <p:cNvSpPr/>
            <p:nvPr/>
          </p:nvSpPr>
          <p:spPr bwMode="auto">
            <a:xfrm rot="16200000">
              <a:off x="2292775" y="477080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35" name="Oval 34">
              <a:extLst>
                <a:ext uri="{FF2B5EF4-FFF2-40B4-BE49-F238E27FC236}">
                  <a16:creationId xmlns:a16="http://schemas.microsoft.com/office/drawing/2014/main" id="{95A34E65-35C1-7E46-8E9B-756566F8EC98}"/>
                </a:ext>
              </a:extLst>
            </p:cNvPr>
            <p:cNvSpPr/>
            <p:nvPr/>
          </p:nvSpPr>
          <p:spPr bwMode="auto">
            <a:xfrm rot="16200000">
              <a:off x="6144780" y="477080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36" name="Oval 35">
              <a:extLst>
                <a:ext uri="{FF2B5EF4-FFF2-40B4-BE49-F238E27FC236}">
                  <a16:creationId xmlns:a16="http://schemas.microsoft.com/office/drawing/2014/main" id="{4576A5DF-1404-304C-AD39-36BE57EB469E}"/>
                </a:ext>
              </a:extLst>
            </p:cNvPr>
            <p:cNvSpPr/>
            <p:nvPr/>
          </p:nvSpPr>
          <p:spPr bwMode="auto">
            <a:xfrm rot="16200000">
              <a:off x="9996786" y="477080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cxnSp>
          <p:nvCxnSpPr>
            <p:cNvPr id="37" name="Straight Connector 36">
              <a:extLst>
                <a:ext uri="{FF2B5EF4-FFF2-40B4-BE49-F238E27FC236}">
                  <a16:creationId xmlns:a16="http://schemas.microsoft.com/office/drawing/2014/main" id="{3F838D93-C6D2-C04A-ADB2-59A8F671354C}"/>
                </a:ext>
              </a:extLst>
            </p:cNvPr>
            <p:cNvCxnSpPr>
              <a:cxnSpLocks/>
            </p:cNvCxnSpPr>
            <p:nvPr/>
          </p:nvCxnSpPr>
          <p:spPr>
            <a:xfrm>
              <a:off x="2607176" y="4844263"/>
              <a:ext cx="3370115" cy="0"/>
            </a:xfrm>
            <a:prstGeom prst="line">
              <a:avLst/>
            </a:prstGeom>
            <a:ln w="22225" cap="rnd">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E807860-98BF-ED4E-AAD4-4E54641699EC}"/>
                </a:ext>
              </a:extLst>
            </p:cNvPr>
            <p:cNvCxnSpPr>
              <a:cxnSpLocks/>
            </p:cNvCxnSpPr>
            <p:nvPr/>
          </p:nvCxnSpPr>
          <p:spPr>
            <a:xfrm>
              <a:off x="6459181" y="4844263"/>
              <a:ext cx="3370115" cy="0"/>
            </a:xfrm>
            <a:prstGeom prst="line">
              <a:avLst/>
            </a:prstGeom>
            <a:ln w="22225" cap="rnd">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59E2FC25-C70F-C345-BEB2-11F6E2912FB0}"/>
              </a:ext>
            </a:extLst>
          </p:cNvPr>
          <p:cNvGrpSpPr/>
          <p:nvPr/>
        </p:nvGrpSpPr>
        <p:grpSpPr>
          <a:xfrm>
            <a:off x="933075" y="4705330"/>
            <a:ext cx="10635632" cy="1197428"/>
            <a:chOff x="951037" y="5166472"/>
            <a:chExt cx="10850438" cy="1221612"/>
          </a:xfrm>
        </p:grpSpPr>
        <p:sp>
          <p:nvSpPr>
            <p:cNvPr id="40" name="TextBox 39">
              <a:extLst>
                <a:ext uri="{FF2B5EF4-FFF2-40B4-BE49-F238E27FC236}">
                  <a16:creationId xmlns:a16="http://schemas.microsoft.com/office/drawing/2014/main" id="{50E0571F-D6C1-4D4A-95BE-15648C1837E8}"/>
                </a:ext>
              </a:extLst>
            </p:cNvPr>
            <p:cNvSpPr txBox="1"/>
            <p:nvPr/>
          </p:nvSpPr>
          <p:spPr>
            <a:xfrm>
              <a:off x="951037" y="5166472"/>
              <a:ext cx="2830388" cy="1221612"/>
            </a:xfrm>
            <a:prstGeom prst="rect">
              <a:avLst/>
            </a:prstGeom>
            <a:noFill/>
          </p:spPr>
          <p:txBody>
            <a:bodyPr wrap="square" lIns="143407" tIns="143407" rIns="143407" bIns="143407" rtlCol="0">
              <a:spAutoFit/>
            </a:bodyPr>
            <a:lstStyle/>
            <a:p>
              <a:pPr algn="ctr" defTabSz="914192">
                <a:spcAft>
                  <a:spcPts val="588"/>
                </a:spcAft>
                <a:defRPr/>
              </a:pPr>
              <a:r>
                <a:rPr lang="en-US" sz="1765">
                  <a:solidFill>
                    <a:srgbClr val="0072C6"/>
                  </a:solidFill>
                  <a:latin typeface="Segoe UI Semibold" panose="020B0702040204020203" pitchFamily="34" charset="0"/>
                  <a:cs typeface="Segoe UI Semibold" panose="020B0702040204020203" pitchFamily="34" charset="0"/>
                </a:rPr>
                <a:t>Portable</a:t>
              </a:r>
              <a:r>
                <a:rPr lang="en-US" sz="1765">
                  <a:solidFill>
                    <a:srgbClr val="505050"/>
                  </a:solidFill>
                  <a:latin typeface="Segoe UI Semibold" panose="020B0702040204020203" pitchFamily="34" charset="0"/>
                  <a:cs typeface="Segoe UI Semibold" panose="020B0702040204020203" pitchFamily="34" charset="0"/>
                </a:rPr>
                <a:t> </a:t>
              </a:r>
            </a:p>
            <a:p>
              <a:pPr algn="ctr" defTabSz="914192">
                <a:spcAft>
                  <a:spcPts val="588"/>
                </a:spcAft>
                <a:defRPr/>
              </a:pPr>
              <a:r>
                <a:rPr lang="en-US" sz="1765">
                  <a:solidFill>
                    <a:srgbClr val="000000"/>
                  </a:solidFill>
                  <a:latin typeface="Segoe UI"/>
                  <a:cs typeface="Segoe UI Semibold" panose="020B0702040204020203" pitchFamily="34" charset="0"/>
                </a:rPr>
                <a:t>Public, private, hybrid, multi-cloud</a:t>
              </a:r>
            </a:p>
          </p:txBody>
        </p:sp>
        <p:sp>
          <p:nvSpPr>
            <p:cNvPr id="41" name="TextBox 40">
              <a:extLst>
                <a:ext uri="{FF2B5EF4-FFF2-40B4-BE49-F238E27FC236}">
                  <a16:creationId xmlns:a16="http://schemas.microsoft.com/office/drawing/2014/main" id="{A5DC1599-D0B5-1041-935B-B788B71069B8}"/>
                </a:ext>
              </a:extLst>
            </p:cNvPr>
            <p:cNvSpPr txBox="1"/>
            <p:nvPr/>
          </p:nvSpPr>
          <p:spPr>
            <a:xfrm>
              <a:off x="4803042" y="5166472"/>
              <a:ext cx="2830388" cy="1221612"/>
            </a:xfrm>
            <a:prstGeom prst="rect">
              <a:avLst/>
            </a:prstGeom>
            <a:noFill/>
          </p:spPr>
          <p:txBody>
            <a:bodyPr wrap="square" lIns="143407" tIns="143407" rIns="143407" bIns="143407" rtlCol="0">
              <a:spAutoFit/>
            </a:bodyPr>
            <a:lstStyle/>
            <a:p>
              <a:pPr algn="ctr" defTabSz="914192">
                <a:spcAft>
                  <a:spcPts val="588"/>
                </a:spcAft>
                <a:defRPr/>
              </a:pPr>
              <a:r>
                <a:rPr lang="en-US" sz="1765">
                  <a:solidFill>
                    <a:srgbClr val="0072C6"/>
                  </a:solidFill>
                  <a:latin typeface="Segoe UI Semibold" panose="020B0702040204020203" pitchFamily="34" charset="0"/>
                  <a:cs typeface="Segoe UI Semibold" panose="020B0702040204020203" pitchFamily="34" charset="0"/>
                </a:rPr>
                <a:t>Extensible</a:t>
              </a:r>
              <a:r>
                <a:rPr lang="en-US" sz="1765">
                  <a:solidFill>
                    <a:srgbClr val="505050"/>
                  </a:solidFill>
                  <a:latin typeface="Segoe UI Semibold" panose="020B0702040204020203" pitchFamily="34" charset="0"/>
                  <a:cs typeface="Segoe UI Semibold" panose="020B0702040204020203" pitchFamily="34" charset="0"/>
                </a:rPr>
                <a:t> </a:t>
              </a:r>
            </a:p>
            <a:p>
              <a:pPr algn="ctr" defTabSz="914192">
                <a:spcAft>
                  <a:spcPts val="588"/>
                </a:spcAft>
                <a:defRPr/>
              </a:pPr>
              <a:r>
                <a:rPr lang="en-US" sz="1765">
                  <a:solidFill>
                    <a:srgbClr val="000000"/>
                  </a:solidFill>
                  <a:latin typeface="Segoe UI"/>
                  <a:cs typeface="Segoe UI Semibold" panose="020B0702040204020203" pitchFamily="34" charset="0"/>
                </a:rPr>
                <a:t>Modular, pluggable, </a:t>
              </a:r>
              <a:r>
                <a:rPr lang="en-US" sz="1765" err="1">
                  <a:solidFill>
                    <a:srgbClr val="000000"/>
                  </a:solidFill>
                  <a:latin typeface="Segoe UI"/>
                  <a:cs typeface="Segoe UI Semibold" panose="020B0702040204020203" pitchFamily="34" charset="0"/>
                </a:rPr>
                <a:t>hookable</a:t>
              </a:r>
              <a:r>
                <a:rPr lang="en-US" sz="1765">
                  <a:solidFill>
                    <a:srgbClr val="000000"/>
                  </a:solidFill>
                  <a:latin typeface="Segoe UI"/>
                  <a:cs typeface="Segoe UI Semibold" panose="020B0702040204020203" pitchFamily="34" charset="0"/>
                </a:rPr>
                <a:t>, composable</a:t>
              </a:r>
            </a:p>
          </p:txBody>
        </p:sp>
        <p:sp>
          <p:nvSpPr>
            <p:cNvPr id="42" name="TextBox 41">
              <a:extLst>
                <a:ext uri="{FF2B5EF4-FFF2-40B4-BE49-F238E27FC236}">
                  <a16:creationId xmlns:a16="http://schemas.microsoft.com/office/drawing/2014/main" id="{B3695D55-6F12-C24A-8616-F273B87F3D78}"/>
                </a:ext>
              </a:extLst>
            </p:cNvPr>
            <p:cNvSpPr txBox="1"/>
            <p:nvPr/>
          </p:nvSpPr>
          <p:spPr>
            <a:xfrm>
              <a:off x="8339007" y="5166472"/>
              <a:ext cx="3462468" cy="1221612"/>
            </a:xfrm>
            <a:prstGeom prst="rect">
              <a:avLst/>
            </a:prstGeom>
            <a:noFill/>
          </p:spPr>
          <p:txBody>
            <a:bodyPr wrap="square" lIns="143407" tIns="143407" rIns="143407" bIns="143407" rtlCol="0">
              <a:spAutoFit/>
            </a:bodyPr>
            <a:lstStyle/>
            <a:p>
              <a:pPr algn="ctr" defTabSz="914192">
                <a:spcAft>
                  <a:spcPts val="588"/>
                </a:spcAft>
                <a:defRPr/>
              </a:pPr>
              <a:r>
                <a:rPr lang="en-US" sz="1765">
                  <a:solidFill>
                    <a:srgbClr val="0072C6"/>
                  </a:solidFill>
                  <a:latin typeface="Segoe UI Semibold" panose="020B0702040204020203" pitchFamily="34" charset="0"/>
                  <a:cs typeface="Segoe UI Semibold" panose="020B0702040204020203" pitchFamily="34" charset="0"/>
                </a:rPr>
                <a:t>Self-healing </a:t>
              </a:r>
            </a:p>
            <a:p>
              <a:pPr algn="ctr" defTabSz="914192">
                <a:spcAft>
                  <a:spcPts val="588"/>
                </a:spcAft>
                <a:defRPr/>
              </a:pPr>
              <a:r>
                <a:rPr lang="en-US" sz="1765">
                  <a:solidFill>
                    <a:srgbClr val="000000"/>
                  </a:solidFill>
                  <a:latin typeface="Segoe UI"/>
                  <a:cs typeface="Segoe UI Semibold" panose="020B0702040204020203" pitchFamily="34" charset="0"/>
                </a:rPr>
                <a:t>Auto-placement, auto-restart, auto-replication, auto-scaling</a:t>
              </a:r>
            </a:p>
          </p:txBody>
        </p:sp>
      </p:grpSp>
      <p:cxnSp>
        <p:nvCxnSpPr>
          <p:cNvPr id="43" name="Straight Connector 42">
            <a:extLst>
              <a:ext uri="{FF2B5EF4-FFF2-40B4-BE49-F238E27FC236}">
                <a16:creationId xmlns:a16="http://schemas.microsoft.com/office/drawing/2014/main" id="{947F0A93-9795-0147-BDF1-80ED0BA92037}"/>
              </a:ext>
            </a:extLst>
          </p:cNvPr>
          <p:cNvCxnSpPr>
            <a:cxnSpLocks/>
          </p:cNvCxnSpPr>
          <p:nvPr/>
        </p:nvCxnSpPr>
        <p:spPr>
          <a:xfrm flipV="1">
            <a:off x="6096000" y="3666340"/>
            <a:ext cx="0" cy="525873"/>
          </a:xfrm>
          <a:prstGeom prst="line">
            <a:avLst/>
          </a:prstGeom>
          <a:ln w="22225" cap="rnd">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0450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wipe(up)">
                                      <p:cBhvr>
                                        <p:cTn id="13" dur="500"/>
                                        <p:tgtEl>
                                          <p:spTgt spid="43"/>
                                        </p:tgtEl>
                                      </p:cBhvr>
                                    </p:animEffect>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barn(outVertical)">
                                      <p:cBhvr>
                                        <p:cTn id="17" dur="1000"/>
                                        <p:tgtEl>
                                          <p:spTgt spid="33"/>
                                        </p:tgtEl>
                                      </p:cBhvr>
                                    </p:animEffect>
                                  </p:childTnLst>
                                </p:cTn>
                              </p:par>
                            </p:childTnLst>
                          </p:cTn>
                        </p:par>
                        <p:par>
                          <p:cTn id="18" fill="hold">
                            <p:stCondLst>
                              <p:cond delay="2500"/>
                            </p:stCondLst>
                            <p:childTnLst>
                              <p:par>
                                <p:cTn id="19" presetID="22" presetClass="entr" presetSubtype="1" fill="hold" nodeType="after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wipe(up)">
                                      <p:cBhvr>
                                        <p:cTn id="2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3B5D012-64EF-4DF6-ABBE-246570FD51C6}"/>
              </a:ext>
            </a:extLst>
          </p:cNvPr>
          <p:cNvSpPr txBox="1"/>
          <p:nvPr/>
        </p:nvSpPr>
        <p:spPr>
          <a:xfrm>
            <a:off x="380961" y="1816478"/>
            <a:ext cx="10038166" cy="3829253"/>
          </a:xfrm>
          <a:prstGeom prst="rect">
            <a:avLst/>
          </a:prstGeom>
          <a:noFill/>
        </p:spPr>
        <p:txBody>
          <a:bodyPr wrap="square" lIns="143407" tIns="0" rIns="143407" bIns="0" rtlCol="0">
            <a:spAutoFit/>
          </a:bodyPr>
          <a:lstStyle/>
          <a:p>
            <a:pPr defTabSz="914225">
              <a:lnSpc>
                <a:spcPct val="90000"/>
              </a:lnSpc>
              <a:spcAft>
                <a:spcPts val="1175"/>
              </a:spcAft>
              <a:buClr>
                <a:srgbClr val="0072C6"/>
              </a:buClr>
            </a:pPr>
            <a:r>
              <a:rPr lang="en-US" sz="1765" dirty="0">
                <a:solidFill>
                  <a:srgbClr val="505050"/>
                </a:solidFill>
                <a:latin typeface="Segoe UI"/>
                <a:cs typeface="Segoe UI Semibold" panose="020B0702040204020203" pitchFamily="34" charset="0"/>
              </a:rPr>
              <a:t>1.) Terminology and Overview</a:t>
            </a:r>
          </a:p>
          <a:p>
            <a:pPr defTabSz="914225">
              <a:lnSpc>
                <a:spcPct val="90000"/>
              </a:lnSpc>
              <a:spcAft>
                <a:spcPts val="1175"/>
              </a:spcAft>
              <a:buClr>
                <a:srgbClr val="0072C6"/>
              </a:buClr>
            </a:pPr>
            <a:r>
              <a:rPr lang="en-US" sz="1765" dirty="0">
                <a:solidFill>
                  <a:srgbClr val="505050"/>
                </a:solidFill>
                <a:latin typeface="Segoe UI"/>
                <a:cs typeface="Segoe UI Semibold" panose="020B0702040204020203" pitchFamily="34" charset="0"/>
              </a:rPr>
              <a:t>2.) Setting up a Cluster</a:t>
            </a:r>
          </a:p>
          <a:p>
            <a:pPr defTabSz="914225">
              <a:lnSpc>
                <a:spcPct val="90000"/>
              </a:lnSpc>
              <a:spcAft>
                <a:spcPts val="1175"/>
              </a:spcAft>
              <a:buClr>
                <a:srgbClr val="0072C6"/>
              </a:buClr>
            </a:pPr>
            <a:r>
              <a:rPr lang="en-US" sz="1765" dirty="0">
                <a:solidFill>
                  <a:srgbClr val="505050"/>
                </a:solidFill>
                <a:latin typeface="Segoe UI"/>
                <a:cs typeface="Segoe UI Semibold" panose="020B0702040204020203" pitchFamily="34" charset="0"/>
              </a:rPr>
              <a:t>3.) Working with your Cluster</a:t>
            </a:r>
          </a:p>
          <a:p>
            <a:pPr defTabSz="914225">
              <a:lnSpc>
                <a:spcPct val="90000"/>
              </a:lnSpc>
              <a:spcAft>
                <a:spcPts val="1175"/>
              </a:spcAft>
              <a:buClr>
                <a:srgbClr val="0072C6"/>
              </a:buClr>
            </a:pPr>
            <a:r>
              <a:rPr lang="en-US" sz="1765" dirty="0">
                <a:solidFill>
                  <a:srgbClr val="505050"/>
                </a:solidFill>
                <a:latin typeface="Segoe UI"/>
                <a:cs typeface="Segoe UI Semibold" panose="020B0702040204020203" pitchFamily="34" charset="0"/>
              </a:rPr>
              <a:t>4.) Deploying Workloads to Kubernetes</a:t>
            </a:r>
          </a:p>
          <a:p>
            <a:pPr defTabSz="914225">
              <a:lnSpc>
                <a:spcPct val="90000"/>
              </a:lnSpc>
              <a:spcAft>
                <a:spcPts val="1175"/>
              </a:spcAft>
              <a:buClr>
                <a:srgbClr val="0072C6"/>
              </a:buClr>
            </a:pPr>
            <a:r>
              <a:rPr lang="en-US" sz="1765" dirty="0">
                <a:solidFill>
                  <a:srgbClr val="505050"/>
                </a:solidFill>
                <a:latin typeface="Segoe UI"/>
                <a:cs typeface="Segoe UI Semibold" panose="020B0702040204020203" pitchFamily="34" charset="0"/>
              </a:rPr>
              <a:t>5.) Scalability</a:t>
            </a:r>
          </a:p>
          <a:p>
            <a:pPr defTabSz="914225">
              <a:lnSpc>
                <a:spcPct val="90000"/>
              </a:lnSpc>
              <a:spcAft>
                <a:spcPts val="1175"/>
              </a:spcAft>
              <a:buClr>
                <a:srgbClr val="0072C6"/>
              </a:buClr>
            </a:pPr>
            <a:r>
              <a:rPr lang="en-US" sz="1765" dirty="0">
                <a:solidFill>
                  <a:srgbClr val="505050"/>
                </a:solidFill>
                <a:latin typeface="Segoe UI"/>
                <a:cs typeface="Segoe UI Semibold" panose="020B0702040204020203" pitchFamily="34" charset="0"/>
              </a:rPr>
              <a:t>6.) Advanced Topics</a:t>
            </a:r>
          </a:p>
          <a:p>
            <a:pPr marL="280067" indent="-280067" defTabSz="914225">
              <a:lnSpc>
                <a:spcPct val="90000"/>
              </a:lnSpc>
              <a:spcAft>
                <a:spcPts val="1175"/>
              </a:spcAft>
              <a:buClr>
                <a:srgbClr val="0072C6"/>
              </a:buClr>
              <a:buFont typeface="Arial" panose="020B0604020202020204" pitchFamily="34" charset="0"/>
              <a:buChar char="•"/>
            </a:pPr>
            <a:endParaRPr lang="en-US" sz="1765" dirty="0">
              <a:solidFill>
                <a:srgbClr val="505050"/>
              </a:solidFill>
              <a:latin typeface="Segoe UI"/>
              <a:cs typeface="Segoe UI Semibold" panose="020B0702040204020203" pitchFamily="34" charset="0"/>
            </a:endParaRPr>
          </a:p>
          <a:p>
            <a:pPr marL="280067" indent="-280067" defTabSz="914225">
              <a:lnSpc>
                <a:spcPct val="90000"/>
              </a:lnSpc>
              <a:spcAft>
                <a:spcPts val="1175"/>
              </a:spcAft>
              <a:buClr>
                <a:srgbClr val="0072C6"/>
              </a:buClr>
              <a:buFont typeface="Arial" panose="020B0604020202020204" pitchFamily="34" charset="0"/>
              <a:buChar char="•"/>
            </a:pPr>
            <a:endParaRPr lang="en-US" sz="1765" dirty="0">
              <a:solidFill>
                <a:srgbClr val="505050"/>
              </a:solidFill>
              <a:latin typeface="Segoe UI"/>
              <a:cs typeface="Segoe UI Semibold" panose="020B0702040204020203" pitchFamily="34" charset="0"/>
            </a:endParaRPr>
          </a:p>
          <a:p>
            <a:pPr marL="280067" indent="-280067" defTabSz="914225">
              <a:lnSpc>
                <a:spcPct val="90000"/>
              </a:lnSpc>
              <a:spcAft>
                <a:spcPts val="1175"/>
              </a:spcAft>
              <a:buClr>
                <a:srgbClr val="0072C6"/>
              </a:buClr>
              <a:buFont typeface="Arial" panose="020B0604020202020204" pitchFamily="34" charset="0"/>
              <a:buChar char="•"/>
            </a:pPr>
            <a:endParaRPr lang="en-US" sz="1765" kern="0" spc="98" dirty="0">
              <a:solidFill>
                <a:srgbClr val="797979"/>
              </a:solidFill>
              <a:latin typeface="Segoe UI Semibold" panose="020B0702040204020203" pitchFamily="34" charset="0"/>
              <a:cs typeface="Segoe UI Semibold" panose="020B0702040204020203" pitchFamily="34" charset="0"/>
            </a:endParaRPr>
          </a:p>
          <a:p>
            <a:pPr marL="280067" indent="-280067" defTabSz="914225">
              <a:lnSpc>
                <a:spcPct val="90000"/>
              </a:lnSpc>
              <a:spcAft>
                <a:spcPts val="1175"/>
              </a:spcAft>
              <a:buClr>
                <a:srgbClr val="0072C6"/>
              </a:buClr>
              <a:buFont typeface="Arial" panose="020B0604020202020204" pitchFamily="34" charset="0"/>
              <a:buChar char="•"/>
            </a:pPr>
            <a:endParaRPr lang="en-US" sz="1765" dirty="0">
              <a:solidFill>
                <a:srgbClr val="505050"/>
              </a:solidFill>
              <a:latin typeface="Segoe UI"/>
              <a:cs typeface="Segoe UI Semibold" panose="020B0702040204020203" pitchFamily="34" charset="0"/>
            </a:endParaRPr>
          </a:p>
        </p:txBody>
      </p:sp>
      <p:sp>
        <p:nvSpPr>
          <p:cNvPr id="6" name="Title 1">
            <a:extLst>
              <a:ext uri="{FF2B5EF4-FFF2-40B4-BE49-F238E27FC236}">
                <a16:creationId xmlns:a16="http://schemas.microsoft.com/office/drawing/2014/main" id="{728479D0-C385-4852-A49B-8FBE06DA4307}"/>
              </a:ext>
            </a:extLst>
          </p:cNvPr>
          <p:cNvSpPr txBox="1">
            <a:spLocks/>
          </p:cNvSpPr>
          <p:nvPr/>
        </p:nvSpPr>
        <p:spPr>
          <a:xfrm>
            <a:off x="380961" y="436249"/>
            <a:ext cx="11654187"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defRPr/>
            </a:pPr>
            <a:r>
              <a:rPr lang="en-US" sz="3529" spc="-100" dirty="0">
                <a:solidFill>
                  <a:srgbClr val="0078D7"/>
                </a:solidFill>
                <a:latin typeface="Segoe UI Semibold"/>
              </a:rPr>
              <a:t>Kubernetes Walk Through</a:t>
            </a:r>
          </a:p>
        </p:txBody>
      </p:sp>
    </p:spTree>
    <p:extLst>
      <p:ext uri="{BB962C8B-B14F-4D97-AF65-F5344CB8AC3E}">
        <p14:creationId xmlns:p14="http://schemas.microsoft.com/office/powerpoint/2010/main" val="252652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49CF27-2C03-4922-802A-4553657429DA}"/>
              </a:ext>
            </a:extLst>
          </p:cNvPr>
          <p:cNvSpPr>
            <a:spLocks noGrp="1"/>
          </p:cNvSpPr>
          <p:nvPr>
            <p:ph type="title"/>
          </p:nvPr>
        </p:nvSpPr>
        <p:spPr/>
        <p:txBody>
          <a:bodyPr/>
          <a:lstStyle/>
          <a:p>
            <a:r>
              <a:rPr lang="en-US" dirty="0"/>
              <a:t>Advanced Topics</a:t>
            </a:r>
          </a:p>
        </p:txBody>
      </p:sp>
      <p:sp>
        <p:nvSpPr>
          <p:cNvPr id="7" name="TextBox 6">
            <a:extLst>
              <a:ext uri="{FF2B5EF4-FFF2-40B4-BE49-F238E27FC236}">
                <a16:creationId xmlns:a16="http://schemas.microsoft.com/office/drawing/2014/main" id="{ABF43BC4-DB59-4760-AEB4-B05BAD253168}"/>
              </a:ext>
            </a:extLst>
          </p:cNvPr>
          <p:cNvSpPr txBox="1"/>
          <p:nvPr/>
        </p:nvSpPr>
        <p:spPr>
          <a:xfrm>
            <a:off x="769257" y="3969657"/>
            <a:ext cx="6868232" cy="1200329"/>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863008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59036-7F77-4D30-8E51-7F95F095B9F7}"/>
              </a:ext>
            </a:extLst>
          </p:cNvPr>
          <p:cNvSpPr>
            <a:spLocks noGrp="1"/>
          </p:cNvSpPr>
          <p:nvPr>
            <p:ph type="title"/>
          </p:nvPr>
        </p:nvSpPr>
        <p:spPr/>
        <p:txBody>
          <a:bodyPr/>
          <a:lstStyle/>
          <a:p>
            <a:r>
              <a:rPr lang="en-US" dirty="0"/>
              <a:t>Software Innovation </a:t>
            </a:r>
            <a:r>
              <a:rPr lang="en-US" b="1" dirty="0">
                <a:solidFill>
                  <a:schemeClr val="accent1"/>
                </a:solidFill>
              </a:rPr>
              <a:t>Collision</a:t>
            </a:r>
          </a:p>
        </p:txBody>
      </p:sp>
      <p:sp>
        <p:nvSpPr>
          <p:cNvPr id="6" name="Rectangle 5">
            <a:extLst>
              <a:ext uri="{FF2B5EF4-FFF2-40B4-BE49-F238E27FC236}">
                <a16:creationId xmlns:a16="http://schemas.microsoft.com/office/drawing/2014/main" id="{A0F2F59B-DA37-46AA-A145-19FD8A53775B}"/>
              </a:ext>
            </a:extLst>
          </p:cNvPr>
          <p:cNvSpPr/>
          <p:nvPr/>
        </p:nvSpPr>
        <p:spPr bwMode="auto">
          <a:xfrm>
            <a:off x="1036864" y="3132318"/>
            <a:ext cx="2696935" cy="17308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DevOps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(Optimizing how applications are build, delivered and Managed)</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C98B5C38-AF7C-4859-B5A3-5046B347213D}"/>
              </a:ext>
            </a:extLst>
          </p:cNvPr>
          <p:cNvSpPr/>
          <p:nvPr/>
        </p:nvSpPr>
        <p:spPr bwMode="auto">
          <a:xfrm>
            <a:off x="4650240" y="1366419"/>
            <a:ext cx="2696935" cy="15247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(Standardization of the application packaging)</a:t>
            </a:r>
          </a:p>
        </p:txBody>
      </p:sp>
      <p:sp>
        <p:nvSpPr>
          <p:cNvPr id="8" name="Rectangle 7">
            <a:extLst>
              <a:ext uri="{FF2B5EF4-FFF2-40B4-BE49-F238E27FC236}">
                <a16:creationId xmlns:a16="http://schemas.microsoft.com/office/drawing/2014/main" id="{2EB36335-AD39-438E-81DF-2098D99906D2}"/>
              </a:ext>
            </a:extLst>
          </p:cNvPr>
          <p:cNvSpPr/>
          <p:nvPr/>
        </p:nvSpPr>
        <p:spPr bwMode="auto">
          <a:xfrm>
            <a:off x="8297636" y="3042512"/>
            <a:ext cx="3254828" cy="171726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Microservices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(Optimizing how applications are composed)</a:t>
            </a:r>
          </a:p>
        </p:txBody>
      </p:sp>
      <p:sp>
        <p:nvSpPr>
          <p:cNvPr id="9" name="Rectangle 8">
            <a:extLst>
              <a:ext uri="{FF2B5EF4-FFF2-40B4-BE49-F238E27FC236}">
                <a16:creationId xmlns:a16="http://schemas.microsoft.com/office/drawing/2014/main" id="{A9DE6A87-F7C0-4444-9E02-C0434FD37059}"/>
              </a:ext>
            </a:extLst>
          </p:cNvPr>
          <p:cNvSpPr/>
          <p:nvPr/>
        </p:nvSpPr>
        <p:spPr bwMode="auto">
          <a:xfrm>
            <a:off x="4453618" y="5042805"/>
            <a:ext cx="3158219" cy="16110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Kubernetes Orchestration</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(Efficient ways to deliver Infrastructure for Applications)</a:t>
            </a:r>
          </a:p>
        </p:txBody>
      </p:sp>
      <p:sp>
        <p:nvSpPr>
          <p:cNvPr id="10" name="TextBox 9">
            <a:extLst>
              <a:ext uri="{FF2B5EF4-FFF2-40B4-BE49-F238E27FC236}">
                <a16:creationId xmlns:a16="http://schemas.microsoft.com/office/drawing/2014/main" id="{D4142BE4-B8B3-441B-A053-4EEBC454B37E}"/>
              </a:ext>
            </a:extLst>
          </p:cNvPr>
          <p:cNvSpPr txBox="1"/>
          <p:nvPr/>
        </p:nvSpPr>
        <p:spPr>
          <a:xfrm>
            <a:off x="5003346" y="3517600"/>
            <a:ext cx="2024743" cy="9602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Better Software</a:t>
            </a:r>
          </a:p>
        </p:txBody>
      </p:sp>
      <p:sp>
        <p:nvSpPr>
          <p:cNvPr id="11" name="Arrow: Right 10">
            <a:extLst>
              <a:ext uri="{FF2B5EF4-FFF2-40B4-BE49-F238E27FC236}">
                <a16:creationId xmlns:a16="http://schemas.microsoft.com/office/drawing/2014/main" id="{300D701D-3020-4032-91AB-B3CEFCC2B25E}"/>
              </a:ext>
            </a:extLst>
          </p:cNvPr>
          <p:cNvSpPr/>
          <p:nvPr/>
        </p:nvSpPr>
        <p:spPr bwMode="auto">
          <a:xfrm>
            <a:off x="3918857" y="3722914"/>
            <a:ext cx="963386" cy="555172"/>
          </a:xfrm>
          <a:prstGeom prst="rightArrow">
            <a:avLst/>
          </a:prstGeom>
          <a:solidFill>
            <a:schemeClr val="tx2">
              <a:lumMod val="60000"/>
              <a:lumOff val="40000"/>
            </a:schemeClr>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Arrow: Right 11">
            <a:extLst>
              <a:ext uri="{FF2B5EF4-FFF2-40B4-BE49-F238E27FC236}">
                <a16:creationId xmlns:a16="http://schemas.microsoft.com/office/drawing/2014/main" id="{0A5E993F-F5A4-47E7-B8D3-B1A980607B72}"/>
              </a:ext>
            </a:extLst>
          </p:cNvPr>
          <p:cNvSpPr/>
          <p:nvPr/>
        </p:nvSpPr>
        <p:spPr bwMode="auto">
          <a:xfrm rot="10800000">
            <a:off x="7149192" y="3725587"/>
            <a:ext cx="963386" cy="555172"/>
          </a:xfrm>
          <a:prstGeom prst="rightArrow">
            <a:avLst/>
          </a:prstGeom>
          <a:solidFill>
            <a:schemeClr val="tx2">
              <a:lumMod val="60000"/>
              <a:lumOff val="40000"/>
            </a:schemeClr>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Arrow: Right 12">
            <a:extLst>
              <a:ext uri="{FF2B5EF4-FFF2-40B4-BE49-F238E27FC236}">
                <a16:creationId xmlns:a16="http://schemas.microsoft.com/office/drawing/2014/main" id="{DA575D60-B5D6-4D07-B3FE-68D46630C666}"/>
              </a:ext>
            </a:extLst>
          </p:cNvPr>
          <p:cNvSpPr/>
          <p:nvPr/>
        </p:nvSpPr>
        <p:spPr bwMode="auto">
          <a:xfrm rot="16200000">
            <a:off x="5770108" y="4442238"/>
            <a:ext cx="525238" cy="555172"/>
          </a:xfrm>
          <a:prstGeom prst="rightArrow">
            <a:avLst/>
          </a:prstGeom>
          <a:solidFill>
            <a:schemeClr val="tx2">
              <a:lumMod val="60000"/>
              <a:lumOff val="40000"/>
            </a:schemeClr>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Arrow: Right 13">
            <a:extLst>
              <a:ext uri="{FF2B5EF4-FFF2-40B4-BE49-F238E27FC236}">
                <a16:creationId xmlns:a16="http://schemas.microsoft.com/office/drawing/2014/main" id="{A7AF80B5-77F7-4650-9D1C-1AFE35720CCF}"/>
              </a:ext>
            </a:extLst>
          </p:cNvPr>
          <p:cNvSpPr/>
          <p:nvPr/>
        </p:nvSpPr>
        <p:spPr bwMode="auto">
          <a:xfrm rot="5400000">
            <a:off x="5736089" y="2998053"/>
            <a:ext cx="525238" cy="555172"/>
          </a:xfrm>
          <a:prstGeom prst="rightArrow">
            <a:avLst/>
          </a:prstGeom>
          <a:solidFill>
            <a:schemeClr val="tx2">
              <a:lumMod val="60000"/>
              <a:lumOff val="40000"/>
            </a:schemeClr>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1958075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55995" y="620827"/>
            <a:ext cx="11562588" cy="402302"/>
          </a:xfrm>
        </p:spPr>
        <p:txBody>
          <a:bodyPr/>
          <a:lstStyle/>
          <a:p>
            <a:r>
              <a:rPr lang="en-US"/>
              <a:t>Secure network communications with VNET and CNI</a:t>
            </a:r>
          </a:p>
        </p:txBody>
      </p:sp>
      <p:cxnSp>
        <p:nvCxnSpPr>
          <p:cNvPr id="17" name="Straight Connector 16">
            <a:extLst>
              <a:ext uri="{FF2B5EF4-FFF2-40B4-BE49-F238E27FC236}">
                <a16:creationId xmlns:a16="http://schemas.microsoft.com/office/drawing/2014/main" id="{9A5265E0-846A-43AF-A315-862BC65D5FB5}"/>
              </a:ext>
            </a:extLst>
          </p:cNvPr>
          <p:cNvCxnSpPr>
            <a:cxnSpLocks/>
          </p:cNvCxnSpPr>
          <p:nvPr/>
        </p:nvCxnSpPr>
        <p:spPr>
          <a:xfrm>
            <a:off x="3984111" y="1850253"/>
            <a:ext cx="0" cy="4714531"/>
          </a:xfrm>
          <a:prstGeom prst="line">
            <a:avLst/>
          </a:prstGeom>
          <a:ln>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C7EF81FE-2F54-452C-9741-16377A3BE4EA}"/>
              </a:ext>
            </a:extLst>
          </p:cNvPr>
          <p:cNvGrpSpPr/>
          <p:nvPr/>
        </p:nvGrpSpPr>
        <p:grpSpPr>
          <a:xfrm>
            <a:off x="5737388" y="2710965"/>
            <a:ext cx="1618248" cy="1552273"/>
            <a:chOff x="5738130" y="2564797"/>
            <a:chExt cx="1650697" cy="1583399"/>
          </a:xfrm>
        </p:grpSpPr>
        <p:sp>
          <p:nvSpPr>
            <p:cNvPr id="71" name="Rectangle: Rounded Corners 70">
              <a:extLst>
                <a:ext uri="{FF2B5EF4-FFF2-40B4-BE49-F238E27FC236}">
                  <a16:creationId xmlns:a16="http://schemas.microsoft.com/office/drawing/2014/main" id="{3CDE4276-1DD9-47CE-B67D-47C8486808A7}"/>
                </a:ext>
              </a:extLst>
            </p:cNvPr>
            <p:cNvSpPr/>
            <p:nvPr/>
          </p:nvSpPr>
          <p:spPr bwMode="auto">
            <a:xfrm>
              <a:off x="5738130" y="2764880"/>
              <a:ext cx="1650697" cy="1383316"/>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72" name="Title 1">
              <a:extLst>
                <a:ext uri="{FF2B5EF4-FFF2-40B4-BE49-F238E27FC236}">
                  <a16:creationId xmlns:a16="http://schemas.microsoft.com/office/drawing/2014/main" id="{737C3003-E124-4DCB-A9FD-15941958483B}"/>
                </a:ext>
              </a:extLst>
            </p:cNvPr>
            <p:cNvSpPr txBox="1">
              <a:spLocks/>
            </p:cNvSpPr>
            <p:nvPr/>
          </p:nvSpPr>
          <p:spPr>
            <a:xfrm>
              <a:off x="5738130" y="2564797"/>
              <a:ext cx="74596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pPr>
              <a:r>
                <a:rPr lang="en-US" sz="980" spc="0">
                  <a:solidFill>
                    <a:srgbClr val="000000"/>
                  </a:solidFill>
                  <a:latin typeface="Segoe UI Semibold" panose="020B0702040204020203" pitchFamily="34" charset="0"/>
                  <a:cs typeface="Segoe UI Semibold" panose="020B0702040204020203" pitchFamily="34" charset="0"/>
                </a:rPr>
                <a:t>AKS subnet</a:t>
              </a:r>
            </a:p>
          </p:txBody>
        </p:sp>
      </p:grpSp>
      <p:grpSp>
        <p:nvGrpSpPr>
          <p:cNvPr id="73" name="Group 72">
            <a:extLst>
              <a:ext uri="{FF2B5EF4-FFF2-40B4-BE49-F238E27FC236}">
                <a16:creationId xmlns:a16="http://schemas.microsoft.com/office/drawing/2014/main" id="{5F325C31-2B12-4311-926D-BD3DE717797D}"/>
              </a:ext>
            </a:extLst>
          </p:cNvPr>
          <p:cNvGrpSpPr/>
          <p:nvPr/>
        </p:nvGrpSpPr>
        <p:grpSpPr>
          <a:xfrm>
            <a:off x="7724517" y="2556027"/>
            <a:ext cx="889576" cy="1377528"/>
            <a:chOff x="7765105" y="2406752"/>
            <a:chExt cx="907414" cy="1405150"/>
          </a:xfrm>
        </p:grpSpPr>
        <p:sp>
          <p:nvSpPr>
            <p:cNvPr id="74" name="Rectangle: Rounded Corners 73">
              <a:extLst>
                <a:ext uri="{FF2B5EF4-FFF2-40B4-BE49-F238E27FC236}">
                  <a16:creationId xmlns:a16="http://schemas.microsoft.com/office/drawing/2014/main" id="{4E7112C9-F70E-4CA8-951F-FDCBAB1EB548}"/>
                </a:ext>
              </a:extLst>
            </p:cNvPr>
            <p:cNvSpPr/>
            <p:nvPr/>
          </p:nvSpPr>
          <p:spPr bwMode="auto">
            <a:xfrm>
              <a:off x="7765105" y="2764882"/>
              <a:ext cx="907414" cy="104702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75" name="Title 1">
              <a:extLst>
                <a:ext uri="{FF2B5EF4-FFF2-40B4-BE49-F238E27FC236}">
                  <a16:creationId xmlns:a16="http://schemas.microsoft.com/office/drawing/2014/main" id="{A085F70F-D544-4179-B230-8E2C5CA1A2D0}"/>
                </a:ext>
              </a:extLst>
            </p:cNvPr>
            <p:cNvSpPr txBox="1">
              <a:spLocks/>
            </p:cNvSpPr>
            <p:nvPr/>
          </p:nvSpPr>
          <p:spPr>
            <a:xfrm>
              <a:off x="7765105" y="2406752"/>
              <a:ext cx="907414"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pPr>
              <a:r>
                <a:rPr lang="en-US" sz="980" spc="0">
                  <a:solidFill>
                    <a:srgbClr val="000000"/>
                  </a:solidFill>
                  <a:latin typeface="Segoe UI Semibold" panose="020B0702040204020203" pitchFamily="34" charset="0"/>
                  <a:cs typeface="Segoe UI Semibold" panose="020B0702040204020203" pitchFamily="34" charset="0"/>
                </a:rPr>
                <a:t>Backend </a:t>
              </a:r>
              <a:br>
                <a:rPr lang="en-US" sz="980" spc="0">
                  <a:solidFill>
                    <a:srgbClr val="000000"/>
                  </a:solidFill>
                  <a:latin typeface="Segoe UI Semibold" panose="020B0702040204020203" pitchFamily="34" charset="0"/>
                  <a:cs typeface="Segoe UI Semibold" panose="020B0702040204020203" pitchFamily="34" charset="0"/>
                </a:rPr>
              </a:br>
              <a:r>
                <a:rPr lang="en-US" sz="980" spc="0">
                  <a:solidFill>
                    <a:srgbClr val="000000"/>
                  </a:solidFill>
                  <a:latin typeface="Segoe UI Semibold" panose="020B0702040204020203" pitchFamily="34" charset="0"/>
                  <a:cs typeface="Segoe UI Semibold" panose="020B0702040204020203" pitchFamily="34" charset="0"/>
                </a:rPr>
                <a:t>services subnet</a:t>
              </a:r>
            </a:p>
          </p:txBody>
        </p:sp>
      </p:grpSp>
      <p:cxnSp>
        <p:nvCxnSpPr>
          <p:cNvPr id="76" name="Straight Arrow Connector 75">
            <a:extLst>
              <a:ext uri="{FF2B5EF4-FFF2-40B4-BE49-F238E27FC236}">
                <a16:creationId xmlns:a16="http://schemas.microsoft.com/office/drawing/2014/main" id="{286FBB6F-A933-46C5-BF54-AA74901C1A90}"/>
              </a:ext>
            </a:extLst>
          </p:cNvPr>
          <p:cNvCxnSpPr>
            <a:cxnSpLocks/>
            <a:stCxn id="144" idx="3"/>
            <a:endCxn id="74" idx="1"/>
          </p:cNvCxnSpPr>
          <p:nvPr/>
        </p:nvCxnSpPr>
        <p:spPr>
          <a:xfrm>
            <a:off x="6934606" y="3420336"/>
            <a:ext cx="789911" cy="0"/>
          </a:xfrm>
          <a:prstGeom prst="straightConnector1">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B6E6EF79-0F38-473A-882D-28B8B9222B70}"/>
              </a:ext>
            </a:extLst>
          </p:cNvPr>
          <p:cNvGrpSpPr/>
          <p:nvPr/>
        </p:nvGrpSpPr>
        <p:grpSpPr>
          <a:xfrm>
            <a:off x="5568021" y="2251694"/>
            <a:ext cx="3215439" cy="2240738"/>
            <a:chOff x="5565367" y="2096316"/>
            <a:chExt cx="3279915" cy="2285669"/>
          </a:xfrm>
        </p:grpSpPr>
        <p:sp>
          <p:nvSpPr>
            <p:cNvPr id="78" name="Rectangle: Rounded Corners 77">
              <a:extLst>
                <a:ext uri="{FF2B5EF4-FFF2-40B4-BE49-F238E27FC236}">
                  <a16:creationId xmlns:a16="http://schemas.microsoft.com/office/drawing/2014/main" id="{BD152532-17A0-4D90-ABB8-323555913B52}"/>
                </a:ext>
              </a:extLst>
            </p:cNvPr>
            <p:cNvSpPr/>
            <p:nvPr/>
          </p:nvSpPr>
          <p:spPr bwMode="auto">
            <a:xfrm>
              <a:off x="5565367" y="2299247"/>
              <a:ext cx="3279915" cy="208273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79" name="Title 1">
              <a:extLst>
                <a:ext uri="{FF2B5EF4-FFF2-40B4-BE49-F238E27FC236}">
                  <a16:creationId xmlns:a16="http://schemas.microsoft.com/office/drawing/2014/main" id="{9BA2D7FC-0C22-45FF-B8BE-A6F67AF9FB8E}"/>
                </a:ext>
              </a:extLst>
            </p:cNvPr>
            <p:cNvSpPr txBox="1">
              <a:spLocks/>
            </p:cNvSpPr>
            <p:nvPr/>
          </p:nvSpPr>
          <p:spPr>
            <a:xfrm>
              <a:off x="5565367" y="2096316"/>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pPr>
              <a:r>
                <a:rPr lang="en-US" sz="980" spc="0">
                  <a:solidFill>
                    <a:srgbClr val="000000"/>
                  </a:solidFill>
                  <a:latin typeface="Segoe UI Semibold" panose="020B0702040204020203" pitchFamily="34" charset="0"/>
                  <a:cs typeface="Segoe UI Semibold" panose="020B0702040204020203" pitchFamily="34" charset="0"/>
                </a:rPr>
                <a:t>Azure VNet A</a:t>
              </a:r>
            </a:p>
          </p:txBody>
        </p:sp>
      </p:grpSp>
      <p:cxnSp>
        <p:nvCxnSpPr>
          <p:cNvPr id="80" name="Straight Arrow Connector 79">
            <a:extLst>
              <a:ext uri="{FF2B5EF4-FFF2-40B4-BE49-F238E27FC236}">
                <a16:creationId xmlns:a16="http://schemas.microsoft.com/office/drawing/2014/main" id="{3B846BF2-08E4-4592-A9A4-1A7E45C1E106}"/>
              </a:ext>
            </a:extLst>
          </p:cNvPr>
          <p:cNvCxnSpPr>
            <a:cxnSpLocks/>
          </p:cNvCxnSpPr>
          <p:nvPr/>
        </p:nvCxnSpPr>
        <p:spPr>
          <a:xfrm>
            <a:off x="8783460" y="2650929"/>
            <a:ext cx="959899" cy="0"/>
          </a:xfrm>
          <a:prstGeom prst="straightConnector1">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E40CCC29-15B1-433E-A8BC-EC56D6024AB3}"/>
              </a:ext>
            </a:extLst>
          </p:cNvPr>
          <p:cNvGrpSpPr/>
          <p:nvPr/>
        </p:nvGrpSpPr>
        <p:grpSpPr>
          <a:xfrm>
            <a:off x="9743359" y="1855395"/>
            <a:ext cx="849177" cy="1208735"/>
            <a:chOff x="9824429" y="3256914"/>
            <a:chExt cx="866205" cy="1232973"/>
          </a:xfrm>
        </p:grpSpPr>
        <p:sp>
          <p:nvSpPr>
            <p:cNvPr id="82" name="Rectangle: Rounded Corners 81">
              <a:extLst>
                <a:ext uri="{FF2B5EF4-FFF2-40B4-BE49-F238E27FC236}">
                  <a16:creationId xmlns:a16="http://schemas.microsoft.com/office/drawing/2014/main" id="{41333DCB-B902-4783-8F08-FE8E24221EA6}"/>
                </a:ext>
              </a:extLst>
            </p:cNvPr>
            <p:cNvSpPr/>
            <p:nvPr/>
          </p:nvSpPr>
          <p:spPr bwMode="auto">
            <a:xfrm>
              <a:off x="9824429" y="3609211"/>
              <a:ext cx="866205" cy="88067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83" name="Title 1">
              <a:extLst>
                <a:ext uri="{FF2B5EF4-FFF2-40B4-BE49-F238E27FC236}">
                  <a16:creationId xmlns:a16="http://schemas.microsoft.com/office/drawing/2014/main" id="{FDFCF768-BDEC-496B-BB11-A00E4739C009}"/>
                </a:ext>
              </a:extLst>
            </p:cNvPr>
            <p:cNvSpPr txBox="1">
              <a:spLocks/>
            </p:cNvSpPr>
            <p:nvPr/>
          </p:nvSpPr>
          <p:spPr>
            <a:xfrm>
              <a:off x="9824429" y="3256914"/>
              <a:ext cx="8662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pPr>
              <a:r>
                <a:rPr lang="en-US" sz="980" spc="0">
                  <a:solidFill>
                    <a:srgbClr val="000000"/>
                  </a:solidFill>
                  <a:latin typeface="Segoe UI Semibold" panose="020B0702040204020203" pitchFamily="34" charset="0"/>
                  <a:cs typeface="Segoe UI Semibold" panose="020B0702040204020203" pitchFamily="34" charset="0"/>
                </a:rPr>
                <a:t>On-premises infrastructure</a:t>
              </a:r>
            </a:p>
          </p:txBody>
        </p:sp>
      </p:grpSp>
      <p:grpSp>
        <p:nvGrpSpPr>
          <p:cNvPr id="84" name="Group 83">
            <a:extLst>
              <a:ext uri="{FF2B5EF4-FFF2-40B4-BE49-F238E27FC236}">
                <a16:creationId xmlns:a16="http://schemas.microsoft.com/office/drawing/2014/main" id="{F4ABB565-FE26-4B76-B10C-9916F58378E0}"/>
              </a:ext>
            </a:extLst>
          </p:cNvPr>
          <p:cNvGrpSpPr/>
          <p:nvPr/>
        </p:nvGrpSpPr>
        <p:grpSpPr>
          <a:xfrm>
            <a:off x="9918309" y="2295149"/>
            <a:ext cx="499276" cy="681682"/>
            <a:chOff x="10002887" y="3686634"/>
            <a:chExt cx="509288" cy="695351"/>
          </a:xfrm>
        </p:grpSpPr>
        <p:sp>
          <p:nvSpPr>
            <p:cNvPr id="85" name="Rectangle: Rounded Corners 84">
              <a:extLst>
                <a:ext uri="{FF2B5EF4-FFF2-40B4-BE49-F238E27FC236}">
                  <a16:creationId xmlns:a16="http://schemas.microsoft.com/office/drawing/2014/main" id="{BCFB909C-C7E6-42EE-BC12-CD7A212E5C33}"/>
                </a:ext>
              </a:extLst>
            </p:cNvPr>
            <p:cNvSpPr/>
            <p:nvPr/>
          </p:nvSpPr>
          <p:spPr bwMode="auto">
            <a:xfrm>
              <a:off x="10056363" y="3979649"/>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grpSp>
          <p:nvGrpSpPr>
            <p:cNvPr id="86" name="Group 85">
              <a:extLst>
                <a:ext uri="{FF2B5EF4-FFF2-40B4-BE49-F238E27FC236}">
                  <a16:creationId xmlns:a16="http://schemas.microsoft.com/office/drawing/2014/main" id="{7B9ECC66-8EDF-4B53-83EC-83E750163792}"/>
                </a:ext>
              </a:extLst>
            </p:cNvPr>
            <p:cNvGrpSpPr/>
            <p:nvPr/>
          </p:nvGrpSpPr>
          <p:grpSpPr>
            <a:xfrm>
              <a:off x="10002887" y="3686634"/>
              <a:ext cx="509288" cy="622525"/>
              <a:chOff x="10002887" y="3686634"/>
              <a:chExt cx="509288" cy="622525"/>
            </a:xfrm>
          </p:grpSpPr>
          <p:sp>
            <p:nvSpPr>
              <p:cNvPr id="87" name="Title 1">
                <a:extLst>
                  <a:ext uri="{FF2B5EF4-FFF2-40B4-BE49-F238E27FC236}">
                    <a16:creationId xmlns:a16="http://schemas.microsoft.com/office/drawing/2014/main" id="{99E351A8-7416-436B-9804-323B93DC3D4A}"/>
                  </a:ext>
                </a:extLst>
              </p:cNvPr>
              <p:cNvSpPr txBox="1">
                <a:spLocks/>
              </p:cNvSpPr>
              <p:nvPr/>
            </p:nvSpPr>
            <p:spPr>
              <a:xfrm>
                <a:off x="10002887" y="3686634"/>
                <a:ext cx="509288"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784" spc="0">
                    <a:solidFill>
                      <a:srgbClr val="000000"/>
                    </a:solidFill>
                    <a:latin typeface="Segoe UI Semibold" panose="020B0702040204020203" pitchFamily="34" charset="0"/>
                    <a:cs typeface="Segoe UI Semibold" panose="020B0702040204020203" pitchFamily="34" charset="0"/>
                  </a:rPr>
                  <a:t>Enterprise system</a:t>
                </a:r>
              </a:p>
            </p:txBody>
          </p:sp>
          <p:sp>
            <p:nvSpPr>
              <p:cNvPr id="88" name="Freeform 9">
                <a:extLst>
                  <a:ext uri="{FF2B5EF4-FFF2-40B4-BE49-F238E27FC236}">
                    <a16:creationId xmlns:a16="http://schemas.microsoft.com/office/drawing/2014/main" id="{B7F2FE3B-906B-4B5D-AE58-F435846BCABE}"/>
                  </a:ext>
                </a:extLst>
              </p:cNvPr>
              <p:cNvSpPr>
                <a:spLocks noChangeAspect="1" noEditPoints="1"/>
              </p:cNvSpPr>
              <p:nvPr/>
            </p:nvSpPr>
            <p:spPr bwMode="black">
              <a:xfrm>
                <a:off x="10099248" y="4052476"/>
                <a:ext cx="316567" cy="256683"/>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000000"/>
              </a:solidFill>
              <a:ln>
                <a:noFill/>
              </a:ln>
            </p:spPr>
            <p:txBody>
              <a:bodyPr vert="horz" wrap="square" lIns="67226" tIns="33613" rIns="67226" bIns="33613" numCol="1" anchor="t" anchorCtr="0" compatLnSpc="1">
                <a:prstTxWarp prst="textNoShape">
                  <a:avLst/>
                </a:prstTxWarp>
              </a:bodyPr>
              <a:lstStyle/>
              <a:p>
                <a:pPr defTabSz="914367"/>
                <a:endParaRPr lang="en-US" sz="1323">
                  <a:solidFill>
                    <a:srgbClr val="3C3C41"/>
                  </a:solidFill>
                  <a:latin typeface="Segoe UI"/>
                </a:endParaRPr>
              </a:p>
            </p:txBody>
          </p:sp>
        </p:grpSp>
      </p:grpSp>
      <p:cxnSp>
        <p:nvCxnSpPr>
          <p:cNvPr id="89" name="Straight Arrow Connector 88">
            <a:extLst>
              <a:ext uri="{FF2B5EF4-FFF2-40B4-BE49-F238E27FC236}">
                <a16:creationId xmlns:a16="http://schemas.microsoft.com/office/drawing/2014/main" id="{9A8A5448-773D-4670-B8DA-93FC7C83161D}"/>
              </a:ext>
            </a:extLst>
          </p:cNvPr>
          <p:cNvCxnSpPr>
            <a:cxnSpLocks/>
          </p:cNvCxnSpPr>
          <p:nvPr/>
        </p:nvCxnSpPr>
        <p:spPr>
          <a:xfrm>
            <a:off x="7170154" y="4499871"/>
            <a:ext cx="0" cy="563640"/>
          </a:xfrm>
          <a:prstGeom prst="straightConnector1">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8013952E-F0D4-4DE3-A3E9-556B0572D03C}"/>
              </a:ext>
            </a:extLst>
          </p:cNvPr>
          <p:cNvGrpSpPr/>
          <p:nvPr/>
        </p:nvGrpSpPr>
        <p:grpSpPr>
          <a:xfrm>
            <a:off x="6336613" y="5307917"/>
            <a:ext cx="519926" cy="519926"/>
            <a:chOff x="6507724" y="5231968"/>
            <a:chExt cx="402336" cy="402336"/>
          </a:xfrm>
        </p:grpSpPr>
        <p:pic>
          <p:nvPicPr>
            <p:cNvPr id="91" name="Graphic 90">
              <a:extLst>
                <a:ext uri="{FF2B5EF4-FFF2-40B4-BE49-F238E27FC236}">
                  <a16:creationId xmlns:a16="http://schemas.microsoft.com/office/drawing/2014/main" id="{6F3ECF46-5F91-4368-B307-D334997E8D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66621" y="5290865"/>
              <a:ext cx="284542" cy="284542"/>
            </a:xfrm>
            <a:prstGeom prst="rect">
              <a:avLst/>
            </a:prstGeom>
          </p:spPr>
        </p:pic>
        <p:sp>
          <p:nvSpPr>
            <p:cNvPr id="92" name="Rectangle: Rounded Corners 91">
              <a:extLst>
                <a:ext uri="{FF2B5EF4-FFF2-40B4-BE49-F238E27FC236}">
                  <a16:creationId xmlns:a16="http://schemas.microsoft.com/office/drawing/2014/main" id="{32C600C7-D4D1-4197-BDC3-A412F46AE376}"/>
                </a:ext>
              </a:extLst>
            </p:cNvPr>
            <p:cNvSpPr/>
            <p:nvPr/>
          </p:nvSpPr>
          <p:spPr bwMode="auto">
            <a:xfrm>
              <a:off x="6507724"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grpSp>
      <p:grpSp>
        <p:nvGrpSpPr>
          <p:cNvPr id="93" name="Group 92">
            <a:extLst>
              <a:ext uri="{FF2B5EF4-FFF2-40B4-BE49-F238E27FC236}">
                <a16:creationId xmlns:a16="http://schemas.microsoft.com/office/drawing/2014/main" id="{80AD472E-6FF7-479B-86D4-75BA8FBD7E86}"/>
              </a:ext>
            </a:extLst>
          </p:cNvPr>
          <p:cNvGrpSpPr/>
          <p:nvPr/>
        </p:nvGrpSpPr>
        <p:grpSpPr>
          <a:xfrm>
            <a:off x="6915777" y="5307917"/>
            <a:ext cx="519926" cy="519926"/>
            <a:chOff x="7004156" y="5231968"/>
            <a:chExt cx="402336" cy="402336"/>
          </a:xfrm>
        </p:grpSpPr>
        <p:sp>
          <p:nvSpPr>
            <p:cNvPr id="94" name="Rectangle: Rounded Corners 93">
              <a:extLst>
                <a:ext uri="{FF2B5EF4-FFF2-40B4-BE49-F238E27FC236}">
                  <a16:creationId xmlns:a16="http://schemas.microsoft.com/office/drawing/2014/main" id="{1F4275D3-0A6C-4126-B23F-21597946D3EF}"/>
                </a:ext>
              </a:extLst>
            </p:cNvPr>
            <p:cNvSpPr/>
            <p:nvPr/>
          </p:nvSpPr>
          <p:spPr bwMode="auto">
            <a:xfrm>
              <a:off x="7004156"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pic>
          <p:nvPicPr>
            <p:cNvPr id="95" name="Graphic 94">
              <a:extLst>
                <a:ext uri="{FF2B5EF4-FFF2-40B4-BE49-F238E27FC236}">
                  <a16:creationId xmlns:a16="http://schemas.microsoft.com/office/drawing/2014/main" id="{B4B3497B-E624-4E87-9104-AE984B99F9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3053" y="5290865"/>
              <a:ext cx="284542" cy="284542"/>
            </a:xfrm>
            <a:prstGeom prst="rect">
              <a:avLst/>
            </a:prstGeom>
          </p:spPr>
        </p:pic>
      </p:grpSp>
      <p:grpSp>
        <p:nvGrpSpPr>
          <p:cNvPr id="97" name="Group 96">
            <a:extLst>
              <a:ext uri="{FF2B5EF4-FFF2-40B4-BE49-F238E27FC236}">
                <a16:creationId xmlns:a16="http://schemas.microsoft.com/office/drawing/2014/main" id="{1169E9C3-2F59-4128-82D6-975726F2C2F0}"/>
              </a:ext>
            </a:extLst>
          </p:cNvPr>
          <p:cNvGrpSpPr/>
          <p:nvPr/>
        </p:nvGrpSpPr>
        <p:grpSpPr>
          <a:xfrm>
            <a:off x="7494941" y="5307917"/>
            <a:ext cx="519926" cy="519926"/>
            <a:chOff x="7500588" y="5231968"/>
            <a:chExt cx="402336" cy="402336"/>
          </a:xfrm>
        </p:grpSpPr>
        <p:sp>
          <p:nvSpPr>
            <p:cNvPr id="99" name="Rectangle: Rounded Corners 98">
              <a:extLst>
                <a:ext uri="{FF2B5EF4-FFF2-40B4-BE49-F238E27FC236}">
                  <a16:creationId xmlns:a16="http://schemas.microsoft.com/office/drawing/2014/main" id="{0209CF79-A92F-402A-9FF6-C88A1719A74E}"/>
                </a:ext>
              </a:extLst>
            </p:cNvPr>
            <p:cNvSpPr/>
            <p:nvPr/>
          </p:nvSpPr>
          <p:spPr bwMode="auto">
            <a:xfrm>
              <a:off x="7500588"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pic>
          <p:nvPicPr>
            <p:cNvPr id="100" name="Graphic 99">
              <a:extLst>
                <a:ext uri="{FF2B5EF4-FFF2-40B4-BE49-F238E27FC236}">
                  <a16:creationId xmlns:a16="http://schemas.microsoft.com/office/drawing/2014/main" id="{F3B4DBBB-944A-4623-AC1A-ACEEEB58DB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59485" y="5290865"/>
              <a:ext cx="284542" cy="284542"/>
            </a:xfrm>
            <a:prstGeom prst="rect">
              <a:avLst/>
            </a:prstGeom>
          </p:spPr>
        </p:pic>
      </p:grpSp>
      <p:sp>
        <p:nvSpPr>
          <p:cNvPr id="101" name="Title 1">
            <a:extLst>
              <a:ext uri="{FF2B5EF4-FFF2-40B4-BE49-F238E27FC236}">
                <a16:creationId xmlns:a16="http://schemas.microsoft.com/office/drawing/2014/main" id="{53E94CA0-FEA1-4AC1-91F0-585A47A404C2}"/>
              </a:ext>
            </a:extLst>
          </p:cNvPr>
          <p:cNvSpPr txBox="1">
            <a:spLocks/>
          </p:cNvSpPr>
          <p:nvPr/>
        </p:nvSpPr>
        <p:spPr>
          <a:xfrm>
            <a:off x="6576974" y="5112425"/>
            <a:ext cx="1197534"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980" spc="0">
                <a:solidFill>
                  <a:srgbClr val="000000"/>
                </a:solidFill>
                <a:latin typeface="Segoe UI Semibold" panose="020B0702040204020203" pitchFamily="34" charset="0"/>
                <a:cs typeface="Segoe UI Semibold" panose="020B0702040204020203" pitchFamily="34" charset="0"/>
              </a:rPr>
              <a:t>Other peered </a:t>
            </a:r>
            <a:r>
              <a:rPr lang="en-US" sz="980" spc="0" err="1">
                <a:solidFill>
                  <a:srgbClr val="000000"/>
                </a:solidFill>
                <a:latin typeface="Segoe UI Semibold" panose="020B0702040204020203" pitchFamily="34" charset="0"/>
                <a:cs typeface="Segoe UI Semibold" panose="020B0702040204020203" pitchFamily="34" charset="0"/>
              </a:rPr>
              <a:t>VNets</a:t>
            </a:r>
            <a:endParaRPr lang="en-US" sz="980" spc="0">
              <a:solidFill>
                <a:srgbClr val="000000"/>
              </a:solidFill>
              <a:latin typeface="Segoe UI Semibold" panose="020B0702040204020203" pitchFamily="34" charset="0"/>
              <a:cs typeface="Segoe UI Semibold" panose="020B0702040204020203" pitchFamily="34" charset="0"/>
            </a:endParaRPr>
          </a:p>
        </p:txBody>
      </p:sp>
      <p:sp>
        <p:nvSpPr>
          <p:cNvPr id="105" name="Rectangle 104">
            <a:extLst>
              <a:ext uri="{FF2B5EF4-FFF2-40B4-BE49-F238E27FC236}">
                <a16:creationId xmlns:a16="http://schemas.microsoft.com/office/drawing/2014/main" id="{83B82BE3-61A1-4260-950B-7A7338956F09}"/>
              </a:ext>
            </a:extLst>
          </p:cNvPr>
          <p:cNvSpPr/>
          <p:nvPr/>
        </p:nvSpPr>
        <p:spPr bwMode="auto">
          <a:xfrm>
            <a:off x="7031955" y="4622859"/>
            <a:ext cx="276398" cy="3176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6" name="Group 105">
            <a:extLst>
              <a:ext uri="{FF2B5EF4-FFF2-40B4-BE49-F238E27FC236}">
                <a16:creationId xmlns:a16="http://schemas.microsoft.com/office/drawing/2014/main" id="{26E67678-26EB-4BED-9B5E-583814DFB292}"/>
              </a:ext>
            </a:extLst>
          </p:cNvPr>
          <p:cNvGrpSpPr/>
          <p:nvPr/>
        </p:nvGrpSpPr>
        <p:grpSpPr>
          <a:xfrm>
            <a:off x="7057298" y="4666984"/>
            <a:ext cx="1177359" cy="229414"/>
            <a:chOff x="7084507" y="4560038"/>
            <a:chExt cx="1200968" cy="234014"/>
          </a:xfrm>
        </p:grpSpPr>
        <p:sp>
          <p:nvSpPr>
            <p:cNvPr id="107" name="Title 1">
              <a:extLst>
                <a:ext uri="{FF2B5EF4-FFF2-40B4-BE49-F238E27FC236}">
                  <a16:creationId xmlns:a16="http://schemas.microsoft.com/office/drawing/2014/main" id="{2AD9558C-4762-4E96-B22D-A15705329D71}"/>
                </a:ext>
              </a:extLst>
            </p:cNvPr>
            <p:cNvSpPr txBox="1">
              <a:spLocks/>
            </p:cNvSpPr>
            <p:nvPr/>
          </p:nvSpPr>
          <p:spPr>
            <a:xfrm>
              <a:off x="7378756" y="4600101"/>
              <a:ext cx="90671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pPr>
              <a:r>
                <a:rPr lang="en-US" sz="980" spc="0">
                  <a:solidFill>
                    <a:srgbClr val="000000"/>
                  </a:solidFill>
                  <a:latin typeface="Segoe UI Semibold" panose="020B0702040204020203" pitchFamily="34" charset="0"/>
                  <a:cs typeface="Segoe UI Semibold" panose="020B0702040204020203" pitchFamily="34" charset="0"/>
                </a:rPr>
                <a:t>VNet peering</a:t>
              </a:r>
            </a:p>
          </p:txBody>
        </p:sp>
        <p:pic>
          <p:nvPicPr>
            <p:cNvPr id="108" name="Graphic 107">
              <a:extLst>
                <a:ext uri="{FF2B5EF4-FFF2-40B4-BE49-F238E27FC236}">
                  <a16:creationId xmlns:a16="http://schemas.microsoft.com/office/drawing/2014/main" id="{896C0047-DC65-4A7D-BEEC-772DC69ACB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4507" y="4560038"/>
              <a:ext cx="234014" cy="234014"/>
            </a:xfrm>
            <a:prstGeom prst="rect">
              <a:avLst/>
            </a:prstGeom>
          </p:spPr>
        </p:pic>
      </p:grpSp>
      <p:grpSp>
        <p:nvGrpSpPr>
          <p:cNvPr id="109" name="Group 108">
            <a:extLst>
              <a:ext uri="{FF2B5EF4-FFF2-40B4-BE49-F238E27FC236}">
                <a16:creationId xmlns:a16="http://schemas.microsoft.com/office/drawing/2014/main" id="{8C52CF51-E7FC-44C1-8EA8-7788A8F04307}"/>
              </a:ext>
            </a:extLst>
          </p:cNvPr>
          <p:cNvGrpSpPr/>
          <p:nvPr/>
        </p:nvGrpSpPr>
        <p:grpSpPr>
          <a:xfrm>
            <a:off x="8978738" y="2476259"/>
            <a:ext cx="569342" cy="723967"/>
            <a:chOff x="9044476" y="3871377"/>
            <a:chExt cx="580758" cy="738484"/>
          </a:xfrm>
        </p:grpSpPr>
        <p:sp>
          <p:nvSpPr>
            <p:cNvPr id="110" name="Rectangle 109">
              <a:extLst>
                <a:ext uri="{FF2B5EF4-FFF2-40B4-BE49-F238E27FC236}">
                  <a16:creationId xmlns:a16="http://schemas.microsoft.com/office/drawing/2014/main" id="{57E2C3F4-A440-4751-A72B-972349F19610}"/>
                </a:ext>
              </a:extLst>
            </p:cNvPr>
            <p:cNvSpPr/>
            <p:nvPr/>
          </p:nvSpPr>
          <p:spPr bwMode="auto">
            <a:xfrm>
              <a:off x="9100540" y="3966873"/>
              <a:ext cx="468630" cy="1752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1" name="Group 110">
              <a:extLst>
                <a:ext uri="{FF2B5EF4-FFF2-40B4-BE49-F238E27FC236}">
                  <a16:creationId xmlns:a16="http://schemas.microsoft.com/office/drawing/2014/main" id="{60BAA79D-83CB-4771-902D-B4259643F25B}"/>
                </a:ext>
              </a:extLst>
            </p:cNvPr>
            <p:cNvGrpSpPr/>
            <p:nvPr/>
          </p:nvGrpSpPr>
          <p:grpSpPr>
            <a:xfrm>
              <a:off x="9044476" y="3871377"/>
              <a:ext cx="580758" cy="738484"/>
              <a:chOff x="9044476" y="3871377"/>
              <a:chExt cx="580758" cy="738484"/>
            </a:xfrm>
          </p:grpSpPr>
          <p:sp>
            <p:nvSpPr>
              <p:cNvPr id="112" name="Title 1">
                <a:extLst>
                  <a:ext uri="{FF2B5EF4-FFF2-40B4-BE49-F238E27FC236}">
                    <a16:creationId xmlns:a16="http://schemas.microsoft.com/office/drawing/2014/main" id="{48AD4153-B449-4576-8BAA-1AEBE0669B05}"/>
                  </a:ext>
                </a:extLst>
              </p:cNvPr>
              <p:cNvSpPr txBox="1">
                <a:spLocks/>
              </p:cNvSpPr>
              <p:nvPr/>
            </p:nvSpPr>
            <p:spPr>
              <a:xfrm>
                <a:off x="9044476" y="4148196"/>
                <a:ext cx="580758"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980" spc="0">
                    <a:solidFill>
                      <a:srgbClr val="000000"/>
                    </a:solidFill>
                    <a:latin typeface="Segoe UI Semibold" panose="020B0702040204020203" pitchFamily="34" charset="0"/>
                    <a:cs typeface="Segoe UI Semibold" panose="020B0702040204020203" pitchFamily="34" charset="0"/>
                  </a:rPr>
                  <a:t>Azure </a:t>
                </a:r>
                <a:br>
                  <a:rPr lang="en-US" sz="980" spc="0">
                    <a:solidFill>
                      <a:srgbClr val="000000"/>
                    </a:solidFill>
                    <a:latin typeface="Segoe UI Semibold" panose="020B0702040204020203" pitchFamily="34" charset="0"/>
                    <a:cs typeface="Segoe UI Semibold" panose="020B0702040204020203" pitchFamily="34" charset="0"/>
                  </a:rPr>
                </a:br>
                <a:r>
                  <a:rPr lang="en-US" sz="980" spc="0">
                    <a:solidFill>
                      <a:srgbClr val="000000"/>
                    </a:solidFill>
                    <a:latin typeface="Segoe UI Semibold" panose="020B0702040204020203" pitchFamily="34" charset="0"/>
                    <a:cs typeface="Segoe UI Semibold" panose="020B0702040204020203" pitchFamily="34" charset="0"/>
                  </a:rPr>
                  <a:t>Express </a:t>
                </a:r>
                <a:br>
                  <a:rPr lang="en-US" sz="980" spc="0">
                    <a:solidFill>
                      <a:srgbClr val="000000"/>
                    </a:solidFill>
                    <a:latin typeface="Segoe UI Semibold" panose="020B0702040204020203" pitchFamily="34" charset="0"/>
                    <a:cs typeface="Segoe UI Semibold" panose="020B0702040204020203" pitchFamily="34" charset="0"/>
                  </a:rPr>
                </a:br>
                <a:r>
                  <a:rPr lang="en-US" sz="980" spc="0">
                    <a:solidFill>
                      <a:srgbClr val="000000"/>
                    </a:solidFill>
                    <a:latin typeface="Segoe UI Semibold" panose="020B0702040204020203" pitchFamily="34" charset="0"/>
                    <a:cs typeface="Segoe UI Semibold" panose="020B0702040204020203" pitchFamily="34" charset="0"/>
                  </a:rPr>
                  <a:t>Route </a:t>
                </a:r>
              </a:p>
            </p:txBody>
          </p:sp>
          <p:sp>
            <p:nvSpPr>
              <p:cNvPr id="116" name="Freeform: Shape 115">
                <a:extLst>
                  <a:ext uri="{FF2B5EF4-FFF2-40B4-BE49-F238E27FC236}">
                    <a16:creationId xmlns:a16="http://schemas.microsoft.com/office/drawing/2014/main" id="{4FF757C4-5719-4536-BF37-FCE672AA6601}"/>
                  </a:ext>
                </a:extLst>
              </p:cNvPr>
              <p:cNvSpPr/>
              <p:nvPr/>
            </p:nvSpPr>
            <p:spPr>
              <a:xfrm>
                <a:off x="9157504" y="3871377"/>
                <a:ext cx="354702" cy="218278"/>
              </a:xfrm>
              <a:custGeom>
                <a:avLst/>
                <a:gdLst>
                  <a:gd name="connsiteX0" fmla="*/ 437674 w 495300"/>
                  <a:gd name="connsiteY0" fmla="*/ 195739 h 304800"/>
                  <a:gd name="connsiteX1" fmla="*/ 414814 w 495300"/>
                  <a:gd name="connsiteY1" fmla="*/ 200501 h 304800"/>
                  <a:gd name="connsiteX2" fmla="*/ 298609 w 495300"/>
                  <a:gd name="connsiteY2" fmla="*/ 84296 h 304800"/>
                  <a:gd name="connsiteX3" fmla="*/ 303371 w 495300"/>
                  <a:gd name="connsiteY3" fmla="*/ 61436 h 304800"/>
                  <a:gd name="connsiteX4" fmla="*/ 249079 w 495300"/>
                  <a:gd name="connsiteY4" fmla="*/ 7144 h 304800"/>
                  <a:gd name="connsiteX5" fmla="*/ 194786 w 495300"/>
                  <a:gd name="connsiteY5" fmla="*/ 61436 h 304800"/>
                  <a:gd name="connsiteX6" fmla="*/ 199549 w 495300"/>
                  <a:gd name="connsiteY6" fmla="*/ 84296 h 304800"/>
                  <a:gd name="connsiteX7" fmla="*/ 84296 w 495300"/>
                  <a:gd name="connsiteY7" fmla="*/ 201454 h 304800"/>
                  <a:gd name="connsiteX8" fmla="*/ 61436 w 495300"/>
                  <a:gd name="connsiteY8" fmla="*/ 196691 h 304800"/>
                  <a:gd name="connsiteX9" fmla="*/ 7144 w 495300"/>
                  <a:gd name="connsiteY9" fmla="*/ 250984 h 304800"/>
                  <a:gd name="connsiteX10" fmla="*/ 61436 w 495300"/>
                  <a:gd name="connsiteY10" fmla="*/ 305276 h 304800"/>
                  <a:gd name="connsiteX11" fmla="*/ 111919 w 495300"/>
                  <a:gd name="connsiteY11" fmla="*/ 270034 h 304800"/>
                  <a:gd name="connsiteX12" fmla="*/ 386239 w 495300"/>
                  <a:gd name="connsiteY12" fmla="*/ 270034 h 304800"/>
                  <a:gd name="connsiteX13" fmla="*/ 436721 w 495300"/>
                  <a:gd name="connsiteY13" fmla="*/ 305276 h 304800"/>
                  <a:gd name="connsiteX14" fmla="*/ 491014 w 495300"/>
                  <a:gd name="connsiteY14" fmla="*/ 250984 h 304800"/>
                  <a:gd name="connsiteX15" fmla="*/ 437674 w 495300"/>
                  <a:gd name="connsiteY15" fmla="*/ 195739 h 304800"/>
                  <a:gd name="connsiteX16" fmla="*/ 60484 w 495300"/>
                  <a:gd name="connsiteY16" fmla="*/ 268129 h 304800"/>
                  <a:gd name="connsiteX17" fmla="*/ 42386 w 495300"/>
                  <a:gd name="connsiteY17" fmla="*/ 250031 h 304800"/>
                  <a:gd name="connsiteX18" fmla="*/ 60484 w 495300"/>
                  <a:gd name="connsiteY18" fmla="*/ 231934 h 304800"/>
                  <a:gd name="connsiteX19" fmla="*/ 78581 w 495300"/>
                  <a:gd name="connsiteY19" fmla="*/ 250031 h 304800"/>
                  <a:gd name="connsiteX20" fmla="*/ 60484 w 495300"/>
                  <a:gd name="connsiteY20" fmla="*/ 268129 h 304800"/>
                  <a:gd name="connsiteX21" fmla="*/ 249079 w 495300"/>
                  <a:gd name="connsiteY21" fmla="*/ 44291 h 304800"/>
                  <a:gd name="connsiteX22" fmla="*/ 267176 w 495300"/>
                  <a:gd name="connsiteY22" fmla="*/ 62389 h 304800"/>
                  <a:gd name="connsiteX23" fmla="*/ 249079 w 495300"/>
                  <a:gd name="connsiteY23" fmla="*/ 80486 h 304800"/>
                  <a:gd name="connsiteX24" fmla="*/ 230981 w 495300"/>
                  <a:gd name="connsiteY24" fmla="*/ 62389 h 304800"/>
                  <a:gd name="connsiteX25" fmla="*/ 249079 w 495300"/>
                  <a:gd name="connsiteY25" fmla="*/ 44291 h 304800"/>
                  <a:gd name="connsiteX26" fmla="*/ 386239 w 495300"/>
                  <a:gd name="connsiteY26" fmla="*/ 231934 h 304800"/>
                  <a:gd name="connsiteX27" fmla="*/ 111919 w 495300"/>
                  <a:gd name="connsiteY27" fmla="*/ 231934 h 304800"/>
                  <a:gd name="connsiteX28" fmla="*/ 110014 w 495300"/>
                  <a:gd name="connsiteY28" fmla="*/ 228124 h 304800"/>
                  <a:gd name="connsiteX29" fmla="*/ 226219 w 495300"/>
                  <a:gd name="connsiteY29" fmla="*/ 110966 h 304800"/>
                  <a:gd name="connsiteX30" fmla="*/ 249079 w 495300"/>
                  <a:gd name="connsiteY30" fmla="*/ 115729 h 304800"/>
                  <a:gd name="connsiteX31" fmla="*/ 271939 w 495300"/>
                  <a:gd name="connsiteY31" fmla="*/ 110966 h 304800"/>
                  <a:gd name="connsiteX32" fmla="*/ 388144 w 495300"/>
                  <a:gd name="connsiteY32" fmla="*/ 227171 h 304800"/>
                  <a:gd name="connsiteX33" fmla="*/ 386239 w 495300"/>
                  <a:gd name="connsiteY33" fmla="*/ 231934 h 304800"/>
                  <a:gd name="connsiteX34" fmla="*/ 437674 w 495300"/>
                  <a:gd name="connsiteY34" fmla="*/ 267176 h 304800"/>
                  <a:gd name="connsiteX35" fmla="*/ 419576 w 495300"/>
                  <a:gd name="connsiteY35" fmla="*/ 249079 h 304800"/>
                  <a:gd name="connsiteX36" fmla="*/ 437674 w 495300"/>
                  <a:gd name="connsiteY36" fmla="*/ 230981 h 304800"/>
                  <a:gd name="connsiteX37" fmla="*/ 455771 w 495300"/>
                  <a:gd name="connsiteY37" fmla="*/ 249079 h 304800"/>
                  <a:gd name="connsiteX38" fmla="*/ 437674 w 495300"/>
                  <a:gd name="connsiteY38" fmla="*/ 26717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95300" h="304800">
                    <a:moveTo>
                      <a:pt x="437674" y="195739"/>
                    </a:moveTo>
                    <a:cubicBezTo>
                      <a:pt x="429101" y="195739"/>
                      <a:pt x="421481" y="197644"/>
                      <a:pt x="414814" y="200501"/>
                    </a:cubicBezTo>
                    <a:lnTo>
                      <a:pt x="298609" y="84296"/>
                    </a:lnTo>
                    <a:cubicBezTo>
                      <a:pt x="301466" y="77629"/>
                      <a:pt x="303371" y="70009"/>
                      <a:pt x="303371" y="61436"/>
                    </a:cubicBezTo>
                    <a:cubicBezTo>
                      <a:pt x="303371" y="30956"/>
                      <a:pt x="278606" y="7144"/>
                      <a:pt x="249079" y="7144"/>
                    </a:cubicBezTo>
                    <a:cubicBezTo>
                      <a:pt x="219551" y="7144"/>
                      <a:pt x="194786" y="31909"/>
                      <a:pt x="194786" y="61436"/>
                    </a:cubicBezTo>
                    <a:cubicBezTo>
                      <a:pt x="194786" y="70009"/>
                      <a:pt x="196691" y="77629"/>
                      <a:pt x="199549" y="84296"/>
                    </a:cubicBezTo>
                    <a:lnTo>
                      <a:pt x="84296" y="201454"/>
                    </a:lnTo>
                    <a:cubicBezTo>
                      <a:pt x="77629" y="198596"/>
                      <a:pt x="70009" y="196691"/>
                      <a:pt x="61436" y="196691"/>
                    </a:cubicBezTo>
                    <a:cubicBezTo>
                      <a:pt x="30956" y="196691"/>
                      <a:pt x="7144" y="221456"/>
                      <a:pt x="7144" y="250984"/>
                    </a:cubicBezTo>
                    <a:cubicBezTo>
                      <a:pt x="7144" y="280511"/>
                      <a:pt x="31909" y="305276"/>
                      <a:pt x="61436" y="305276"/>
                    </a:cubicBezTo>
                    <a:cubicBezTo>
                      <a:pt x="85249" y="305276"/>
                      <a:pt x="104299" y="290036"/>
                      <a:pt x="111919" y="270034"/>
                    </a:cubicBezTo>
                    <a:lnTo>
                      <a:pt x="386239" y="270034"/>
                    </a:lnTo>
                    <a:cubicBezTo>
                      <a:pt x="393859" y="290036"/>
                      <a:pt x="413861" y="305276"/>
                      <a:pt x="436721" y="305276"/>
                    </a:cubicBezTo>
                    <a:cubicBezTo>
                      <a:pt x="467201" y="305276"/>
                      <a:pt x="491014" y="280511"/>
                      <a:pt x="491014" y="250984"/>
                    </a:cubicBezTo>
                    <a:cubicBezTo>
                      <a:pt x="491014" y="221456"/>
                      <a:pt x="467201" y="195739"/>
                      <a:pt x="437674" y="195739"/>
                    </a:cubicBezTo>
                    <a:close/>
                    <a:moveTo>
                      <a:pt x="60484" y="268129"/>
                    </a:moveTo>
                    <a:cubicBezTo>
                      <a:pt x="50959" y="268129"/>
                      <a:pt x="42386" y="260509"/>
                      <a:pt x="42386" y="250031"/>
                    </a:cubicBezTo>
                    <a:cubicBezTo>
                      <a:pt x="42386" y="240506"/>
                      <a:pt x="50006" y="231934"/>
                      <a:pt x="60484" y="231934"/>
                    </a:cubicBezTo>
                    <a:cubicBezTo>
                      <a:pt x="70009" y="231934"/>
                      <a:pt x="78581" y="239554"/>
                      <a:pt x="78581" y="250031"/>
                    </a:cubicBezTo>
                    <a:cubicBezTo>
                      <a:pt x="78581" y="260509"/>
                      <a:pt x="70961" y="268129"/>
                      <a:pt x="60484" y="268129"/>
                    </a:cubicBezTo>
                    <a:close/>
                    <a:moveTo>
                      <a:pt x="249079" y="44291"/>
                    </a:moveTo>
                    <a:cubicBezTo>
                      <a:pt x="258604" y="44291"/>
                      <a:pt x="267176" y="51911"/>
                      <a:pt x="267176" y="62389"/>
                    </a:cubicBezTo>
                    <a:cubicBezTo>
                      <a:pt x="267176" y="71914"/>
                      <a:pt x="259556" y="80486"/>
                      <a:pt x="249079" y="80486"/>
                    </a:cubicBezTo>
                    <a:cubicBezTo>
                      <a:pt x="239554" y="80486"/>
                      <a:pt x="230981" y="72866"/>
                      <a:pt x="230981" y="62389"/>
                    </a:cubicBezTo>
                    <a:cubicBezTo>
                      <a:pt x="231934" y="51911"/>
                      <a:pt x="239554" y="44291"/>
                      <a:pt x="249079" y="44291"/>
                    </a:cubicBezTo>
                    <a:close/>
                    <a:moveTo>
                      <a:pt x="386239" y="231934"/>
                    </a:moveTo>
                    <a:lnTo>
                      <a:pt x="111919" y="231934"/>
                    </a:lnTo>
                    <a:cubicBezTo>
                      <a:pt x="110966" y="230029"/>
                      <a:pt x="110966" y="229076"/>
                      <a:pt x="110014" y="228124"/>
                    </a:cubicBezTo>
                    <a:lnTo>
                      <a:pt x="226219" y="110966"/>
                    </a:lnTo>
                    <a:cubicBezTo>
                      <a:pt x="232886" y="113824"/>
                      <a:pt x="240506" y="115729"/>
                      <a:pt x="249079" y="115729"/>
                    </a:cubicBezTo>
                    <a:cubicBezTo>
                      <a:pt x="257651" y="115729"/>
                      <a:pt x="265271" y="113824"/>
                      <a:pt x="271939" y="110966"/>
                    </a:cubicBezTo>
                    <a:lnTo>
                      <a:pt x="388144" y="227171"/>
                    </a:lnTo>
                    <a:cubicBezTo>
                      <a:pt x="387191" y="228124"/>
                      <a:pt x="386239" y="230029"/>
                      <a:pt x="386239" y="231934"/>
                    </a:cubicBezTo>
                    <a:close/>
                    <a:moveTo>
                      <a:pt x="437674" y="267176"/>
                    </a:moveTo>
                    <a:cubicBezTo>
                      <a:pt x="428149" y="267176"/>
                      <a:pt x="419576" y="259556"/>
                      <a:pt x="419576" y="249079"/>
                    </a:cubicBezTo>
                    <a:cubicBezTo>
                      <a:pt x="419576" y="239554"/>
                      <a:pt x="427196" y="230981"/>
                      <a:pt x="437674" y="230981"/>
                    </a:cubicBezTo>
                    <a:cubicBezTo>
                      <a:pt x="447199" y="230981"/>
                      <a:pt x="455771" y="238601"/>
                      <a:pt x="455771" y="249079"/>
                    </a:cubicBezTo>
                    <a:cubicBezTo>
                      <a:pt x="454819" y="259556"/>
                      <a:pt x="447199" y="267176"/>
                      <a:pt x="437674" y="267176"/>
                    </a:cubicBezTo>
                    <a:close/>
                  </a:path>
                </a:pathLst>
              </a:custGeom>
              <a:solidFill>
                <a:srgbClr val="0078D4"/>
              </a:solidFill>
              <a:ln w="9525" cap="flat">
                <a:noFill/>
                <a:prstDash val="solid"/>
                <a:miter/>
              </a:ln>
            </p:spPr>
            <p:txBody>
              <a:bodyPr rtlCol="0" anchor="ctr"/>
              <a:lstStyle/>
              <a:p>
                <a:pPr defTabSz="914367"/>
                <a:endParaRPr lang="en-US" sz="1765">
                  <a:solidFill>
                    <a:srgbClr val="3C3C41"/>
                  </a:solidFill>
                  <a:latin typeface="Segoe UI"/>
                </a:endParaRPr>
              </a:p>
            </p:txBody>
          </p:sp>
        </p:grpSp>
      </p:grpSp>
      <p:sp>
        <p:nvSpPr>
          <p:cNvPr id="123" name="Title 1">
            <a:extLst>
              <a:ext uri="{FF2B5EF4-FFF2-40B4-BE49-F238E27FC236}">
                <a16:creationId xmlns:a16="http://schemas.microsoft.com/office/drawing/2014/main" id="{F48AEF77-88EE-40E1-B960-E05E394B3F6E}"/>
              </a:ext>
            </a:extLst>
          </p:cNvPr>
          <p:cNvSpPr txBox="1">
            <a:spLocks/>
          </p:cNvSpPr>
          <p:nvPr/>
        </p:nvSpPr>
        <p:spPr>
          <a:xfrm>
            <a:off x="6094821" y="3055398"/>
            <a:ext cx="589663" cy="12069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pPr>
            <a:r>
              <a:rPr lang="en-US" sz="784" spc="0">
                <a:solidFill>
                  <a:srgbClr val="000000"/>
                </a:solidFill>
                <a:latin typeface="Segoe UI Semibold" panose="020B0702040204020203" pitchFamily="34" charset="0"/>
                <a:cs typeface="Segoe UI Semibold" panose="020B0702040204020203" pitchFamily="34" charset="0"/>
              </a:rPr>
              <a:t>AKS cluster</a:t>
            </a:r>
          </a:p>
        </p:txBody>
      </p:sp>
      <p:grpSp>
        <p:nvGrpSpPr>
          <p:cNvPr id="124" name="Group 123">
            <a:extLst>
              <a:ext uri="{FF2B5EF4-FFF2-40B4-BE49-F238E27FC236}">
                <a16:creationId xmlns:a16="http://schemas.microsoft.com/office/drawing/2014/main" id="{53E21268-C9ED-495F-8E3A-FEC3CA3C3954}"/>
              </a:ext>
            </a:extLst>
          </p:cNvPr>
          <p:cNvGrpSpPr/>
          <p:nvPr/>
        </p:nvGrpSpPr>
        <p:grpSpPr>
          <a:xfrm>
            <a:off x="6094821" y="3223122"/>
            <a:ext cx="394427" cy="394427"/>
            <a:chOff x="6102730" y="3087224"/>
            <a:chExt cx="402336" cy="402336"/>
          </a:xfrm>
        </p:grpSpPr>
        <p:sp>
          <p:nvSpPr>
            <p:cNvPr id="130" name="Rectangle: Rounded Corners 129">
              <a:extLst>
                <a:ext uri="{FF2B5EF4-FFF2-40B4-BE49-F238E27FC236}">
                  <a16:creationId xmlns:a16="http://schemas.microsoft.com/office/drawing/2014/main" id="{D0B97EEE-ED64-4239-B8CA-FFEFB588077F}"/>
                </a:ext>
              </a:extLst>
            </p:cNvPr>
            <p:cNvSpPr/>
            <p:nvPr/>
          </p:nvSpPr>
          <p:spPr bwMode="auto">
            <a:xfrm>
              <a:off x="6102730" y="3087224"/>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136" name="Freeform: Shape 135">
              <a:extLst>
                <a:ext uri="{FF2B5EF4-FFF2-40B4-BE49-F238E27FC236}">
                  <a16:creationId xmlns:a16="http://schemas.microsoft.com/office/drawing/2014/main" id="{D3C1A2C6-09EB-48EF-AB80-8379C9B49A88}"/>
                </a:ext>
              </a:extLst>
            </p:cNvPr>
            <p:cNvSpPr/>
            <p:nvPr/>
          </p:nvSpPr>
          <p:spPr>
            <a:xfrm>
              <a:off x="6194815" y="3168847"/>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138" name="Group 137">
            <a:extLst>
              <a:ext uri="{FF2B5EF4-FFF2-40B4-BE49-F238E27FC236}">
                <a16:creationId xmlns:a16="http://schemas.microsoft.com/office/drawing/2014/main" id="{4A1DBD85-7D71-4653-89E1-32156975DDE4}"/>
              </a:ext>
            </a:extLst>
          </p:cNvPr>
          <p:cNvGrpSpPr/>
          <p:nvPr/>
        </p:nvGrpSpPr>
        <p:grpSpPr>
          <a:xfrm>
            <a:off x="6540179" y="3223122"/>
            <a:ext cx="394427" cy="394427"/>
            <a:chOff x="6557019" y="3087224"/>
            <a:chExt cx="402336" cy="402336"/>
          </a:xfrm>
        </p:grpSpPr>
        <p:sp>
          <p:nvSpPr>
            <p:cNvPr id="144" name="Rectangle: Rounded Corners 143">
              <a:extLst>
                <a:ext uri="{FF2B5EF4-FFF2-40B4-BE49-F238E27FC236}">
                  <a16:creationId xmlns:a16="http://schemas.microsoft.com/office/drawing/2014/main" id="{6DCBA1BC-AE9A-4C2B-BB23-17A820B7C5A1}"/>
                </a:ext>
              </a:extLst>
            </p:cNvPr>
            <p:cNvSpPr/>
            <p:nvPr/>
          </p:nvSpPr>
          <p:spPr bwMode="auto">
            <a:xfrm>
              <a:off x="6557019" y="3087224"/>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147" name="Freeform: Shape 146">
              <a:extLst>
                <a:ext uri="{FF2B5EF4-FFF2-40B4-BE49-F238E27FC236}">
                  <a16:creationId xmlns:a16="http://schemas.microsoft.com/office/drawing/2014/main" id="{C5440E64-EBB1-4410-A783-3E1CCF845AE8}"/>
                </a:ext>
              </a:extLst>
            </p:cNvPr>
            <p:cNvSpPr/>
            <p:nvPr/>
          </p:nvSpPr>
          <p:spPr>
            <a:xfrm>
              <a:off x="6649104" y="3168847"/>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152" name="Group 151">
            <a:extLst>
              <a:ext uri="{FF2B5EF4-FFF2-40B4-BE49-F238E27FC236}">
                <a16:creationId xmlns:a16="http://schemas.microsoft.com/office/drawing/2014/main" id="{5852C91E-1D31-4A80-AC95-10329BD80E90}"/>
              </a:ext>
            </a:extLst>
          </p:cNvPr>
          <p:cNvGrpSpPr/>
          <p:nvPr/>
        </p:nvGrpSpPr>
        <p:grpSpPr>
          <a:xfrm>
            <a:off x="6094821" y="3667997"/>
            <a:ext cx="394427" cy="394427"/>
            <a:chOff x="6102730" y="3541019"/>
            <a:chExt cx="402336" cy="402336"/>
          </a:xfrm>
        </p:grpSpPr>
        <p:sp>
          <p:nvSpPr>
            <p:cNvPr id="153" name="Rectangle: Rounded Corners 152">
              <a:extLst>
                <a:ext uri="{FF2B5EF4-FFF2-40B4-BE49-F238E27FC236}">
                  <a16:creationId xmlns:a16="http://schemas.microsoft.com/office/drawing/2014/main" id="{33431A9B-2587-4CF5-90B7-FF4803ECED1D}"/>
                </a:ext>
              </a:extLst>
            </p:cNvPr>
            <p:cNvSpPr/>
            <p:nvPr/>
          </p:nvSpPr>
          <p:spPr bwMode="auto">
            <a:xfrm>
              <a:off x="6102730" y="3541019"/>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155" name="Freeform: Shape 154">
              <a:extLst>
                <a:ext uri="{FF2B5EF4-FFF2-40B4-BE49-F238E27FC236}">
                  <a16:creationId xmlns:a16="http://schemas.microsoft.com/office/drawing/2014/main" id="{94A7961B-E977-479A-BC9C-A5824BA3236C}"/>
                </a:ext>
              </a:extLst>
            </p:cNvPr>
            <p:cNvSpPr/>
            <p:nvPr/>
          </p:nvSpPr>
          <p:spPr>
            <a:xfrm>
              <a:off x="6194815" y="3622642"/>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156" name="Group 155">
            <a:extLst>
              <a:ext uri="{FF2B5EF4-FFF2-40B4-BE49-F238E27FC236}">
                <a16:creationId xmlns:a16="http://schemas.microsoft.com/office/drawing/2014/main" id="{1ACC93ED-3863-464E-B223-252DAFD52E19}"/>
              </a:ext>
            </a:extLst>
          </p:cNvPr>
          <p:cNvGrpSpPr/>
          <p:nvPr/>
        </p:nvGrpSpPr>
        <p:grpSpPr>
          <a:xfrm>
            <a:off x="6540179" y="3667997"/>
            <a:ext cx="394427" cy="394427"/>
            <a:chOff x="6557019" y="3541019"/>
            <a:chExt cx="402336" cy="402336"/>
          </a:xfrm>
        </p:grpSpPr>
        <p:sp>
          <p:nvSpPr>
            <p:cNvPr id="157" name="Rectangle: Rounded Corners 156">
              <a:extLst>
                <a:ext uri="{FF2B5EF4-FFF2-40B4-BE49-F238E27FC236}">
                  <a16:creationId xmlns:a16="http://schemas.microsoft.com/office/drawing/2014/main" id="{A43B6AE8-B463-4D07-B3F7-04C156994522}"/>
                </a:ext>
              </a:extLst>
            </p:cNvPr>
            <p:cNvSpPr/>
            <p:nvPr/>
          </p:nvSpPr>
          <p:spPr bwMode="auto">
            <a:xfrm>
              <a:off x="6557019" y="3541019"/>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159" name="Freeform: Shape 158">
              <a:extLst>
                <a:ext uri="{FF2B5EF4-FFF2-40B4-BE49-F238E27FC236}">
                  <a16:creationId xmlns:a16="http://schemas.microsoft.com/office/drawing/2014/main" id="{76F9ECAA-95F8-4433-895A-B28EC8C3BA6E}"/>
                </a:ext>
              </a:extLst>
            </p:cNvPr>
            <p:cNvSpPr/>
            <p:nvPr/>
          </p:nvSpPr>
          <p:spPr>
            <a:xfrm>
              <a:off x="6649104" y="3622642"/>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160" name="Group 159">
            <a:extLst>
              <a:ext uri="{FF2B5EF4-FFF2-40B4-BE49-F238E27FC236}">
                <a16:creationId xmlns:a16="http://schemas.microsoft.com/office/drawing/2014/main" id="{390F0A55-7BBE-4E19-B2FD-19DDD87EE4F7}"/>
              </a:ext>
            </a:extLst>
          </p:cNvPr>
          <p:cNvGrpSpPr/>
          <p:nvPr/>
        </p:nvGrpSpPr>
        <p:grpSpPr>
          <a:xfrm>
            <a:off x="7835827" y="3078532"/>
            <a:ext cx="666956" cy="683609"/>
            <a:chOff x="7878647" y="2939734"/>
            <a:chExt cx="680330" cy="697317"/>
          </a:xfrm>
        </p:grpSpPr>
        <p:sp>
          <p:nvSpPr>
            <p:cNvPr id="163" name="Title 1">
              <a:extLst>
                <a:ext uri="{FF2B5EF4-FFF2-40B4-BE49-F238E27FC236}">
                  <a16:creationId xmlns:a16="http://schemas.microsoft.com/office/drawing/2014/main" id="{0CEBCAC5-6454-4E62-A0D5-B7E6BA9C9C1F}"/>
                </a:ext>
              </a:extLst>
            </p:cNvPr>
            <p:cNvSpPr txBox="1">
              <a:spLocks/>
            </p:cNvSpPr>
            <p:nvPr/>
          </p:nvSpPr>
          <p:spPr>
            <a:xfrm>
              <a:off x="7878647" y="2939734"/>
              <a:ext cx="680330" cy="123111"/>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ctr" defTabSz="914367"/>
              <a:r>
                <a:rPr lang="en-US" sz="784">
                  <a:solidFill>
                    <a:srgbClr val="000000"/>
                  </a:solidFill>
                </a:rPr>
                <a:t>SQL Server</a:t>
              </a:r>
            </a:p>
          </p:txBody>
        </p:sp>
        <p:sp>
          <p:nvSpPr>
            <p:cNvPr id="166" name="Rectangle: Rounded Corners 165">
              <a:extLst>
                <a:ext uri="{FF2B5EF4-FFF2-40B4-BE49-F238E27FC236}">
                  <a16:creationId xmlns:a16="http://schemas.microsoft.com/office/drawing/2014/main" id="{371E9B29-511B-46E6-BEA4-A5F09C6C3119}"/>
                </a:ext>
              </a:extLst>
            </p:cNvPr>
            <p:cNvSpPr/>
            <p:nvPr/>
          </p:nvSpPr>
          <p:spPr bwMode="auto">
            <a:xfrm>
              <a:off x="7953636" y="3106699"/>
              <a:ext cx="530352" cy="530352"/>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grpSp>
          <p:nvGrpSpPr>
            <p:cNvPr id="167" name="Graphic 5">
              <a:extLst>
                <a:ext uri="{FF2B5EF4-FFF2-40B4-BE49-F238E27FC236}">
                  <a16:creationId xmlns:a16="http://schemas.microsoft.com/office/drawing/2014/main" id="{6000BE58-B396-429C-A7EE-EFCFED33B8EF}"/>
                </a:ext>
              </a:extLst>
            </p:cNvPr>
            <p:cNvGrpSpPr/>
            <p:nvPr/>
          </p:nvGrpSpPr>
          <p:grpSpPr>
            <a:xfrm>
              <a:off x="8047765" y="3200828"/>
              <a:ext cx="342095" cy="342095"/>
              <a:chOff x="4450494" y="3276832"/>
              <a:chExt cx="476250" cy="476250"/>
            </a:xfrm>
          </p:grpSpPr>
          <p:sp>
            <p:nvSpPr>
              <p:cNvPr id="195" name="Freeform: Shape 194">
                <a:extLst>
                  <a:ext uri="{FF2B5EF4-FFF2-40B4-BE49-F238E27FC236}">
                    <a16:creationId xmlns:a16="http://schemas.microsoft.com/office/drawing/2014/main" id="{D86EAD7E-9BF3-43D4-8D9A-E85722FB83C4}"/>
                  </a:ext>
                </a:extLst>
              </p:cNvPr>
              <p:cNvSpPr/>
              <p:nvPr/>
            </p:nvSpPr>
            <p:spPr>
              <a:xfrm>
                <a:off x="4498186" y="3339106"/>
                <a:ext cx="190500" cy="419100"/>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196" name="Freeform: Shape 195">
                <a:extLst>
                  <a:ext uri="{FF2B5EF4-FFF2-40B4-BE49-F238E27FC236}">
                    <a16:creationId xmlns:a16="http://schemas.microsoft.com/office/drawing/2014/main" id="{49188C9C-A6DB-49B5-8161-A1C494608E60}"/>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197" name="Freeform: Shape 196">
                <a:extLst>
                  <a:ext uri="{FF2B5EF4-FFF2-40B4-BE49-F238E27FC236}">
                    <a16:creationId xmlns:a16="http://schemas.microsoft.com/office/drawing/2014/main" id="{73812169-75DE-41B0-B2F7-534E6CDA4504}"/>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198" name="Freeform: Shape 197">
                <a:extLst>
                  <a:ext uri="{FF2B5EF4-FFF2-40B4-BE49-F238E27FC236}">
                    <a16:creationId xmlns:a16="http://schemas.microsoft.com/office/drawing/2014/main" id="{2DB56AFF-E636-4A7A-87C5-9BEA4862E5DC}"/>
                  </a:ext>
                </a:extLst>
              </p:cNvPr>
              <p:cNvSpPr/>
              <p:nvPr/>
            </p:nvSpPr>
            <p:spPr>
              <a:xfrm>
                <a:off x="4498186" y="3274451"/>
                <a:ext cx="361950" cy="142875"/>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199" name="Freeform: Shape 198">
                <a:extLst>
                  <a:ext uri="{FF2B5EF4-FFF2-40B4-BE49-F238E27FC236}">
                    <a16:creationId xmlns:a16="http://schemas.microsoft.com/office/drawing/2014/main" id="{15C70736-9E7C-472E-99B8-D2DE077DE0E0}"/>
                  </a:ext>
                </a:extLst>
              </p:cNvPr>
              <p:cNvSpPr/>
              <p:nvPr/>
            </p:nvSpPr>
            <p:spPr>
              <a:xfrm>
                <a:off x="4534676" y="3292720"/>
                <a:ext cx="295275" cy="95250"/>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200" name="Freeform: Shape 199">
                <a:extLst>
                  <a:ext uri="{FF2B5EF4-FFF2-40B4-BE49-F238E27FC236}">
                    <a16:creationId xmlns:a16="http://schemas.microsoft.com/office/drawing/2014/main" id="{56A7A4EC-F347-4D8C-8D98-2B917B733D48}"/>
                  </a:ext>
                </a:extLst>
              </p:cNvPr>
              <p:cNvSpPr/>
              <p:nvPr/>
            </p:nvSpPr>
            <p:spPr>
              <a:xfrm>
                <a:off x="4534685" y="3292729"/>
                <a:ext cx="295275" cy="76200"/>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201" name="Freeform: Shape 200">
                <a:extLst>
                  <a:ext uri="{FF2B5EF4-FFF2-40B4-BE49-F238E27FC236}">
                    <a16:creationId xmlns:a16="http://schemas.microsoft.com/office/drawing/2014/main" id="{04D8DB72-E0DE-46B2-87A1-EA60529EE36E}"/>
                  </a:ext>
                </a:extLst>
              </p:cNvPr>
              <p:cNvSpPr/>
              <p:nvPr/>
            </p:nvSpPr>
            <p:spPr>
              <a:xfrm>
                <a:off x="4546630" y="3494974"/>
                <a:ext cx="85725" cy="12382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202" name="Freeform: Shape 201">
                <a:extLst>
                  <a:ext uri="{FF2B5EF4-FFF2-40B4-BE49-F238E27FC236}">
                    <a16:creationId xmlns:a16="http://schemas.microsoft.com/office/drawing/2014/main" id="{E57459AA-0CD0-4678-B3F5-F99E69480403}"/>
                  </a:ext>
                </a:extLst>
              </p:cNvPr>
              <p:cNvSpPr/>
              <p:nvPr/>
            </p:nvSpPr>
            <p:spPr>
              <a:xfrm>
                <a:off x="4630840" y="3494974"/>
                <a:ext cx="123825" cy="15240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203" name="Freeform: Shape 202">
                <a:extLst>
                  <a:ext uri="{FF2B5EF4-FFF2-40B4-BE49-F238E27FC236}">
                    <a16:creationId xmlns:a16="http://schemas.microsoft.com/office/drawing/2014/main" id="{5DF67E81-C498-439C-BBCF-BCC9406B9687}"/>
                  </a:ext>
                </a:extLst>
              </p:cNvPr>
              <p:cNvSpPr/>
              <p:nvPr/>
            </p:nvSpPr>
            <p:spPr>
              <a:xfrm>
                <a:off x="4759856" y="3496869"/>
                <a:ext cx="76200" cy="12382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pPr defTabSz="914367"/>
                <a:endParaRPr lang="en-US" sz="1765">
                  <a:solidFill>
                    <a:srgbClr val="3C3C41"/>
                  </a:solidFill>
                  <a:latin typeface="Segoe UI"/>
                </a:endParaRPr>
              </a:p>
            </p:txBody>
          </p:sp>
        </p:grpSp>
      </p:grpSp>
      <p:sp>
        <p:nvSpPr>
          <p:cNvPr id="204" name="Title 16">
            <a:extLst>
              <a:ext uri="{FF2B5EF4-FFF2-40B4-BE49-F238E27FC236}">
                <a16:creationId xmlns:a16="http://schemas.microsoft.com/office/drawing/2014/main" id="{466F067A-A147-4230-8D3E-8E6F87370E3B}"/>
              </a:ext>
            </a:extLst>
          </p:cNvPr>
          <p:cNvSpPr txBox="1">
            <a:spLocks/>
          </p:cNvSpPr>
          <p:nvPr/>
        </p:nvSpPr>
        <p:spPr>
          <a:xfrm>
            <a:off x="455995" y="1967258"/>
            <a:ext cx="3261391" cy="42241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defTabSz="914367">
              <a:buFont typeface="+mj-lt"/>
              <a:buAutoNum type="arabicPeriod"/>
              <a:defRPr/>
            </a:pPr>
            <a:r>
              <a:rPr lang="en-US" sz="1372" b="0" spc="0">
                <a:solidFill>
                  <a:srgbClr val="0078D4"/>
                </a:solidFill>
                <a:latin typeface="Segoe UI" panose="020B0502040204020203" pitchFamily="34" charset="0"/>
              </a:rPr>
              <a:t>Uses Azure subnet for both your containers and cluster VMs</a:t>
            </a:r>
          </a:p>
        </p:txBody>
      </p:sp>
      <p:sp>
        <p:nvSpPr>
          <p:cNvPr id="205" name="Title 16">
            <a:extLst>
              <a:ext uri="{FF2B5EF4-FFF2-40B4-BE49-F238E27FC236}">
                <a16:creationId xmlns:a16="http://schemas.microsoft.com/office/drawing/2014/main" id="{F7267445-BC44-477A-A6C5-DA15DD422BA1}"/>
              </a:ext>
            </a:extLst>
          </p:cNvPr>
          <p:cNvSpPr txBox="1">
            <a:spLocks/>
          </p:cNvSpPr>
          <p:nvPr/>
        </p:nvSpPr>
        <p:spPr>
          <a:xfrm>
            <a:off x="455995" y="2647946"/>
            <a:ext cx="3261391" cy="42241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defTabSz="914367">
              <a:buFont typeface="+mj-lt"/>
              <a:buAutoNum type="arabicPeriod" startAt="2"/>
              <a:defRPr/>
            </a:pPr>
            <a:r>
              <a:rPr lang="en-US" sz="1372" b="0" spc="0">
                <a:solidFill>
                  <a:srgbClr val="0078D4"/>
                </a:solidFill>
                <a:latin typeface="Segoe UI" panose="020B0502040204020203" pitchFamily="34" charset="0"/>
              </a:rPr>
              <a:t>Allows for connectivity to existing Azure services in the same </a:t>
            </a:r>
            <a:r>
              <a:rPr lang="en-US" sz="1372" b="0" spc="0" err="1">
                <a:solidFill>
                  <a:srgbClr val="0078D4"/>
                </a:solidFill>
                <a:latin typeface="Segoe UI" panose="020B0502040204020203" pitchFamily="34" charset="0"/>
              </a:rPr>
              <a:t>VNet</a:t>
            </a:r>
            <a:endParaRPr lang="en-US" sz="1372" b="0" spc="0">
              <a:solidFill>
                <a:srgbClr val="0078D4"/>
              </a:solidFill>
              <a:latin typeface="Segoe UI" panose="020B0502040204020203" pitchFamily="34" charset="0"/>
            </a:endParaRPr>
          </a:p>
        </p:txBody>
      </p:sp>
      <p:sp>
        <p:nvSpPr>
          <p:cNvPr id="206" name="Title 16">
            <a:extLst>
              <a:ext uri="{FF2B5EF4-FFF2-40B4-BE49-F238E27FC236}">
                <a16:creationId xmlns:a16="http://schemas.microsoft.com/office/drawing/2014/main" id="{B9ADC36A-A42A-4595-9F27-CD3C09751CB5}"/>
              </a:ext>
            </a:extLst>
          </p:cNvPr>
          <p:cNvSpPr txBox="1">
            <a:spLocks/>
          </p:cNvSpPr>
          <p:nvPr/>
        </p:nvSpPr>
        <p:spPr>
          <a:xfrm>
            <a:off x="613376" y="6202711"/>
            <a:ext cx="2946628" cy="36207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spcAft>
                <a:spcPts val="1765"/>
              </a:spcAft>
              <a:defRPr/>
            </a:pPr>
            <a:r>
              <a:rPr lang="en-US" sz="1176" b="0" spc="0">
                <a:solidFill>
                  <a:srgbClr val="000000"/>
                </a:solidFill>
                <a:latin typeface="Segoe UI"/>
              </a:rPr>
              <a:t>AKS </a:t>
            </a:r>
            <a:r>
              <a:rPr lang="en-US" sz="1176" b="0" spc="0" err="1">
                <a:solidFill>
                  <a:srgbClr val="000000"/>
                </a:solidFill>
                <a:latin typeface="Segoe UI"/>
              </a:rPr>
              <a:t>VNet</a:t>
            </a:r>
            <a:r>
              <a:rPr lang="en-US" sz="1176" b="0" spc="0">
                <a:solidFill>
                  <a:srgbClr val="000000"/>
                </a:solidFill>
                <a:latin typeface="Segoe UI"/>
              </a:rPr>
              <a:t> integration works seamlessly </a:t>
            </a:r>
            <a:br>
              <a:rPr lang="en-US" sz="1176" b="0" spc="0">
                <a:solidFill>
                  <a:srgbClr val="000000"/>
                </a:solidFill>
                <a:latin typeface="Segoe UI"/>
              </a:rPr>
            </a:br>
            <a:r>
              <a:rPr lang="en-US" sz="1176" b="0" spc="0">
                <a:solidFill>
                  <a:srgbClr val="000000"/>
                </a:solidFill>
                <a:latin typeface="Segoe UI"/>
              </a:rPr>
              <a:t>with your existing network infrastructure</a:t>
            </a:r>
          </a:p>
        </p:txBody>
      </p:sp>
      <p:sp>
        <p:nvSpPr>
          <p:cNvPr id="207" name="Oval 206">
            <a:extLst>
              <a:ext uri="{FF2B5EF4-FFF2-40B4-BE49-F238E27FC236}">
                <a16:creationId xmlns:a16="http://schemas.microsoft.com/office/drawing/2014/main" id="{1C411F0F-6846-471E-902A-660834C5DBB8}"/>
              </a:ext>
            </a:extLst>
          </p:cNvPr>
          <p:cNvSpPr/>
          <p:nvPr/>
        </p:nvSpPr>
        <p:spPr bwMode="auto">
          <a:xfrm>
            <a:off x="5570248" y="1912646"/>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208" name="Oval 207">
            <a:extLst>
              <a:ext uri="{FF2B5EF4-FFF2-40B4-BE49-F238E27FC236}">
                <a16:creationId xmlns:a16="http://schemas.microsoft.com/office/drawing/2014/main" id="{BD19AED2-BEE9-4634-9968-E01A41001909}"/>
              </a:ext>
            </a:extLst>
          </p:cNvPr>
          <p:cNvSpPr/>
          <p:nvPr/>
        </p:nvSpPr>
        <p:spPr bwMode="auto">
          <a:xfrm>
            <a:off x="8034841" y="4015312"/>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209" name="Oval 208">
            <a:extLst>
              <a:ext uri="{FF2B5EF4-FFF2-40B4-BE49-F238E27FC236}">
                <a16:creationId xmlns:a16="http://schemas.microsoft.com/office/drawing/2014/main" id="{C8C37047-0E11-4F74-8B30-D86C3135B114}"/>
              </a:ext>
            </a:extLst>
          </p:cNvPr>
          <p:cNvSpPr/>
          <p:nvPr/>
        </p:nvSpPr>
        <p:spPr bwMode="auto">
          <a:xfrm>
            <a:off x="9128945" y="2094800"/>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210" name="Oval 209">
            <a:extLst>
              <a:ext uri="{FF2B5EF4-FFF2-40B4-BE49-F238E27FC236}">
                <a16:creationId xmlns:a16="http://schemas.microsoft.com/office/drawing/2014/main" id="{77B50537-A610-4309-AA20-F3C03725412A}"/>
              </a:ext>
            </a:extLst>
          </p:cNvPr>
          <p:cNvSpPr/>
          <p:nvPr/>
        </p:nvSpPr>
        <p:spPr bwMode="auto">
          <a:xfrm>
            <a:off x="7041276" y="5926447"/>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p>
        </p:txBody>
      </p:sp>
      <p:sp>
        <p:nvSpPr>
          <p:cNvPr id="211" name="Title 16">
            <a:extLst>
              <a:ext uri="{FF2B5EF4-FFF2-40B4-BE49-F238E27FC236}">
                <a16:creationId xmlns:a16="http://schemas.microsoft.com/office/drawing/2014/main" id="{80C22964-04DB-4AE9-9EA8-5D66ABFFDA3E}"/>
              </a:ext>
            </a:extLst>
          </p:cNvPr>
          <p:cNvSpPr txBox="1">
            <a:spLocks/>
          </p:cNvSpPr>
          <p:nvPr/>
        </p:nvSpPr>
        <p:spPr>
          <a:xfrm>
            <a:off x="455995" y="3328634"/>
            <a:ext cx="3261391" cy="42241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defTabSz="914367">
              <a:buFont typeface="+mj-lt"/>
              <a:buAutoNum type="arabicPeriod" startAt="3"/>
              <a:defRPr/>
            </a:pPr>
            <a:r>
              <a:rPr lang="en-US" sz="1372" b="0" spc="0">
                <a:solidFill>
                  <a:srgbClr val="0078D4"/>
                </a:solidFill>
                <a:latin typeface="Segoe UI" panose="020B0502040204020203" pitchFamily="34" charset="0"/>
              </a:rPr>
              <a:t>Use Express Route to connect to on-premises infrastructure</a:t>
            </a:r>
          </a:p>
        </p:txBody>
      </p:sp>
      <p:sp>
        <p:nvSpPr>
          <p:cNvPr id="96" name="Title 16">
            <a:extLst>
              <a:ext uri="{FF2B5EF4-FFF2-40B4-BE49-F238E27FC236}">
                <a16:creationId xmlns:a16="http://schemas.microsoft.com/office/drawing/2014/main" id="{9F88ACC6-1F2A-4F9A-8870-C6F49C3F4C91}"/>
              </a:ext>
            </a:extLst>
          </p:cNvPr>
          <p:cNvSpPr txBox="1">
            <a:spLocks/>
          </p:cNvSpPr>
          <p:nvPr/>
        </p:nvSpPr>
        <p:spPr>
          <a:xfrm>
            <a:off x="455995" y="4009322"/>
            <a:ext cx="3261391" cy="42241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defTabSz="914367">
              <a:buFont typeface="+mj-lt"/>
              <a:buAutoNum type="arabicPeriod" startAt="4"/>
              <a:defRPr/>
            </a:pPr>
            <a:r>
              <a:rPr lang="en-US" sz="1372" b="0" spc="0">
                <a:solidFill>
                  <a:srgbClr val="0078D4"/>
                </a:solidFill>
                <a:latin typeface="Segoe UI" panose="020B0502040204020203" pitchFamily="34" charset="0"/>
              </a:rPr>
              <a:t>Use </a:t>
            </a:r>
            <a:r>
              <a:rPr lang="en-US" sz="1372" b="0" spc="0" err="1">
                <a:solidFill>
                  <a:srgbClr val="0078D4"/>
                </a:solidFill>
                <a:latin typeface="Segoe UI" panose="020B0502040204020203" pitchFamily="34" charset="0"/>
              </a:rPr>
              <a:t>VNet</a:t>
            </a:r>
            <a:r>
              <a:rPr lang="en-US" sz="1372" b="0" spc="0">
                <a:solidFill>
                  <a:srgbClr val="0078D4"/>
                </a:solidFill>
                <a:latin typeface="Segoe UI" panose="020B0502040204020203" pitchFamily="34" charset="0"/>
              </a:rPr>
              <a:t> peering to connect to other </a:t>
            </a:r>
            <a:r>
              <a:rPr lang="en-US" sz="1372" b="0" spc="0" err="1">
                <a:solidFill>
                  <a:srgbClr val="0078D4"/>
                </a:solidFill>
                <a:latin typeface="Segoe UI" panose="020B0502040204020203" pitchFamily="34" charset="0"/>
              </a:rPr>
              <a:t>VNets</a:t>
            </a:r>
            <a:endParaRPr lang="en-US" sz="1372" b="0" spc="0">
              <a:solidFill>
                <a:srgbClr val="0078D4"/>
              </a:solidFill>
              <a:latin typeface="Segoe UI" panose="020B0502040204020203" pitchFamily="34" charset="0"/>
            </a:endParaRPr>
          </a:p>
        </p:txBody>
      </p:sp>
      <p:cxnSp>
        <p:nvCxnSpPr>
          <p:cNvPr id="98" name="Straight Arrow Connector 97">
            <a:extLst>
              <a:ext uri="{FF2B5EF4-FFF2-40B4-BE49-F238E27FC236}">
                <a16:creationId xmlns:a16="http://schemas.microsoft.com/office/drawing/2014/main" id="{4FDDB61A-CA78-4614-91C3-52CA151424B6}"/>
              </a:ext>
            </a:extLst>
          </p:cNvPr>
          <p:cNvCxnSpPr>
            <a:cxnSpLocks/>
          </p:cNvCxnSpPr>
          <p:nvPr/>
        </p:nvCxnSpPr>
        <p:spPr>
          <a:xfrm>
            <a:off x="8783460" y="4297461"/>
            <a:ext cx="959899" cy="0"/>
          </a:xfrm>
          <a:prstGeom prst="straightConnector1">
            <a:avLst/>
          </a:prstGeom>
          <a:ln>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2" name="Title 1">
            <a:extLst>
              <a:ext uri="{FF2B5EF4-FFF2-40B4-BE49-F238E27FC236}">
                <a16:creationId xmlns:a16="http://schemas.microsoft.com/office/drawing/2014/main" id="{88F6B0EF-A0F8-4F45-A3EF-4091E5DF231A}"/>
              </a:ext>
            </a:extLst>
          </p:cNvPr>
          <p:cNvSpPr txBox="1">
            <a:spLocks/>
          </p:cNvSpPr>
          <p:nvPr/>
        </p:nvSpPr>
        <p:spPr>
          <a:xfrm>
            <a:off x="8978738" y="4429511"/>
            <a:ext cx="569342" cy="30172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980" spc="0">
                <a:solidFill>
                  <a:srgbClr val="000000"/>
                </a:solidFill>
                <a:latin typeface="Segoe UI Semibold" panose="020B0702040204020203" pitchFamily="34" charset="0"/>
                <a:cs typeface="Segoe UI Semibold" panose="020B0702040204020203" pitchFamily="34" charset="0"/>
              </a:rPr>
              <a:t>Service Endpoint</a:t>
            </a:r>
          </a:p>
        </p:txBody>
      </p:sp>
      <p:sp>
        <p:nvSpPr>
          <p:cNvPr id="126" name="Oval 125">
            <a:extLst>
              <a:ext uri="{FF2B5EF4-FFF2-40B4-BE49-F238E27FC236}">
                <a16:creationId xmlns:a16="http://schemas.microsoft.com/office/drawing/2014/main" id="{B9935394-2301-4383-A5C1-0CA427D2D7F1}"/>
              </a:ext>
            </a:extLst>
          </p:cNvPr>
          <p:cNvSpPr/>
          <p:nvPr/>
        </p:nvSpPr>
        <p:spPr bwMode="auto">
          <a:xfrm>
            <a:off x="9128945" y="3868151"/>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5</a:t>
            </a:r>
          </a:p>
        </p:txBody>
      </p:sp>
      <p:grpSp>
        <p:nvGrpSpPr>
          <p:cNvPr id="28" name="Group 27">
            <a:extLst>
              <a:ext uri="{FF2B5EF4-FFF2-40B4-BE49-F238E27FC236}">
                <a16:creationId xmlns:a16="http://schemas.microsoft.com/office/drawing/2014/main" id="{056AFE44-5206-4A0E-B94B-94A6BD075FB9}"/>
              </a:ext>
            </a:extLst>
          </p:cNvPr>
          <p:cNvGrpSpPr/>
          <p:nvPr/>
        </p:nvGrpSpPr>
        <p:grpSpPr>
          <a:xfrm>
            <a:off x="9033700" y="4216410"/>
            <a:ext cx="459418" cy="171815"/>
            <a:chOff x="9214844" y="4300461"/>
            <a:chExt cx="468630" cy="175260"/>
          </a:xfrm>
        </p:grpSpPr>
        <p:sp>
          <p:nvSpPr>
            <p:cNvPr id="120" name="Rectangle 119">
              <a:extLst>
                <a:ext uri="{FF2B5EF4-FFF2-40B4-BE49-F238E27FC236}">
                  <a16:creationId xmlns:a16="http://schemas.microsoft.com/office/drawing/2014/main" id="{649ADDBB-93D5-4189-8F08-8A66031F9229}"/>
                </a:ext>
              </a:extLst>
            </p:cNvPr>
            <p:cNvSpPr/>
            <p:nvPr/>
          </p:nvSpPr>
          <p:spPr bwMode="auto">
            <a:xfrm>
              <a:off x="9214844" y="4300461"/>
              <a:ext cx="468630" cy="1752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Freeform: Shape 8">
              <a:extLst>
                <a:ext uri="{FF2B5EF4-FFF2-40B4-BE49-F238E27FC236}">
                  <a16:creationId xmlns:a16="http://schemas.microsoft.com/office/drawing/2014/main" id="{C51DB8A0-FF2E-4E2E-ACD3-22F77B9A3163}"/>
                </a:ext>
              </a:extLst>
            </p:cNvPr>
            <p:cNvSpPr/>
            <p:nvPr/>
          </p:nvSpPr>
          <p:spPr>
            <a:xfrm>
              <a:off x="9279097" y="4322015"/>
              <a:ext cx="314325" cy="123825"/>
            </a:xfrm>
            <a:custGeom>
              <a:avLst/>
              <a:gdLst>
                <a:gd name="connsiteX0" fmla="*/ 114777 w 314325"/>
                <a:gd name="connsiteY0" fmla="*/ 45244 h 123825"/>
                <a:gd name="connsiteX1" fmla="*/ 62389 w 314325"/>
                <a:gd name="connsiteY1" fmla="*/ 7144 h 123825"/>
                <a:gd name="connsiteX2" fmla="*/ 7144 w 314325"/>
                <a:gd name="connsiteY2" fmla="*/ 62387 h 123825"/>
                <a:gd name="connsiteX3" fmla="*/ 62389 w 314325"/>
                <a:gd name="connsiteY3" fmla="*/ 117632 h 123825"/>
                <a:gd name="connsiteX4" fmla="*/ 114777 w 314325"/>
                <a:gd name="connsiteY4" fmla="*/ 79532 h 123825"/>
                <a:gd name="connsiteX5" fmla="*/ 311944 w 314325"/>
                <a:gd name="connsiteY5" fmla="*/ 79532 h 123825"/>
                <a:gd name="connsiteX6" fmla="*/ 311944 w 314325"/>
                <a:gd name="connsiteY6" fmla="*/ 44290 h 123825"/>
                <a:gd name="connsiteX7" fmla="*/ 114777 w 314325"/>
                <a:gd name="connsiteY7" fmla="*/ 44290 h 123825"/>
                <a:gd name="connsiteX8" fmla="*/ 114777 w 314325"/>
                <a:gd name="connsiteY8" fmla="*/ 452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325" h="123825">
                  <a:moveTo>
                    <a:pt x="114777" y="45244"/>
                  </a:moveTo>
                  <a:cubicBezTo>
                    <a:pt x="107156" y="23336"/>
                    <a:pt x="87154" y="7144"/>
                    <a:pt x="62389" y="7144"/>
                  </a:cubicBezTo>
                  <a:cubicBezTo>
                    <a:pt x="31909" y="7144"/>
                    <a:pt x="7144" y="31907"/>
                    <a:pt x="7144" y="62387"/>
                  </a:cubicBezTo>
                  <a:cubicBezTo>
                    <a:pt x="7144" y="92869"/>
                    <a:pt x="31909" y="117632"/>
                    <a:pt x="62389" y="117632"/>
                  </a:cubicBezTo>
                  <a:cubicBezTo>
                    <a:pt x="87154" y="117632"/>
                    <a:pt x="107156" y="101440"/>
                    <a:pt x="114777" y="79532"/>
                  </a:cubicBezTo>
                  <a:lnTo>
                    <a:pt x="311944" y="79532"/>
                  </a:lnTo>
                  <a:lnTo>
                    <a:pt x="311944" y="44290"/>
                  </a:lnTo>
                  <a:lnTo>
                    <a:pt x="114777" y="44290"/>
                  </a:lnTo>
                  <a:lnTo>
                    <a:pt x="114777" y="45244"/>
                  </a:lnTo>
                  <a:close/>
                </a:path>
              </a:pathLst>
            </a:custGeom>
            <a:solidFill>
              <a:srgbClr val="0078D7"/>
            </a:solidFill>
            <a:ln w="9525" cap="flat">
              <a:noFill/>
              <a:prstDash val="solid"/>
              <a:miter/>
            </a:ln>
          </p:spPr>
          <p:txBody>
            <a:bodyPr rtlCol="0" anchor="ctr"/>
            <a:lstStyle/>
            <a:p>
              <a:pPr defTabSz="914367"/>
              <a:endParaRPr lang="en-US" sz="1765">
                <a:solidFill>
                  <a:srgbClr val="3C3C41"/>
                </a:solidFill>
                <a:latin typeface="Segoe UI"/>
              </a:endParaRPr>
            </a:p>
          </p:txBody>
        </p:sp>
      </p:grpSp>
      <p:grpSp>
        <p:nvGrpSpPr>
          <p:cNvPr id="27" name="Group 26">
            <a:extLst>
              <a:ext uri="{FF2B5EF4-FFF2-40B4-BE49-F238E27FC236}">
                <a16:creationId xmlns:a16="http://schemas.microsoft.com/office/drawing/2014/main" id="{4FD3FE9F-E341-4FEC-A90D-93D73DE9A6A9}"/>
              </a:ext>
            </a:extLst>
          </p:cNvPr>
          <p:cNvGrpSpPr/>
          <p:nvPr/>
        </p:nvGrpSpPr>
        <p:grpSpPr>
          <a:xfrm>
            <a:off x="9669844" y="3676920"/>
            <a:ext cx="666956" cy="872290"/>
            <a:chOff x="9863744" y="3750153"/>
            <a:chExt cx="680330" cy="889781"/>
          </a:xfrm>
        </p:grpSpPr>
        <p:sp>
          <p:nvSpPr>
            <p:cNvPr id="132" name="Title 1">
              <a:extLst>
                <a:ext uri="{FF2B5EF4-FFF2-40B4-BE49-F238E27FC236}">
                  <a16:creationId xmlns:a16="http://schemas.microsoft.com/office/drawing/2014/main" id="{9D84D353-6156-41AC-BA30-1C556CAB9C62}"/>
                </a:ext>
              </a:extLst>
            </p:cNvPr>
            <p:cNvSpPr txBox="1">
              <a:spLocks/>
            </p:cNvSpPr>
            <p:nvPr/>
          </p:nvSpPr>
          <p:spPr>
            <a:xfrm>
              <a:off x="9863744" y="3750153"/>
              <a:ext cx="680330" cy="307777"/>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ctr" defTabSz="914367"/>
              <a:r>
                <a:rPr lang="en-US" sz="980">
                  <a:solidFill>
                    <a:srgbClr val="000000"/>
                  </a:solidFill>
                </a:rPr>
                <a:t>Azure SQL PaaS DB</a:t>
              </a:r>
            </a:p>
          </p:txBody>
        </p:sp>
        <p:grpSp>
          <p:nvGrpSpPr>
            <p:cNvPr id="26" name="Group 25">
              <a:extLst>
                <a:ext uri="{FF2B5EF4-FFF2-40B4-BE49-F238E27FC236}">
                  <a16:creationId xmlns:a16="http://schemas.microsoft.com/office/drawing/2014/main" id="{E59FFCF6-8065-48A9-AADE-200FA32A7B2C}"/>
                </a:ext>
              </a:extLst>
            </p:cNvPr>
            <p:cNvGrpSpPr/>
            <p:nvPr/>
          </p:nvGrpSpPr>
          <p:grpSpPr>
            <a:xfrm>
              <a:off x="9938733" y="4109582"/>
              <a:ext cx="530352" cy="530352"/>
              <a:chOff x="9983153" y="4109582"/>
              <a:chExt cx="530352" cy="530352"/>
            </a:xfrm>
          </p:grpSpPr>
          <p:sp>
            <p:nvSpPr>
              <p:cNvPr id="133" name="Rectangle: Rounded Corners 132">
                <a:extLst>
                  <a:ext uri="{FF2B5EF4-FFF2-40B4-BE49-F238E27FC236}">
                    <a16:creationId xmlns:a16="http://schemas.microsoft.com/office/drawing/2014/main" id="{966A962A-1E79-49A0-89BE-EB209D45D960}"/>
                  </a:ext>
                </a:extLst>
              </p:cNvPr>
              <p:cNvSpPr/>
              <p:nvPr/>
            </p:nvSpPr>
            <p:spPr bwMode="auto">
              <a:xfrm>
                <a:off x="9983153" y="4109582"/>
                <a:ext cx="530352" cy="530352"/>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grpSp>
            <p:nvGrpSpPr>
              <p:cNvPr id="134" name="Graphic 5">
                <a:extLst>
                  <a:ext uri="{FF2B5EF4-FFF2-40B4-BE49-F238E27FC236}">
                    <a16:creationId xmlns:a16="http://schemas.microsoft.com/office/drawing/2014/main" id="{6DF286B2-91DE-4C5E-842F-FF1EFE00924D}"/>
                  </a:ext>
                </a:extLst>
              </p:cNvPr>
              <p:cNvGrpSpPr/>
              <p:nvPr/>
            </p:nvGrpSpPr>
            <p:grpSpPr>
              <a:xfrm>
                <a:off x="10077282" y="4203711"/>
                <a:ext cx="342095" cy="342095"/>
                <a:chOff x="4450494" y="3276832"/>
                <a:chExt cx="476250" cy="476250"/>
              </a:xfrm>
            </p:grpSpPr>
            <p:sp>
              <p:nvSpPr>
                <p:cNvPr id="135" name="Freeform: Shape 134">
                  <a:extLst>
                    <a:ext uri="{FF2B5EF4-FFF2-40B4-BE49-F238E27FC236}">
                      <a16:creationId xmlns:a16="http://schemas.microsoft.com/office/drawing/2014/main" id="{53935243-4613-4874-909F-9BDAEC1C8CA4}"/>
                    </a:ext>
                  </a:extLst>
                </p:cNvPr>
                <p:cNvSpPr/>
                <p:nvPr/>
              </p:nvSpPr>
              <p:spPr>
                <a:xfrm>
                  <a:off x="4498186" y="3339106"/>
                  <a:ext cx="190500" cy="419100"/>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137" name="Freeform: Shape 136">
                  <a:extLst>
                    <a:ext uri="{FF2B5EF4-FFF2-40B4-BE49-F238E27FC236}">
                      <a16:creationId xmlns:a16="http://schemas.microsoft.com/office/drawing/2014/main" id="{FC7C2C4A-2597-472E-BD68-CC7E43C5266D}"/>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139" name="Freeform: Shape 138">
                  <a:extLst>
                    <a:ext uri="{FF2B5EF4-FFF2-40B4-BE49-F238E27FC236}">
                      <a16:creationId xmlns:a16="http://schemas.microsoft.com/office/drawing/2014/main" id="{1EC443BB-00A1-44A6-8232-E90F899DDE60}"/>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140" name="Freeform: Shape 139">
                  <a:extLst>
                    <a:ext uri="{FF2B5EF4-FFF2-40B4-BE49-F238E27FC236}">
                      <a16:creationId xmlns:a16="http://schemas.microsoft.com/office/drawing/2014/main" id="{5581D925-ED4E-40C2-AEB9-A59CB0B43AE5}"/>
                    </a:ext>
                  </a:extLst>
                </p:cNvPr>
                <p:cNvSpPr/>
                <p:nvPr/>
              </p:nvSpPr>
              <p:spPr>
                <a:xfrm>
                  <a:off x="4498186" y="3274451"/>
                  <a:ext cx="361950" cy="142875"/>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141" name="Freeform: Shape 140">
                  <a:extLst>
                    <a:ext uri="{FF2B5EF4-FFF2-40B4-BE49-F238E27FC236}">
                      <a16:creationId xmlns:a16="http://schemas.microsoft.com/office/drawing/2014/main" id="{4C792A26-C4EF-4305-9C55-80A114B67ABD}"/>
                    </a:ext>
                  </a:extLst>
                </p:cNvPr>
                <p:cNvSpPr/>
                <p:nvPr/>
              </p:nvSpPr>
              <p:spPr>
                <a:xfrm>
                  <a:off x="4534676" y="3292720"/>
                  <a:ext cx="295275" cy="95250"/>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142" name="Freeform: Shape 141">
                  <a:extLst>
                    <a:ext uri="{FF2B5EF4-FFF2-40B4-BE49-F238E27FC236}">
                      <a16:creationId xmlns:a16="http://schemas.microsoft.com/office/drawing/2014/main" id="{BDC16520-21DE-470B-A29B-B632426360F0}"/>
                    </a:ext>
                  </a:extLst>
                </p:cNvPr>
                <p:cNvSpPr/>
                <p:nvPr/>
              </p:nvSpPr>
              <p:spPr>
                <a:xfrm>
                  <a:off x="4534685" y="3292729"/>
                  <a:ext cx="295275" cy="76200"/>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143" name="Freeform: Shape 142">
                  <a:extLst>
                    <a:ext uri="{FF2B5EF4-FFF2-40B4-BE49-F238E27FC236}">
                      <a16:creationId xmlns:a16="http://schemas.microsoft.com/office/drawing/2014/main" id="{A3C03F4B-0833-494B-8112-EF2F95641510}"/>
                    </a:ext>
                  </a:extLst>
                </p:cNvPr>
                <p:cNvSpPr/>
                <p:nvPr/>
              </p:nvSpPr>
              <p:spPr>
                <a:xfrm>
                  <a:off x="4546630" y="3494974"/>
                  <a:ext cx="85725" cy="12382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145" name="Freeform: Shape 144">
                  <a:extLst>
                    <a:ext uri="{FF2B5EF4-FFF2-40B4-BE49-F238E27FC236}">
                      <a16:creationId xmlns:a16="http://schemas.microsoft.com/office/drawing/2014/main" id="{983D3E48-649C-49FF-ADF5-51ADCBCF41D2}"/>
                    </a:ext>
                  </a:extLst>
                </p:cNvPr>
                <p:cNvSpPr/>
                <p:nvPr/>
              </p:nvSpPr>
              <p:spPr>
                <a:xfrm>
                  <a:off x="4630840" y="3494974"/>
                  <a:ext cx="123825" cy="15240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146" name="Freeform: Shape 145">
                  <a:extLst>
                    <a:ext uri="{FF2B5EF4-FFF2-40B4-BE49-F238E27FC236}">
                      <a16:creationId xmlns:a16="http://schemas.microsoft.com/office/drawing/2014/main" id="{DEDEC087-7599-4BE0-8B59-4A69A39B8E91}"/>
                    </a:ext>
                  </a:extLst>
                </p:cNvPr>
                <p:cNvSpPr/>
                <p:nvPr/>
              </p:nvSpPr>
              <p:spPr>
                <a:xfrm>
                  <a:off x="4759856" y="3496869"/>
                  <a:ext cx="76200" cy="12382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pPr defTabSz="914367"/>
                  <a:endParaRPr lang="en-US" sz="1765">
                    <a:solidFill>
                      <a:srgbClr val="3C3C41"/>
                    </a:solidFill>
                    <a:latin typeface="Segoe UI"/>
                  </a:endParaRPr>
                </a:p>
              </p:txBody>
            </p:sp>
          </p:grpSp>
        </p:grpSp>
      </p:grpSp>
      <p:sp>
        <p:nvSpPr>
          <p:cNvPr id="148" name="Title 16">
            <a:extLst>
              <a:ext uri="{FF2B5EF4-FFF2-40B4-BE49-F238E27FC236}">
                <a16:creationId xmlns:a16="http://schemas.microsoft.com/office/drawing/2014/main" id="{351D8574-0374-48BF-A136-60FF7588A95E}"/>
              </a:ext>
            </a:extLst>
          </p:cNvPr>
          <p:cNvSpPr txBox="1">
            <a:spLocks/>
          </p:cNvSpPr>
          <p:nvPr/>
        </p:nvSpPr>
        <p:spPr>
          <a:xfrm>
            <a:off x="455995" y="4690009"/>
            <a:ext cx="3261391" cy="63362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defTabSz="914367">
              <a:buFont typeface="+mj-lt"/>
              <a:buAutoNum type="arabicPeriod" startAt="5"/>
              <a:defRPr/>
            </a:pPr>
            <a:r>
              <a:rPr lang="en-US" sz="1372" b="0" spc="0">
                <a:solidFill>
                  <a:srgbClr val="0078D4"/>
                </a:solidFill>
                <a:latin typeface="Segoe UI" panose="020B0502040204020203" pitchFamily="34" charset="0"/>
              </a:rPr>
              <a:t>Connect AKS cluster securely and privately to other Azure resources using </a:t>
            </a:r>
            <a:r>
              <a:rPr lang="en-US" sz="1372" b="0" spc="0" err="1">
                <a:solidFill>
                  <a:srgbClr val="0078D4"/>
                </a:solidFill>
                <a:latin typeface="Segoe UI" panose="020B0502040204020203" pitchFamily="34" charset="0"/>
              </a:rPr>
              <a:t>VNet</a:t>
            </a:r>
            <a:r>
              <a:rPr lang="en-US" sz="1372" b="0" spc="0">
                <a:solidFill>
                  <a:srgbClr val="0078D4"/>
                </a:solidFill>
                <a:latin typeface="Segoe UI" panose="020B0502040204020203" pitchFamily="34" charset="0"/>
              </a:rPr>
              <a:t> endpoints</a:t>
            </a:r>
          </a:p>
        </p:txBody>
      </p:sp>
    </p:spTree>
    <p:extLst>
      <p:ext uri="{BB962C8B-B14F-4D97-AF65-F5344CB8AC3E}">
        <p14:creationId xmlns:p14="http://schemas.microsoft.com/office/powerpoint/2010/main" val="153044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500"/>
                                        <p:tgtEl>
                                          <p:spTgt spid="20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7"/>
                                        </p:tgtEl>
                                        <p:attrNameLst>
                                          <p:attrName>style.visibility</p:attrName>
                                        </p:attrNameLst>
                                      </p:cBhvr>
                                      <p:to>
                                        <p:strVal val="visible"/>
                                      </p:to>
                                    </p:set>
                                    <p:animEffect transition="in" filter="fade">
                                      <p:cBhvr>
                                        <p:cTn id="10" dur="500"/>
                                        <p:tgtEl>
                                          <p:spTgt spid="207"/>
                                        </p:tgtEl>
                                      </p:cBhvr>
                                    </p:animEffect>
                                  </p:childTnLst>
                                </p:cTn>
                              </p:par>
                              <p:par>
                                <p:cTn id="11" presetID="10" presetClass="entr" presetSubtype="0" fill="hold"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fade">
                                      <p:cBhvr>
                                        <p:cTn id="17" dur="500"/>
                                        <p:tgtEl>
                                          <p:spTgt spid="7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23"/>
                                        </p:tgtEl>
                                        <p:attrNameLst>
                                          <p:attrName>style.visibility</p:attrName>
                                        </p:attrNameLst>
                                      </p:cBhvr>
                                      <p:to>
                                        <p:strVal val="visible"/>
                                      </p:to>
                                    </p:set>
                                    <p:animEffect transition="in" filter="fade">
                                      <p:cBhvr>
                                        <p:cTn id="21" dur="500"/>
                                        <p:tgtEl>
                                          <p:spTgt spid="123"/>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fade">
                                      <p:cBhvr>
                                        <p:cTn id="25" dur="500"/>
                                        <p:tgtEl>
                                          <p:spTgt spid="124"/>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38"/>
                                        </p:tgtEl>
                                        <p:attrNameLst>
                                          <p:attrName>style.visibility</p:attrName>
                                        </p:attrNameLst>
                                      </p:cBhvr>
                                      <p:to>
                                        <p:strVal val="visible"/>
                                      </p:to>
                                    </p:set>
                                    <p:animEffect transition="in" filter="fade">
                                      <p:cBhvr>
                                        <p:cTn id="29" dur="500"/>
                                        <p:tgtEl>
                                          <p:spTgt spid="138"/>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152"/>
                                        </p:tgtEl>
                                        <p:attrNameLst>
                                          <p:attrName>style.visibility</p:attrName>
                                        </p:attrNameLst>
                                      </p:cBhvr>
                                      <p:to>
                                        <p:strVal val="visible"/>
                                      </p:to>
                                    </p:set>
                                    <p:animEffect transition="in" filter="fade">
                                      <p:cBhvr>
                                        <p:cTn id="33" dur="500"/>
                                        <p:tgtEl>
                                          <p:spTgt spid="152"/>
                                        </p:tgtEl>
                                      </p:cBhvr>
                                    </p:animEffect>
                                  </p:childTnLst>
                                </p:cTn>
                              </p:par>
                            </p:childTnLst>
                          </p:cTn>
                        </p:par>
                        <p:par>
                          <p:cTn id="34" fill="hold">
                            <p:stCondLst>
                              <p:cond delay="3000"/>
                            </p:stCondLst>
                            <p:childTnLst>
                              <p:par>
                                <p:cTn id="35" presetID="10" presetClass="entr" presetSubtype="0" fill="hold" nodeType="afterEffect">
                                  <p:stCondLst>
                                    <p:cond delay="0"/>
                                  </p:stCondLst>
                                  <p:childTnLst>
                                    <p:set>
                                      <p:cBhvr>
                                        <p:cTn id="36" dur="1" fill="hold">
                                          <p:stCondLst>
                                            <p:cond delay="0"/>
                                          </p:stCondLst>
                                        </p:cTn>
                                        <p:tgtEl>
                                          <p:spTgt spid="156"/>
                                        </p:tgtEl>
                                        <p:attrNameLst>
                                          <p:attrName>style.visibility</p:attrName>
                                        </p:attrNameLst>
                                      </p:cBhvr>
                                      <p:to>
                                        <p:strVal val="visible"/>
                                      </p:to>
                                    </p:set>
                                    <p:animEffect transition="in" filter="fade">
                                      <p:cBhvr>
                                        <p:cTn id="37" dur="500"/>
                                        <p:tgtEl>
                                          <p:spTgt spid="15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05"/>
                                        </p:tgtEl>
                                        <p:attrNameLst>
                                          <p:attrName>style.visibility</p:attrName>
                                        </p:attrNameLst>
                                      </p:cBhvr>
                                      <p:to>
                                        <p:strVal val="visible"/>
                                      </p:to>
                                    </p:set>
                                    <p:animEffect transition="in" filter="fade">
                                      <p:cBhvr>
                                        <p:cTn id="42" dur="500"/>
                                        <p:tgtEl>
                                          <p:spTgt spid="205"/>
                                        </p:tgtEl>
                                      </p:cBhvr>
                                    </p:animEffect>
                                  </p:childTnLst>
                                </p:cTn>
                              </p:par>
                              <p:par>
                                <p:cTn id="43" presetID="22" presetClass="entr" presetSubtype="8" fill="hold" nodeType="withEffect">
                                  <p:stCondLst>
                                    <p:cond delay="0"/>
                                  </p:stCondLst>
                                  <p:childTnLst>
                                    <p:set>
                                      <p:cBhvr>
                                        <p:cTn id="44" dur="1" fill="hold">
                                          <p:stCondLst>
                                            <p:cond delay="0"/>
                                          </p:stCondLst>
                                        </p:cTn>
                                        <p:tgtEl>
                                          <p:spTgt spid="76"/>
                                        </p:tgtEl>
                                        <p:attrNameLst>
                                          <p:attrName>style.visibility</p:attrName>
                                        </p:attrNameLst>
                                      </p:cBhvr>
                                      <p:to>
                                        <p:strVal val="visible"/>
                                      </p:to>
                                    </p:set>
                                    <p:animEffect transition="in" filter="wipe(left)">
                                      <p:cBhvr>
                                        <p:cTn id="45" dur="500"/>
                                        <p:tgtEl>
                                          <p:spTgt spid="76"/>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73"/>
                                        </p:tgtEl>
                                        <p:attrNameLst>
                                          <p:attrName>style.visibility</p:attrName>
                                        </p:attrNameLst>
                                      </p:cBhvr>
                                      <p:to>
                                        <p:strVal val="visible"/>
                                      </p:to>
                                    </p:set>
                                    <p:animEffect transition="in" filter="fade">
                                      <p:cBhvr>
                                        <p:cTn id="49" dur="500"/>
                                        <p:tgtEl>
                                          <p:spTgt spid="73"/>
                                        </p:tgtEl>
                                      </p:cBhvr>
                                    </p:animEffect>
                                  </p:childTnLst>
                                </p:cTn>
                              </p:par>
                            </p:childTnLst>
                          </p:cTn>
                        </p:par>
                        <p:par>
                          <p:cTn id="50" fill="hold">
                            <p:stCondLst>
                              <p:cond delay="1000"/>
                            </p:stCondLst>
                            <p:childTnLst>
                              <p:par>
                                <p:cTn id="51" presetID="10" presetClass="entr" presetSubtype="0" fill="hold" nodeType="afterEffect">
                                  <p:stCondLst>
                                    <p:cond delay="0"/>
                                  </p:stCondLst>
                                  <p:childTnLst>
                                    <p:set>
                                      <p:cBhvr>
                                        <p:cTn id="52" dur="1" fill="hold">
                                          <p:stCondLst>
                                            <p:cond delay="0"/>
                                          </p:stCondLst>
                                        </p:cTn>
                                        <p:tgtEl>
                                          <p:spTgt spid="160"/>
                                        </p:tgtEl>
                                        <p:attrNameLst>
                                          <p:attrName>style.visibility</p:attrName>
                                        </p:attrNameLst>
                                      </p:cBhvr>
                                      <p:to>
                                        <p:strVal val="visible"/>
                                      </p:to>
                                    </p:set>
                                    <p:animEffect transition="in" filter="fade">
                                      <p:cBhvr>
                                        <p:cTn id="53" dur="500"/>
                                        <p:tgtEl>
                                          <p:spTgt spid="16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8"/>
                                        </p:tgtEl>
                                        <p:attrNameLst>
                                          <p:attrName>style.visibility</p:attrName>
                                        </p:attrNameLst>
                                      </p:cBhvr>
                                      <p:to>
                                        <p:strVal val="visible"/>
                                      </p:to>
                                    </p:set>
                                    <p:animEffect transition="in" filter="fade">
                                      <p:cBhvr>
                                        <p:cTn id="56" dur="500"/>
                                        <p:tgtEl>
                                          <p:spTgt spid="20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11"/>
                                        </p:tgtEl>
                                        <p:attrNameLst>
                                          <p:attrName>style.visibility</p:attrName>
                                        </p:attrNameLst>
                                      </p:cBhvr>
                                      <p:to>
                                        <p:strVal val="visible"/>
                                      </p:to>
                                    </p:set>
                                    <p:animEffect transition="in" filter="fade">
                                      <p:cBhvr>
                                        <p:cTn id="61" dur="500"/>
                                        <p:tgtEl>
                                          <p:spTgt spid="211"/>
                                        </p:tgtEl>
                                      </p:cBhvr>
                                    </p:animEffect>
                                  </p:childTnLst>
                                </p:cTn>
                              </p:par>
                              <p:par>
                                <p:cTn id="62" presetID="16" presetClass="entr" presetSubtype="37" fill="hold" nodeType="withEffect">
                                  <p:stCondLst>
                                    <p:cond delay="0"/>
                                  </p:stCondLst>
                                  <p:childTnLst>
                                    <p:set>
                                      <p:cBhvr>
                                        <p:cTn id="63" dur="1" fill="hold">
                                          <p:stCondLst>
                                            <p:cond delay="0"/>
                                          </p:stCondLst>
                                        </p:cTn>
                                        <p:tgtEl>
                                          <p:spTgt spid="80"/>
                                        </p:tgtEl>
                                        <p:attrNameLst>
                                          <p:attrName>style.visibility</p:attrName>
                                        </p:attrNameLst>
                                      </p:cBhvr>
                                      <p:to>
                                        <p:strVal val="visible"/>
                                      </p:to>
                                    </p:set>
                                    <p:animEffect transition="in" filter="barn(outVertical)">
                                      <p:cBhvr>
                                        <p:cTn id="64" dur="500"/>
                                        <p:tgtEl>
                                          <p:spTgt spid="80"/>
                                        </p:tgtEl>
                                      </p:cBhvr>
                                    </p:animEffect>
                                  </p:childTnLst>
                                </p:cTn>
                              </p:par>
                              <p:par>
                                <p:cTn id="65" presetID="10" presetClass="entr" presetSubtype="0" fill="hold" nodeType="withEffect">
                                  <p:stCondLst>
                                    <p:cond delay="0"/>
                                  </p:stCondLst>
                                  <p:childTnLst>
                                    <p:set>
                                      <p:cBhvr>
                                        <p:cTn id="66" dur="1" fill="hold">
                                          <p:stCondLst>
                                            <p:cond delay="0"/>
                                          </p:stCondLst>
                                        </p:cTn>
                                        <p:tgtEl>
                                          <p:spTgt spid="109"/>
                                        </p:tgtEl>
                                        <p:attrNameLst>
                                          <p:attrName>style.visibility</p:attrName>
                                        </p:attrNameLst>
                                      </p:cBhvr>
                                      <p:to>
                                        <p:strVal val="visible"/>
                                      </p:to>
                                    </p:set>
                                    <p:animEffect transition="in" filter="fade">
                                      <p:cBhvr>
                                        <p:cTn id="67" dur="500"/>
                                        <p:tgtEl>
                                          <p:spTgt spid="10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09"/>
                                        </p:tgtEl>
                                        <p:attrNameLst>
                                          <p:attrName>style.visibility</p:attrName>
                                        </p:attrNameLst>
                                      </p:cBhvr>
                                      <p:to>
                                        <p:strVal val="visible"/>
                                      </p:to>
                                    </p:set>
                                    <p:animEffect transition="in" filter="fade">
                                      <p:cBhvr>
                                        <p:cTn id="70" dur="500"/>
                                        <p:tgtEl>
                                          <p:spTgt spid="209"/>
                                        </p:tgtEl>
                                      </p:cBhvr>
                                    </p:animEffect>
                                  </p:childTnLst>
                                </p:cTn>
                              </p:par>
                            </p:childTnLst>
                          </p:cTn>
                        </p:par>
                        <p:par>
                          <p:cTn id="71" fill="hold">
                            <p:stCondLst>
                              <p:cond delay="500"/>
                            </p:stCondLst>
                            <p:childTnLst>
                              <p:par>
                                <p:cTn id="72" presetID="10" presetClass="entr" presetSubtype="0" fill="hold" nodeType="afterEffect">
                                  <p:stCondLst>
                                    <p:cond delay="0"/>
                                  </p:stCondLst>
                                  <p:childTnLst>
                                    <p:set>
                                      <p:cBhvr>
                                        <p:cTn id="73" dur="1" fill="hold">
                                          <p:stCondLst>
                                            <p:cond delay="0"/>
                                          </p:stCondLst>
                                        </p:cTn>
                                        <p:tgtEl>
                                          <p:spTgt spid="81"/>
                                        </p:tgtEl>
                                        <p:attrNameLst>
                                          <p:attrName>style.visibility</p:attrName>
                                        </p:attrNameLst>
                                      </p:cBhvr>
                                      <p:to>
                                        <p:strVal val="visible"/>
                                      </p:to>
                                    </p:set>
                                    <p:animEffect transition="in" filter="fade">
                                      <p:cBhvr>
                                        <p:cTn id="74" dur="500"/>
                                        <p:tgtEl>
                                          <p:spTgt spid="81"/>
                                        </p:tgtEl>
                                      </p:cBhvr>
                                    </p:animEffect>
                                  </p:childTnLst>
                                </p:cTn>
                              </p:par>
                            </p:childTnLst>
                          </p:cTn>
                        </p:par>
                        <p:par>
                          <p:cTn id="75" fill="hold">
                            <p:stCondLst>
                              <p:cond delay="1000"/>
                            </p:stCondLst>
                            <p:childTnLst>
                              <p:par>
                                <p:cTn id="76" presetID="53" presetClass="entr" presetSubtype="16" fill="hold" nodeType="afterEffect">
                                  <p:stCondLst>
                                    <p:cond delay="0"/>
                                  </p:stCondLst>
                                  <p:childTnLst>
                                    <p:set>
                                      <p:cBhvr>
                                        <p:cTn id="77" dur="1" fill="hold">
                                          <p:stCondLst>
                                            <p:cond delay="0"/>
                                          </p:stCondLst>
                                        </p:cTn>
                                        <p:tgtEl>
                                          <p:spTgt spid="84"/>
                                        </p:tgtEl>
                                        <p:attrNameLst>
                                          <p:attrName>style.visibility</p:attrName>
                                        </p:attrNameLst>
                                      </p:cBhvr>
                                      <p:to>
                                        <p:strVal val="visible"/>
                                      </p:to>
                                    </p:set>
                                    <p:anim calcmode="lin" valueType="num">
                                      <p:cBhvr>
                                        <p:cTn id="78" dur="500" fill="hold"/>
                                        <p:tgtEl>
                                          <p:spTgt spid="84"/>
                                        </p:tgtEl>
                                        <p:attrNameLst>
                                          <p:attrName>ppt_w</p:attrName>
                                        </p:attrNameLst>
                                      </p:cBhvr>
                                      <p:tavLst>
                                        <p:tav tm="0">
                                          <p:val>
                                            <p:fltVal val="0"/>
                                          </p:val>
                                        </p:tav>
                                        <p:tav tm="100000">
                                          <p:val>
                                            <p:strVal val="#ppt_w"/>
                                          </p:val>
                                        </p:tav>
                                      </p:tavLst>
                                    </p:anim>
                                    <p:anim calcmode="lin" valueType="num">
                                      <p:cBhvr>
                                        <p:cTn id="79" dur="500" fill="hold"/>
                                        <p:tgtEl>
                                          <p:spTgt spid="84"/>
                                        </p:tgtEl>
                                        <p:attrNameLst>
                                          <p:attrName>ppt_h</p:attrName>
                                        </p:attrNameLst>
                                      </p:cBhvr>
                                      <p:tavLst>
                                        <p:tav tm="0">
                                          <p:val>
                                            <p:fltVal val="0"/>
                                          </p:val>
                                        </p:tav>
                                        <p:tav tm="100000">
                                          <p:val>
                                            <p:strVal val="#ppt_h"/>
                                          </p:val>
                                        </p:tav>
                                      </p:tavLst>
                                    </p:anim>
                                    <p:animEffect transition="in" filter="fade">
                                      <p:cBhvr>
                                        <p:cTn id="80" dur="500"/>
                                        <p:tgtEl>
                                          <p:spTgt spid="84"/>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96"/>
                                        </p:tgtEl>
                                        <p:attrNameLst>
                                          <p:attrName>style.visibility</p:attrName>
                                        </p:attrNameLst>
                                      </p:cBhvr>
                                      <p:to>
                                        <p:strVal val="visible"/>
                                      </p:to>
                                    </p:set>
                                    <p:animEffect transition="in" filter="fade">
                                      <p:cBhvr>
                                        <p:cTn id="85" dur="500"/>
                                        <p:tgtEl>
                                          <p:spTgt spid="96"/>
                                        </p:tgtEl>
                                      </p:cBhvr>
                                    </p:animEffect>
                                  </p:childTnLst>
                                </p:cTn>
                              </p:par>
                              <p:par>
                                <p:cTn id="86" presetID="22" presetClass="entr" presetSubtype="1" fill="hold" nodeType="withEffect">
                                  <p:stCondLst>
                                    <p:cond delay="0"/>
                                  </p:stCondLst>
                                  <p:childTnLst>
                                    <p:set>
                                      <p:cBhvr>
                                        <p:cTn id="87" dur="1" fill="hold">
                                          <p:stCondLst>
                                            <p:cond delay="0"/>
                                          </p:stCondLst>
                                        </p:cTn>
                                        <p:tgtEl>
                                          <p:spTgt spid="89"/>
                                        </p:tgtEl>
                                        <p:attrNameLst>
                                          <p:attrName>style.visibility</p:attrName>
                                        </p:attrNameLst>
                                      </p:cBhvr>
                                      <p:to>
                                        <p:strVal val="visible"/>
                                      </p:to>
                                    </p:set>
                                    <p:animEffect transition="in" filter="wipe(up)">
                                      <p:cBhvr>
                                        <p:cTn id="88" dur="500"/>
                                        <p:tgtEl>
                                          <p:spTgt spid="89"/>
                                        </p:tgtEl>
                                      </p:cBhvr>
                                    </p:animEffect>
                                  </p:childTnLst>
                                </p:cTn>
                              </p:par>
                              <p:par>
                                <p:cTn id="89" presetID="10" presetClass="entr" presetSubtype="0" fill="hold" nodeType="withEffect">
                                  <p:stCondLst>
                                    <p:cond delay="0"/>
                                  </p:stCondLst>
                                  <p:childTnLst>
                                    <p:set>
                                      <p:cBhvr>
                                        <p:cTn id="90" dur="1" fill="hold">
                                          <p:stCondLst>
                                            <p:cond delay="0"/>
                                          </p:stCondLst>
                                        </p:cTn>
                                        <p:tgtEl>
                                          <p:spTgt spid="106"/>
                                        </p:tgtEl>
                                        <p:attrNameLst>
                                          <p:attrName>style.visibility</p:attrName>
                                        </p:attrNameLst>
                                      </p:cBhvr>
                                      <p:to>
                                        <p:strVal val="visible"/>
                                      </p:to>
                                    </p:set>
                                    <p:animEffect transition="in" filter="fade">
                                      <p:cBhvr>
                                        <p:cTn id="91" dur="500"/>
                                        <p:tgtEl>
                                          <p:spTgt spid="106"/>
                                        </p:tgtEl>
                                      </p:cBhvr>
                                    </p:animEffect>
                                  </p:childTnLst>
                                </p:cTn>
                              </p:par>
                            </p:childTnLst>
                          </p:cTn>
                        </p:par>
                        <p:par>
                          <p:cTn id="92" fill="hold">
                            <p:stCondLst>
                              <p:cond delay="500"/>
                            </p:stCondLst>
                            <p:childTnLst>
                              <p:par>
                                <p:cTn id="93" presetID="53" presetClass="entr" presetSubtype="16" fill="hold" nodeType="afterEffect">
                                  <p:stCondLst>
                                    <p:cond delay="0"/>
                                  </p:stCondLst>
                                  <p:childTnLst>
                                    <p:set>
                                      <p:cBhvr>
                                        <p:cTn id="94" dur="1" fill="hold">
                                          <p:stCondLst>
                                            <p:cond delay="0"/>
                                          </p:stCondLst>
                                        </p:cTn>
                                        <p:tgtEl>
                                          <p:spTgt spid="90"/>
                                        </p:tgtEl>
                                        <p:attrNameLst>
                                          <p:attrName>style.visibility</p:attrName>
                                        </p:attrNameLst>
                                      </p:cBhvr>
                                      <p:to>
                                        <p:strVal val="visible"/>
                                      </p:to>
                                    </p:set>
                                    <p:anim calcmode="lin" valueType="num">
                                      <p:cBhvr>
                                        <p:cTn id="95" dur="500" fill="hold"/>
                                        <p:tgtEl>
                                          <p:spTgt spid="90"/>
                                        </p:tgtEl>
                                        <p:attrNameLst>
                                          <p:attrName>ppt_w</p:attrName>
                                        </p:attrNameLst>
                                      </p:cBhvr>
                                      <p:tavLst>
                                        <p:tav tm="0">
                                          <p:val>
                                            <p:fltVal val="0"/>
                                          </p:val>
                                        </p:tav>
                                        <p:tav tm="100000">
                                          <p:val>
                                            <p:strVal val="#ppt_w"/>
                                          </p:val>
                                        </p:tav>
                                      </p:tavLst>
                                    </p:anim>
                                    <p:anim calcmode="lin" valueType="num">
                                      <p:cBhvr>
                                        <p:cTn id="96" dur="500" fill="hold"/>
                                        <p:tgtEl>
                                          <p:spTgt spid="90"/>
                                        </p:tgtEl>
                                        <p:attrNameLst>
                                          <p:attrName>ppt_h</p:attrName>
                                        </p:attrNameLst>
                                      </p:cBhvr>
                                      <p:tavLst>
                                        <p:tav tm="0">
                                          <p:val>
                                            <p:fltVal val="0"/>
                                          </p:val>
                                        </p:tav>
                                        <p:tav tm="100000">
                                          <p:val>
                                            <p:strVal val="#ppt_h"/>
                                          </p:val>
                                        </p:tav>
                                      </p:tavLst>
                                    </p:anim>
                                    <p:animEffect transition="in" filter="fade">
                                      <p:cBhvr>
                                        <p:cTn id="97" dur="500"/>
                                        <p:tgtEl>
                                          <p:spTgt spid="90"/>
                                        </p:tgtEl>
                                      </p:cBhvr>
                                    </p:animEffect>
                                  </p:childTnLst>
                                </p:cTn>
                              </p:par>
                            </p:childTnLst>
                          </p:cTn>
                        </p:par>
                        <p:par>
                          <p:cTn id="98" fill="hold">
                            <p:stCondLst>
                              <p:cond delay="1000"/>
                            </p:stCondLst>
                            <p:childTnLst>
                              <p:par>
                                <p:cTn id="99" presetID="53" presetClass="entr" presetSubtype="16" fill="hold" nodeType="afterEffect">
                                  <p:stCondLst>
                                    <p:cond delay="0"/>
                                  </p:stCondLst>
                                  <p:childTnLst>
                                    <p:set>
                                      <p:cBhvr>
                                        <p:cTn id="100" dur="1" fill="hold">
                                          <p:stCondLst>
                                            <p:cond delay="0"/>
                                          </p:stCondLst>
                                        </p:cTn>
                                        <p:tgtEl>
                                          <p:spTgt spid="93"/>
                                        </p:tgtEl>
                                        <p:attrNameLst>
                                          <p:attrName>style.visibility</p:attrName>
                                        </p:attrNameLst>
                                      </p:cBhvr>
                                      <p:to>
                                        <p:strVal val="visible"/>
                                      </p:to>
                                    </p:set>
                                    <p:anim calcmode="lin" valueType="num">
                                      <p:cBhvr>
                                        <p:cTn id="101" dur="500" fill="hold"/>
                                        <p:tgtEl>
                                          <p:spTgt spid="93"/>
                                        </p:tgtEl>
                                        <p:attrNameLst>
                                          <p:attrName>ppt_w</p:attrName>
                                        </p:attrNameLst>
                                      </p:cBhvr>
                                      <p:tavLst>
                                        <p:tav tm="0">
                                          <p:val>
                                            <p:fltVal val="0"/>
                                          </p:val>
                                        </p:tav>
                                        <p:tav tm="100000">
                                          <p:val>
                                            <p:strVal val="#ppt_w"/>
                                          </p:val>
                                        </p:tav>
                                      </p:tavLst>
                                    </p:anim>
                                    <p:anim calcmode="lin" valueType="num">
                                      <p:cBhvr>
                                        <p:cTn id="102" dur="500" fill="hold"/>
                                        <p:tgtEl>
                                          <p:spTgt spid="93"/>
                                        </p:tgtEl>
                                        <p:attrNameLst>
                                          <p:attrName>ppt_h</p:attrName>
                                        </p:attrNameLst>
                                      </p:cBhvr>
                                      <p:tavLst>
                                        <p:tav tm="0">
                                          <p:val>
                                            <p:fltVal val="0"/>
                                          </p:val>
                                        </p:tav>
                                        <p:tav tm="100000">
                                          <p:val>
                                            <p:strVal val="#ppt_h"/>
                                          </p:val>
                                        </p:tav>
                                      </p:tavLst>
                                    </p:anim>
                                    <p:animEffect transition="in" filter="fade">
                                      <p:cBhvr>
                                        <p:cTn id="103" dur="500"/>
                                        <p:tgtEl>
                                          <p:spTgt spid="93"/>
                                        </p:tgtEl>
                                      </p:cBhvr>
                                    </p:animEffect>
                                  </p:childTnLst>
                                </p:cTn>
                              </p:par>
                            </p:childTnLst>
                          </p:cTn>
                        </p:par>
                        <p:par>
                          <p:cTn id="104" fill="hold">
                            <p:stCondLst>
                              <p:cond delay="1500"/>
                            </p:stCondLst>
                            <p:childTnLst>
                              <p:par>
                                <p:cTn id="105" presetID="53" presetClass="entr" presetSubtype="16" fill="hold" nodeType="afterEffect">
                                  <p:stCondLst>
                                    <p:cond delay="0"/>
                                  </p:stCondLst>
                                  <p:childTnLst>
                                    <p:set>
                                      <p:cBhvr>
                                        <p:cTn id="106" dur="1" fill="hold">
                                          <p:stCondLst>
                                            <p:cond delay="0"/>
                                          </p:stCondLst>
                                        </p:cTn>
                                        <p:tgtEl>
                                          <p:spTgt spid="97"/>
                                        </p:tgtEl>
                                        <p:attrNameLst>
                                          <p:attrName>style.visibility</p:attrName>
                                        </p:attrNameLst>
                                      </p:cBhvr>
                                      <p:to>
                                        <p:strVal val="visible"/>
                                      </p:to>
                                    </p:set>
                                    <p:anim calcmode="lin" valueType="num">
                                      <p:cBhvr>
                                        <p:cTn id="107" dur="500" fill="hold"/>
                                        <p:tgtEl>
                                          <p:spTgt spid="97"/>
                                        </p:tgtEl>
                                        <p:attrNameLst>
                                          <p:attrName>ppt_w</p:attrName>
                                        </p:attrNameLst>
                                      </p:cBhvr>
                                      <p:tavLst>
                                        <p:tav tm="0">
                                          <p:val>
                                            <p:fltVal val="0"/>
                                          </p:val>
                                        </p:tav>
                                        <p:tav tm="100000">
                                          <p:val>
                                            <p:strVal val="#ppt_w"/>
                                          </p:val>
                                        </p:tav>
                                      </p:tavLst>
                                    </p:anim>
                                    <p:anim calcmode="lin" valueType="num">
                                      <p:cBhvr>
                                        <p:cTn id="108" dur="500" fill="hold"/>
                                        <p:tgtEl>
                                          <p:spTgt spid="97"/>
                                        </p:tgtEl>
                                        <p:attrNameLst>
                                          <p:attrName>ppt_h</p:attrName>
                                        </p:attrNameLst>
                                      </p:cBhvr>
                                      <p:tavLst>
                                        <p:tav tm="0">
                                          <p:val>
                                            <p:fltVal val="0"/>
                                          </p:val>
                                        </p:tav>
                                        <p:tav tm="100000">
                                          <p:val>
                                            <p:strVal val="#ppt_h"/>
                                          </p:val>
                                        </p:tav>
                                      </p:tavLst>
                                    </p:anim>
                                    <p:animEffect transition="in" filter="fade">
                                      <p:cBhvr>
                                        <p:cTn id="109" dur="500"/>
                                        <p:tgtEl>
                                          <p:spTgt spid="97"/>
                                        </p:tgtEl>
                                      </p:cBhvr>
                                    </p:animEffect>
                                  </p:childTnLst>
                                </p:cTn>
                              </p:par>
                            </p:childTnLst>
                          </p:cTn>
                        </p:par>
                        <p:par>
                          <p:cTn id="110" fill="hold">
                            <p:stCondLst>
                              <p:cond delay="2000"/>
                            </p:stCondLst>
                            <p:childTnLst>
                              <p:par>
                                <p:cTn id="111" presetID="10" presetClass="entr" presetSubtype="0" fill="hold" grpId="0" nodeType="afterEffect">
                                  <p:stCondLst>
                                    <p:cond delay="0"/>
                                  </p:stCondLst>
                                  <p:childTnLst>
                                    <p:set>
                                      <p:cBhvr>
                                        <p:cTn id="112" dur="1" fill="hold">
                                          <p:stCondLst>
                                            <p:cond delay="0"/>
                                          </p:stCondLst>
                                        </p:cTn>
                                        <p:tgtEl>
                                          <p:spTgt spid="101"/>
                                        </p:tgtEl>
                                        <p:attrNameLst>
                                          <p:attrName>style.visibility</p:attrName>
                                        </p:attrNameLst>
                                      </p:cBhvr>
                                      <p:to>
                                        <p:strVal val="visible"/>
                                      </p:to>
                                    </p:set>
                                    <p:animEffect transition="in" filter="fade">
                                      <p:cBhvr>
                                        <p:cTn id="113" dur="500"/>
                                        <p:tgtEl>
                                          <p:spTgt spid="101"/>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210"/>
                                        </p:tgtEl>
                                        <p:attrNameLst>
                                          <p:attrName>style.visibility</p:attrName>
                                        </p:attrNameLst>
                                      </p:cBhvr>
                                      <p:to>
                                        <p:strVal val="visible"/>
                                      </p:to>
                                    </p:set>
                                    <p:animEffect transition="in" filter="fade">
                                      <p:cBhvr>
                                        <p:cTn id="116" dur="500"/>
                                        <p:tgtEl>
                                          <p:spTgt spid="210"/>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148"/>
                                        </p:tgtEl>
                                        <p:attrNameLst>
                                          <p:attrName>style.visibility</p:attrName>
                                        </p:attrNameLst>
                                      </p:cBhvr>
                                      <p:to>
                                        <p:strVal val="visible"/>
                                      </p:to>
                                    </p:set>
                                    <p:animEffect transition="in" filter="fade">
                                      <p:cBhvr>
                                        <p:cTn id="121" dur="500"/>
                                        <p:tgtEl>
                                          <p:spTgt spid="148"/>
                                        </p:tgtEl>
                                      </p:cBhvr>
                                    </p:animEffect>
                                  </p:childTnLst>
                                </p:cTn>
                              </p:par>
                              <p:par>
                                <p:cTn id="122" presetID="22" presetClass="entr" presetSubtype="8" fill="hold" nodeType="withEffect">
                                  <p:stCondLst>
                                    <p:cond delay="0"/>
                                  </p:stCondLst>
                                  <p:childTnLst>
                                    <p:set>
                                      <p:cBhvr>
                                        <p:cTn id="123" dur="1" fill="hold">
                                          <p:stCondLst>
                                            <p:cond delay="0"/>
                                          </p:stCondLst>
                                        </p:cTn>
                                        <p:tgtEl>
                                          <p:spTgt spid="98"/>
                                        </p:tgtEl>
                                        <p:attrNameLst>
                                          <p:attrName>style.visibility</p:attrName>
                                        </p:attrNameLst>
                                      </p:cBhvr>
                                      <p:to>
                                        <p:strVal val="visible"/>
                                      </p:to>
                                    </p:set>
                                    <p:animEffect transition="in" filter="wipe(left)">
                                      <p:cBhvr>
                                        <p:cTn id="124" dur="500"/>
                                        <p:tgtEl>
                                          <p:spTgt spid="98"/>
                                        </p:tgtEl>
                                      </p:cBhvr>
                                    </p:animEffect>
                                  </p:childTnLst>
                                </p:cTn>
                              </p:par>
                              <p:par>
                                <p:cTn id="125" presetID="22" presetClass="entr" presetSubtype="8" fill="hold" nodeType="withEffect">
                                  <p:stCondLst>
                                    <p:cond delay="0"/>
                                  </p:stCondLst>
                                  <p:childTnLst>
                                    <p:set>
                                      <p:cBhvr>
                                        <p:cTn id="126" dur="1" fill="hold">
                                          <p:stCondLst>
                                            <p:cond delay="0"/>
                                          </p:stCondLst>
                                        </p:cTn>
                                        <p:tgtEl>
                                          <p:spTgt spid="28"/>
                                        </p:tgtEl>
                                        <p:attrNameLst>
                                          <p:attrName>style.visibility</p:attrName>
                                        </p:attrNameLst>
                                      </p:cBhvr>
                                      <p:to>
                                        <p:strVal val="visible"/>
                                      </p:to>
                                    </p:set>
                                    <p:animEffect transition="in" filter="wipe(left)">
                                      <p:cBhvr>
                                        <p:cTn id="127" dur="500"/>
                                        <p:tgtEl>
                                          <p:spTgt spid="28"/>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122"/>
                                        </p:tgtEl>
                                        <p:attrNameLst>
                                          <p:attrName>style.visibility</p:attrName>
                                        </p:attrNameLst>
                                      </p:cBhvr>
                                      <p:to>
                                        <p:strVal val="visible"/>
                                      </p:to>
                                    </p:set>
                                    <p:animEffect transition="in" filter="fade">
                                      <p:cBhvr>
                                        <p:cTn id="130" dur="500"/>
                                        <p:tgtEl>
                                          <p:spTgt spid="122"/>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126"/>
                                        </p:tgtEl>
                                        <p:attrNameLst>
                                          <p:attrName>style.visibility</p:attrName>
                                        </p:attrNameLst>
                                      </p:cBhvr>
                                      <p:to>
                                        <p:strVal val="visible"/>
                                      </p:to>
                                    </p:set>
                                    <p:animEffect transition="in" filter="fade">
                                      <p:cBhvr>
                                        <p:cTn id="133" dur="500"/>
                                        <p:tgtEl>
                                          <p:spTgt spid="126"/>
                                        </p:tgtEl>
                                      </p:cBhvr>
                                    </p:animEffect>
                                  </p:childTnLst>
                                </p:cTn>
                              </p:par>
                            </p:childTnLst>
                          </p:cTn>
                        </p:par>
                        <p:par>
                          <p:cTn id="134" fill="hold">
                            <p:stCondLst>
                              <p:cond delay="500"/>
                            </p:stCondLst>
                            <p:childTnLst>
                              <p:par>
                                <p:cTn id="135" presetID="10" presetClass="entr" presetSubtype="0" fill="hold" nodeType="afterEffect">
                                  <p:stCondLst>
                                    <p:cond delay="0"/>
                                  </p:stCondLst>
                                  <p:childTnLst>
                                    <p:set>
                                      <p:cBhvr>
                                        <p:cTn id="136" dur="1" fill="hold">
                                          <p:stCondLst>
                                            <p:cond delay="0"/>
                                          </p:stCondLst>
                                        </p:cTn>
                                        <p:tgtEl>
                                          <p:spTgt spid="27"/>
                                        </p:tgtEl>
                                        <p:attrNameLst>
                                          <p:attrName>style.visibility</p:attrName>
                                        </p:attrNameLst>
                                      </p:cBhvr>
                                      <p:to>
                                        <p:strVal val="visible"/>
                                      </p:to>
                                    </p:set>
                                    <p:animEffect transition="in" filter="fade">
                                      <p:cBhvr>
                                        <p:cTn id="13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23" grpId="0"/>
      <p:bldP spid="204" grpId="0"/>
      <p:bldP spid="205" grpId="0"/>
      <p:bldP spid="207" grpId="0" animBg="1"/>
      <p:bldP spid="208" grpId="0" animBg="1"/>
      <p:bldP spid="209" grpId="0" animBg="1"/>
      <p:bldP spid="210" grpId="0" animBg="1"/>
      <p:bldP spid="211" grpId="0"/>
      <p:bldP spid="96" grpId="0"/>
      <p:bldP spid="122" grpId="0"/>
      <p:bldP spid="126" grpId="0" animBg="1"/>
      <p:bldP spid="14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6">
            <a:extLst>
              <a:ext uri="{FF2B5EF4-FFF2-40B4-BE49-F238E27FC236}">
                <a16:creationId xmlns:a16="http://schemas.microsoft.com/office/drawing/2014/main" id="{20B6352B-0FFE-4494-90ED-A4EB042665FC}"/>
              </a:ext>
            </a:extLst>
          </p:cNvPr>
          <p:cNvSpPr txBox="1">
            <a:spLocks/>
          </p:cNvSpPr>
          <p:nvPr/>
        </p:nvSpPr>
        <p:spPr>
          <a:xfrm>
            <a:off x="455995" y="2749043"/>
            <a:ext cx="3316772" cy="147845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36145" indent="-336145" defTabSz="914367">
              <a:buFont typeface="+mj-lt"/>
              <a:buAutoNum type="arabicPeriod" startAt="2"/>
              <a:defRPr/>
            </a:pPr>
            <a:r>
              <a:rPr lang="en-US" sz="1372" b="0" spc="0" dirty="0">
                <a:solidFill>
                  <a:srgbClr val="0078D4"/>
                </a:solidFill>
                <a:latin typeface="Segoe UI" panose="020B0502040204020203" pitchFamily="34" charset="0"/>
              </a:rPr>
              <a:t>͏</a:t>
            </a:r>
            <a:r>
              <a:rPr lang="en-US" sz="1372" spc="0" dirty="0">
                <a:solidFill>
                  <a:srgbClr val="0078D4"/>
                </a:solidFill>
                <a:latin typeface="Segoe UI Semibold"/>
              </a:rPr>
              <a:t>Node and cluster level security</a:t>
            </a:r>
          </a:p>
          <a:p>
            <a:pPr marL="537832" indent="-268916" defTabSz="914367">
              <a:buFont typeface="Arial" panose="020B0604020202020204" pitchFamily="34" charset="0"/>
              <a:buChar char="•"/>
              <a:defRPr/>
            </a:pPr>
            <a:r>
              <a:rPr lang="en-US" sz="1176" b="0" spc="0" dirty="0">
                <a:solidFill>
                  <a:srgbClr val="0078D4"/>
                </a:solidFill>
                <a:latin typeface="Segoe UI" panose="020B0502040204020203" pitchFamily="34" charset="0"/>
              </a:rPr>
              <a:t>Automatic security patching nightly</a:t>
            </a:r>
          </a:p>
          <a:p>
            <a:pPr marL="537832" indent="-268916" defTabSz="914367">
              <a:buFont typeface="Arial" panose="020B0604020202020204" pitchFamily="34" charset="0"/>
              <a:buChar char="•"/>
              <a:defRPr/>
            </a:pPr>
            <a:r>
              <a:rPr lang="en-US" sz="1176" b="0" spc="0" dirty="0">
                <a:solidFill>
                  <a:srgbClr val="0078D4"/>
                </a:solidFill>
                <a:latin typeface="Segoe UI" panose="020B0502040204020203" pitchFamily="34" charset="0"/>
              </a:rPr>
              <a:t>Nodes deployed in private virtual network subnet w/o public addresses</a:t>
            </a:r>
          </a:p>
          <a:p>
            <a:pPr marL="537832" indent="-268916" defTabSz="914367">
              <a:buFont typeface="Arial" panose="020B0604020202020204" pitchFamily="34" charset="0"/>
              <a:buChar char="•"/>
              <a:defRPr/>
            </a:pPr>
            <a:r>
              <a:rPr lang="en-US" sz="1176" b="0" spc="0" dirty="0">
                <a:solidFill>
                  <a:srgbClr val="0078D4"/>
                </a:solidFill>
                <a:latin typeface="Segoe UI" panose="020B0502040204020203" pitchFamily="34" charset="0"/>
              </a:rPr>
              <a:t>Network policy to secure communication paths between namespaces (and nodes)</a:t>
            </a:r>
          </a:p>
          <a:p>
            <a:pPr marL="537832" indent="-268916" defTabSz="914367">
              <a:buFont typeface="Arial" panose="020B0604020202020204" pitchFamily="34" charset="0"/>
              <a:buChar char="•"/>
              <a:defRPr/>
            </a:pPr>
            <a:r>
              <a:rPr lang="en-US" sz="1176" b="0" spc="0" dirty="0">
                <a:solidFill>
                  <a:srgbClr val="0078D4"/>
                </a:solidFill>
                <a:latin typeface="Segoe UI" panose="020B0502040204020203" pitchFamily="34" charset="0"/>
              </a:rPr>
              <a:t>Pod Security Policies </a:t>
            </a:r>
          </a:p>
          <a:p>
            <a:pPr marL="537832" indent="-268916" defTabSz="914367">
              <a:buFont typeface="Arial" panose="020B0604020202020204" pitchFamily="34" charset="0"/>
              <a:buChar char="•"/>
              <a:defRPr/>
            </a:pPr>
            <a:r>
              <a:rPr lang="en-US" sz="1176" b="0" spc="0" dirty="0">
                <a:solidFill>
                  <a:srgbClr val="0078D4"/>
                </a:solidFill>
                <a:latin typeface="Segoe UI" panose="020B0502040204020203" pitchFamily="34" charset="0"/>
              </a:rPr>
              <a:t>K8s RBAC and AAD for authentication</a:t>
            </a:r>
          </a:p>
        </p:txBody>
      </p:sp>
      <p:grpSp>
        <p:nvGrpSpPr>
          <p:cNvPr id="304" name="Group 303">
            <a:extLst>
              <a:ext uri="{FF2B5EF4-FFF2-40B4-BE49-F238E27FC236}">
                <a16:creationId xmlns:a16="http://schemas.microsoft.com/office/drawing/2014/main" id="{F28CDA09-AEF0-4898-9C58-DEEEB07020C0}"/>
              </a:ext>
            </a:extLst>
          </p:cNvPr>
          <p:cNvGrpSpPr/>
          <p:nvPr/>
        </p:nvGrpSpPr>
        <p:grpSpPr>
          <a:xfrm>
            <a:off x="7147591" y="1495370"/>
            <a:ext cx="3505528" cy="3309377"/>
            <a:chOff x="7290914" y="1524858"/>
            <a:chExt cx="3575821" cy="3375737"/>
          </a:xfrm>
        </p:grpSpPr>
        <p:sp>
          <p:nvSpPr>
            <p:cNvPr id="79" name="Rectangle: Rounded Corners 78">
              <a:extLst>
                <a:ext uri="{FF2B5EF4-FFF2-40B4-BE49-F238E27FC236}">
                  <a16:creationId xmlns:a16="http://schemas.microsoft.com/office/drawing/2014/main" id="{DD672A2C-0E76-4878-8D95-DAC900DFF440}"/>
                </a:ext>
              </a:extLst>
            </p:cNvPr>
            <p:cNvSpPr/>
            <p:nvPr/>
          </p:nvSpPr>
          <p:spPr bwMode="auto">
            <a:xfrm>
              <a:off x="7290914" y="1725480"/>
              <a:ext cx="3575821" cy="3175115"/>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80" name="Title 1">
              <a:extLst>
                <a:ext uri="{FF2B5EF4-FFF2-40B4-BE49-F238E27FC236}">
                  <a16:creationId xmlns:a16="http://schemas.microsoft.com/office/drawing/2014/main" id="{E16BD7A4-C0FD-4602-B2A3-094064DD3B02}"/>
                </a:ext>
              </a:extLst>
            </p:cNvPr>
            <p:cNvSpPr txBox="1">
              <a:spLocks/>
            </p:cNvSpPr>
            <p:nvPr/>
          </p:nvSpPr>
          <p:spPr>
            <a:xfrm>
              <a:off x="8520136" y="1524858"/>
              <a:ext cx="109728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896182"/>
              <a:r>
                <a:rPr lang="en-US" sz="980">
                  <a:solidFill>
                    <a:srgbClr val="000000"/>
                  </a:solidFill>
                </a:rPr>
                <a:t>AKS with RBAC</a:t>
              </a:r>
            </a:p>
          </p:txBody>
        </p:sp>
      </p:grpSp>
      <p:cxnSp>
        <p:nvCxnSpPr>
          <p:cNvPr id="21" name="Connector: Elbow 20">
            <a:extLst>
              <a:ext uri="{FF2B5EF4-FFF2-40B4-BE49-F238E27FC236}">
                <a16:creationId xmlns:a16="http://schemas.microsoft.com/office/drawing/2014/main" id="{C397D6E4-492F-4E52-AAB6-9F45C4DC41C0}"/>
              </a:ext>
            </a:extLst>
          </p:cNvPr>
          <p:cNvCxnSpPr>
            <a:cxnSpLocks/>
            <a:stCxn id="9" idx="2"/>
          </p:cNvCxnSpPr>
          <p:nvPr/>
        </p:nvCxnSpPr>
        <p:spPr>
          <a:xfrm rot="16200000" flipH="1">
            <a:off x="6411350" y="2568959"/>
            <a:ext cx="1118713" cy="1165353"/>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55995" y="620827"/>
            <a:ext cx="3619938" cy="402302"/>
          </a:xfrm>
        </p:spPr>
        <p:txBody>
          <a:bodyPr/>
          <a:lstStyle/>
          <a:p>
            <a:r>
              <a:rPr lang="en-US"/>
              <a:t>Security overview</a:t>
            </a:r>
          </a:p>
        </p:txBody>
      </p:sp>
      <p:cxnSp>
        <p:nvCxnSpPr>
          <p:cNvPr id="17" name="Straight Connector 16">
            <a:extLst>
              <a:ext uri="{FF2B5EF4-FFF2-40B4-BE49-F238E27FC236}">
                <a16:creationId xmlns:a16="http://schemas.microsoft.com/office/drawing/2014/main" id="{9A5265E0-846A-43AF-A315-862BC65D5FB5}"/>
              </a:ext>
            </a:extLst>
          </p:cNvPr>
          <p:cNvCxnSpPr>
            <a:cxnSpLocks/>
          </p:cNvCxnSpPr>
          <p:nvPr/>
        </p:nvCxnSpPr>
        <p:spPr>
          <a:xfrm>
            <a:off x="3984111" y="1670921"/>
            <a:ext cx="0" cy="4893863"/>
          </a:xfrm>
          <a:prstGeom prst="line">
            <a:avLst/>
          </a:prstGeom>
          <a:ln>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6">
            <a:extLst>
              <a:ext uri="{FF2B5EF4-FFF2-40B4-BE49-F238E27FC236}">
                <a16:creationId xmlns:a16="http://schemas.microsoft.com/office/drawing/2014/main" id="{E11E89A8-D213-4CB5-AC86-21156A03DC0B}"/>
              </a:ext>
            </a:extLst>
          </p:cNvPr>
          <p:cNvSpPr txBox="1">
            <a:spLocks/>
          </p:cNvSpPr>
          <p:nvPr/>
        </p:nvSpPr>
        <p:spPr>
          <a:xfrm>
            <a:off x="455995" y="1670921"/>
            <a:ext cx="3316772" cy="93535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defTabSz="914367">
              <a:buFont typeface="+mj-lt"/>
              <a:buAutoNum type="arabicPeriod"/>
              <a:defRPr/>
            </a:pPr>
            <a:r>
              <a:rPr lang="en-US" sz="1372" b="0" spc="0" dirty="0">
                <a:solidFill>
                  <a:srgbClr val="0078D4"/>
                </a:solidFill>
                <a:latin typeface="Segoe UI" panose="020B0502040204020203" pitchFamily="34" charset="0"/>
              </a:rPr>
              <a:t>͏</a:t>
            </a:r>
            <a:r>
              <a:rPr lang="en-US" sz="1372" b="0" spc="0" dirty="0">
                <a:solidFill>
                  <a:srgbClr val="0078D4"/>
                </a:solidFill>
                <a:latin typeface="Segoe UI Semibold"/>
              </a:rPr>
              <a:t>Image and container level security</a:t>
            </a:r>
          </a:p>
          <a:p>
            <a:pPr marL="537832" indent="-268916" defTabSz="914367">
              <a:buFont typeface="Arial" panose="020B0604020202020204" pitchFamily="34" charset="0"/>
              <a:buChar char="•"/>
              <a:defRPr/>
            </a:pPr>
            <a:r>
              <a:rPr lang="en-US" sz="1176" b="0" spc="0" dirty="0">
                <a:solidFill>
                  <a:srgbClr val="0078D4"/>
                </a:solidFill>
                <a:latin typeface="Segoe UI" panose="020B0502040204020203" pitchFamily="34" charset="0"/>
              </a:rPr>
              <a:t>AAD authenticated Container registry access</a:t>
            </a:r>
          </a:p>
          <a:p>
            <a:pPr marL="537832" indent="-268916" defTabSz="914367">
              <a:buFont typeface="Arial" panose="020B0604020202020204" pitchFamily="34" charset="0"/>
              <a:buChar char="•"/>
              <a:defRPr/>
            </a:pPr>
            <a:r>
              <a:rPr lang="en-US" sz="1176" b="0" spc="0" dirty="0">
                <a:solidFill>
                  <a:srgbClr val="0078D4"/>
                </a:solidFill>
                <a:latin typeface="Segoe UI" panose="020B0502040204020203" pitchFamily="34" charset="0"/>
              </a:rPr>
              <a:t>ACR image scanning and content trust for image validation</a:t>
            </a:r>
          </a:p>
        </p:txBody>
      </p:sp>
      <p:sp>
        <p:nvSpPr>
          <p:cNvPr id="6" name="Title 16">
            <a:extLst>
              <a:ext uri="{FF2B5EF4-FFF2-40B4-BE49-F238E27FC236}">
                <a16:creationId xmlns:a16="http://schemas.microsoft.com/office/drawing/2014/main" id="{8DCD53EF-8A49-4E5D-A282-6E4F2D1791DF}"/>
              </a:ext>
            </a:extLst>
          </p:cNvPr>
          <p:cNvSpPr txBox="1">
            <a:spLocks/>
          </p:cNvSpPr>
          <p:nvPr/>
        </p:nvSpPr>
        <p:spPr>
          <a:xfrm>
            <a:off x="455995" y="4370273"/>
            <a:ext cx="3316772" cy="57328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36145" indent="-336145" defTabSz="914367">
              <a:buFont typeface="+mj-lt"/>
              <a:buAutoNum type="arabicPeriod" startAt="3"/>
              <a:defRPr/>
            </a:pPr>
            <a:r>
              <a:rPr lang="en-US" sz="1372" b="0" spc="0" dirty="0">
                <a:solidFill>
                  <a:srgbClr val="0078D4"/>
                </a:solidFill>
                <a:latin typeface="Segoe UI" panose="020B0502040204020203" pitchFamily="34" charset="0"/>
              </a:rPr>
              <a:t>͏</a:t>
            </a:r>
            <a:r>
              <a:rPr lang="en-US" sz="1372" spc="0" dirty="0">
                <a:solidFill>
                  <a:srgbClr val="0078D4"/>
                </a:solidFill>
                <a:latin typeface="Segoe UI Semibold"/>
              </a:rPr>
              <a:t>Pod level security</a:t>
            </a:r>
          </a:p>
          <a:p>
            <a:pPr marL="537832" indent="-268916" defTabSz="914367">
              <a:buFont typeface="Arial" panose="020B0604020202020204" pitchFamily="34" charset="0"/>
              <a:buChar char="•"/>
              <a:defRPr/>
            </a:pPr>
            <a:r>
              <a:rPr lang="en-US" sz="1176" b="0" spc="0" dirty="0">
                <a:solidFill>
                  <a:srgbClr val="0078D4"/>
                </a:solidFill>
                <a:latin typeface="Segoe UI" panose="020B0502040204020203" pitchFamily="34" charset="0"/>
              </a:rPr>
              <a:t>Pod level control using AAD Pod Identity </a:t>
            </a:r>
          </a:p>
          <a:p>
            <a:pPr marL="537832" indent="-268916" defTabSz="914367">
              <a:buFont typeface="Arial" panose="020B0604020202020204" pitchFamily="34" charset="0"/>
              <a:buChar char="•"/>
              <a:defRPr/>
            </a:pPr>
            <a:r>
              <a:rPr lang="en-US" sz="1176" b="0" spc="0" dirty="0">
                <a:solidFill>
                  <a:srgbClr val="0078D4"/>
                </a:solidFill>
                <a:latin typeface="Segoe UI" panose="020B0502040204020203" pitchFamily="34" charset="0"/>
              </a:rPr>
              <a:t>Pod Security Context</a:t>
            </a:r>
          </a:p>
        </p:txBody>
      </p:sp>
      <p:sp>
        <p:nvSpPr>
          <p:cNvPr id="8" name="Title 16">
            <a:extLst>
              <a:ext uri="{FF2B5EF4-FFF2-40B4-BE49-F238E27FC236}">
                <a16:creationId xmlns:a16="http://schemas.microsoft.com/office/drawing/2014/main" id="{A6B63C44-C8B2-4CD0-8A71-E5F19AFFDC26}"/>
              </a:ext>
            </a:extLst>
          </p:cNvPr>
          <p:cNvSpPr txBox="1">
            <a:spLocks/>
          </p:cNvSpPr>
          <p:nvPr/>
        </p:nvSpPr>
        <p:spPr>
          <a:xfrm>
            <a:off x="455995" y="5086325"/>
            <a:ext cx="3316772" cy="147845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defTabSz="914367">
              <a:buFont typeface="+mj-lt"/>
              <a:buAutoNum type="arabicPeriod" startAt="4"/>
              <a:defRPr/>
            </a:pPr>
            <a:r>
              <a:rPr lang="en-US" sz="1372" b="0" spc="0">
                <a:solidFill>
                  <a:srgbClr val="0078D4"/>
                </a:solidFill>
                <a:latin typeface="Segoe UI" panose="020B0502040204020203" pitchFamily="34" charset="0"/>
              </a:rPr>
              <a:t>͏</a:t>
            </a:r>
            <a:r>
              <a:rPr lang="en-US" sz="1372" spc="0">
                <a:solidFill>
                  <a:srgbClr val="0078D4"/>
                </a:solidFill>
                <a:latin typeface="Segoe UI Semibold"/>
              </a:rPr>
              <a:t>Workload level security</a:t>
            </a:r>
          </a:p>
          <a:p>
            <a:pPr marL="537832" indent="-268916" defTabSz="914367">
              <a:buFont typeface="Arial" panose="020B0604020202020204" pitchFamily="34" charset="0"/>
              <a:buChar char="•"/>
              <a:defRPr/>
            </a:pPr>
            <a:r>
              <a:rPr lang="en-US" sz="1176" b="0" spc="0">
                <a:solidFill>
                  <a:srgbClr val="0078D4"/>
                </a:solidFill>
                <a:latin typeface="Segoe UI" panose="020B0502040204020203" pitchFamily="34" charset="0"/>
              </a:rPr>
              <a:t>Azure Role-based Access Control (RBAC) &amp; security policy groups</a:t>
            </a:r>
          </a:p>
          <a:p>
            <a:pPr marL="537832" indent="-268916" defTabSz="914367">
              <a:buFont typeface="Arial" panose="020B0604020202020204" pitchFamily="34" charset="0"/>
              <a:buChar char="•"/>
              <a:defRPr/>
            </a:pPr>
            <a:r>
              <a:rPr lang="en-US" sz="1176" b="0" spc="0">
                <a:solidFill>
                  <a:srgbClr val="0078D4"/>
                </a:solidFill>
                <a:latin typeface="Segoe UI" panose="020B0502040204020203" pitchFamily="34" charset="0"/>
              </a:rPr>
              <a:t>Secure access to resources &amp; services </a:t>
            </a:r>
            <a:br>
              <a:rPr lang="en-US" sz="1176" b="0" spc="0">
                <a:solidFill>
                  <a:srgbClr val="0078D4"/>
                </a:solidFill>
                <a:latin typeface="Segoe UI" panose="020B0502040204020203" pitchFamily="34" charset="0"/>
              </a:rPr>
            </a:br>
            <a:r>
              <a:rPr lang="en-US" sz="1176" b="0" spc="0">
                <a:solidFill>
                  <a:srgbClr val="0078D4"/>
                </a:solidFill>
                <a:latin typeface="Segoe UI" panose="020B0502040204020203" pitchFamily="34" charset="0"/>
              </a:rPr>
              <a:t>(e.g. Azure Key Vault) via Pod Identity</a:t>
            </a:r>
          </a:p>
          <a:p>
            <a:pPr marL="537832" indent="-268916" defTabSz="914367">
              <a:buFont typeface="Arial" panose="020B0604020202020204" pitchFamily="34" charset="0"/>
              <a:buChar char="•"/>
              <a:defRPr/>
            </a:pPr>
            <a:r>
              <a:rPr lang="en-US" sz="1176" b="0" spc="0">
                <a:solidFill>
                  <a:srgbClr val="0078D4"/>
                </a:solidFill>
                <a:latin typeface="Segoe UI" panose="020B0502040204020203" pitchFamily="34" charset="0"/>
              </a:rPr>
              <a:t>Storage Encryption</a:t>
            </a:r>
          </a:p>
          <a:p>
            <a:pPr marL="537832" indent="-268916" defTabSz="914367">
              <a:buFont typeface="Arial" panose="020B0604020202020204" pitchFamily="34" charset="0"/>
              <a:buChar char="•"/>
              <a:defRPr/>
            </a:pPr>
            <a:r>
              <a:rPr lang="en-US" sz="1176" b="0" spc="0">
                <a:solidFill>
                  <a:srgbClr val="0078D4"/>
                </a:solidFill>
                <a:latin typeface="Segoe UI" panose="020B0502040204020203" pitchFamily="34" charset="0"/>
              </a:rPr>
              <a:t>App Gateway with WAF to protect against threats and intrusions</a:t>
            </a:r>
          </a:p>
        </p:txBody>
      </p:sp>
      <p:grpSp>
        <p:nvGrpSpPr>
          <p:cNvPr id="63" name="Group 62">
            <a:extLst>
              <a:ext uri="{FF2B5EF4-FFF2-40B4-BE49-F238E27FC236}">
                <a16:creationId xmlns:a16="http://schemas.microsoft.com/office/drawing/2014/main" id="{F5A99342-8860-47C1-A2A8-10415E074B63}"/>
              </a:ext>
            </a:extLst>
          </p:cNvPr>
          <p:cNvGrpSpPr/>
          <p:nvPr/>
        </p:nvGrpSpPr>
        <p:grpSpPr>
          <a:xfrm>
            <a:off x="4374810" y="1581456"/>
            <a:ext cx="806782" cy="1010823"/>
            <a:chOff x="4934024" y="2596690"/>
            <a:chExt cx="822960" cy="1031092"/>
          </a:xfrm>
        </p:grpSpPr>
        <p:sp>
          <p:nvSpPr>
            <p:cNvPr id="64" name="Title 1">
              <a:extLst>
                <a:ext uri="{FF2B5EF4-FFF2-40B4-BE49-F238E27FC236}">
                  <a16:creationId xmlns:a16="http://schemas.microsoft.com/office/drawing/2014/main" id="{F0F830FC-1968-4422-99B5-E14BAD316FDF}"/>
                </a:ext>
              </a:extLst>
            </p:cNvPr>
            <p:cNvSpPr txBox="1">
              <a:spLocks/>
            </p:cNvSpPr>
            <p:nvPr/>
          </p:nvSpPr>
          <p:spPr>
            <a:xfrm>
              <a:off x="4986714" y="2596690"/>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Developer</a:t>
              </a:r>
            </a:p>
          </p:txBody>
        </p:sp>
        <p:sp>
          <p:nvSpPr>
            <p:cNvPr id="65" name="Rectangle: Rounded Corners 64">
              <a:extLst>
                <a:ext uri="{FF2B5EF4-FFF2-40B4-BE49-F238E27FC236}">
                  <a16:creationId xmlns:a16="http://schemas.microsoft.com/office/drawing/2014/main" id="{D55C6798-CD96-43E3-AB2C-81F466264E1B}"/>
                </a:ext>
              </a:extLst>
            </p:cNvPr>
            <p:cNvSpPr/>
            <p:nvPr/>
          </p:nvSpPr>
          <p:spPr bwMode="auto">
            <a:xfrm>
              <a:off x="4934024"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66" name="people_4" title="Icon of a person">
              <a:extLst>
                <a:ext uri="{FF2B5EF4-FFF2-40B4-BE49-F238E27FC236}">
                  <a16:creationId xmlns:a16="http://schemas.microsoft.com/office/drawing/2014/main" id="{56A5EF2F-CA62-4C86-AA13-66531138FCDF}"/>
                </a:ext>
              </a:extLst>
            </p:cNvPr>
            <p:cNvSpPr>
              <a:spLocks noChangeAspect="1" noEditPoints="1"/>
            </p:cNvSpPr>
            <p:nvPr/>
          </p:nvSpPr>
          <p:spPr bwMode="auto">
            <a:xfrm>
              <a:off x="5127796" y="2972909"/>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grpSp>
        <p:nvGrpSpPr>
          <p:cNvPr id="158" name="Group 157">
            <a:extLst>
              <a:ext uri="{FF2B5EF4-FFF2-40B4-BE49-F238E27FC236}">
                <a16:creationId xmlns:a16="http://schemas.microsoft.com/office/drawing/2014/main" id="{615677D5-3747-4882-BD74-8938C8CD81BD}"/>
              </a:ext>
            </a:extLst>
          </p:cNvPr>
          <p:cNvGrpSpPr/>
          <p:nvPr/>
        </p:nvGrpSpPr>
        <p:grpSpPr>
          <a:xfrm>
            <a:off x="5984640" y="1210793"/>
            <a:ext cx="961430" cy="1381486"/>
            <a:chOff x="6104643" y="2983401"/>
            <a:chExt cx="980709" cy="1409188"/>
          </a:xfrm>
        </p:grpSpPr>
        <p:grpSp>
          <p:nvGrpSpPr>
            <p:cNvPr id="67" name="Group 66">
              <a:extLst>
                <a:ext uri="{FF2B5EF4-FFF2-40B4-BE49-F238E27FC236}">
                  <a16:creationId xmlns:a16="http://schemas.microsoft.com/office/drawing/2014/main" id="{55477749-8576-4D6B-9640-35E1E7DFA3AD}"/>
                </a:ext>
              </a:extLst>
            </p:cNvPr>
            <p:cNvGrpSpPr/>
            <p:nvPr/>
          </p:nvGrpSpPr>
          <p:grpSpPr>
            <a:xfrm>
              <a:off x="6104643" y="2983401"/>
              <a:ext cx="822960" cy="1409188"/>
              <a:chOff x="6461837" y="3220278"/>
              <a:chExt cx="822960" cy="1409188"/>
            </a:xfrm>
          </p:grpSpPr>
          <p:sp>
            <p:nvSpPr>
              <p:cNvPr id="9" name="Rectangle: Rounded Corners 8">
                <a:extLst>
                  <a:ext uri="{FF2B5EF4-FFF2-40B4-BE49-F238E27FC236}">
                    <a16:creationId xmlns:a16="http://schemas.microsoft.com/office/drawing/2014/main" id="{FF351039-C02B-4A75-9E6F-593D51DBBF5C}"/>
                  </a:ext>
                </a:extLst>
              </p:cNvPr>
              <p:cNvSpPr/>
              <p:nvPr/>
            </p:nvSpPr>
            <p:spPr bwMode="auto">
              <a:xfrm>
                <a:off x="6461837" y="3806506"/>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pic>
            <p:nvPicPr>
              <p:cNvPr id="10" name="Graphic 9">
                <a:extLst>
                  <a:ext uri="{FF2B5EF4-FFF2-40B4-BE49-F238E27FC236}">
                    <a16:creationId xmlns:a16="http://schemas.microsoft.com/office/drawing/2014/main" id="{2253AFFA-51D9-41C6-9F2D-0C8697DD3DC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5677" y="3890346"/>
                <a:ext cx="655280" cy="655280"/>
              </a:xfrm>
              <a:prstGeom prst="rect">
                <a:avLst/>
              </a:prstGeom>
            </p:spPr>
          </p:pic>
          <p:sp>
            <p:nvSpPr>
              <p:cNvPr id="11" name="TextBox 10">
                <a:extLst>
                  <a:ext uri="{FF2B5EF4-FFF2-40B4-BE49-F238E27FC236}">
                    <a16:creationId xmlns:a16="http://schemas.microsoft.com/office/drawing/2014/main" id="{D9526060-763C-427A-97EA-E92F87D16CEB}"/>
                  </a:ext>
                </a:extLst>
              </p:cNvPr>
              <p:cNvSpPr txBox="1"/>
              <p:nvPr/>
            </p:nvSpPr>
            <p:spPr>
              <a:xfrm>
                <a:off x="6461837" y="3220278"/>
                <a:ext cx="822959" cy="553998"/>
              </a:xfrm>
              <a:prstGeom prst="rect">
                <a:avLst/>
              </a:prstGeom>
              <a:noFill/>
            </p:spPr>
            <p:txBody>
              <a:bodyPr wrap="square" lIns="44821" tIns="44821" rIns="44821" bIns="44821" rtlCol="0">
                <a:spAutoFit/>
              </a:bodyPr>
              <a:lstStyle/>
              <a:p>
                <a:pPr algn="ctr" defTabSz="896182">
                  <a:spcBef>
                    <a:spcPct val="0"/>
                  </a:spcBef>
                  <a:defRPr/>
                </a:pPr>
                <a:r>
                  <a:rPr lang="en-US" sz="980">
                    <a:ln w="3175">
                      <a:noFill/>
                    </a:ln>
                    <a:solidFill>
                      <a:srgbClr val="000000"/>
                    </a:solidFill>
                    <a:latin typeface="Segoe UI Semibold" panose="020B0702040204020203" pitchFamily="34" charset="0"/>
                    <a:cs typeface="Segoe UI Semibold" panose="020B0702040204020203" pitchFamily="34" charset="0"/>
                  </a:rPr>
                  <a:t>Azure Container Registry</a:t>
                </a:r>
              </a:p>
            </p:txBody>
          </p:sp>
        </p:grpSp>
        <p:sp>
          <p:nvSpPr>
            <p:cNvPr id="69" name="Rectangle 68">
              <a:extLst>
                <a:ext uri="{FF2B5EF4-FFF2-40B4-BE49-F238E27FC236}">
                  <a16:creationId xmlns:a16="http://schemas.microsoft.com/office/drawing/2014/main" id="{A4A85216-385E-4028-9A43-6D329A82BC2D}"/>
                </a:ext>
              </a:extLst>
            </p:cNvPr>
            <p:cNvSpPr/>
            <p:nvPr/>
          </p:nvSpPr>
          <p:spPr bwMode="auto">
            <a:xfrm>
              <a:off x="6755569" y="3505581"/>
              <a:ext cx="77449"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8" name="Picture 14" descr="Related image">
              <a:extLst>
                <a:ext uri="{FF2B5EF4-FFF2-40B4-BE49-F238E27FC236}">
                  <a16:creationId xmlns:a16="http://schemas.microsoft.com/office/drawing/2014/main" id="{8AE0EA99-9991-45C9-B619-CEEBFBB783F9}"/>
                </a:ext>
              </a:extLst>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78161" y="3419313"/>
              <a:ext cx="307191" cy="307191"/>
            </a:xfrm>
            <a:prstGeom prst="rect">
              <a:avLst/>
            </a:prstGeom>
            <a:solidFill>
              <a:schemeClr val="bg1"/>
            </a:solidFill>
          </p:spPr>
        </p:pic>
      </p:grpSp>
      <p:grpSp>
        <p:nvGrpSpPr>
          <p:cNvPr id="284" name="Group 283">
            <a:extLst>
              <a:ext uri="{FF2B5EF4-FFF2-40B4-BE49-F238E27FC236}">
                <a16:creationId xmlns:a16="http://schemas.microsoft.com/office/drawing/2014/main" id="{8D110457-19E9-424D-9803-DBA405866062}"/>
              </a:ext>
            </a:extLst>
          </p:cNvPr>
          <p:cNvGrpSpPr/>
          <p:nvPr/>
        </p:nvGrpSpPr>
        <p:grpSpPr>
          <a:xfrm>
            <a:off x="11009288" y="2906919"/>
            <a:ext cx="806782" cy="1161687"/>
            <a:chOff x="11230046" y="3021864"/>
            <a:chExt cx="822960" cy="1184981"/>
          </a:xfrm>
        </p:grpSpPr>
        <p:sp>
          <p:nvSpPr>
            <p:cNvPr id="82" name="Title 1">
              <a:extLst>
                <a:ext uri="{FF2B5EF4-FFF2-40B4-BE49-F238E27FC236}">
                  <a16:creationId xmlns:a16="http://schemas.microsoft.com/office/drawing/2014/main" id="{A828F98D-E68D-4EB1-84DD-C3D4399DC9F9}"/>
                </a:ext>
              </a:extLst>
            </p:cNvPr>
            <p:cNvSpPr txBox="1">
              <a:spLocks/>
            </p:cNvSpPr>
            <p:nvPr/>
          </p:nvSpPr>
          <p:spPr>
            <a:xfrm>
              <a:off x="11282736" y="3021864"/>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Kubernetes Admin</a:t>
              </a:r>
            </a:p>
          </p:txBody>
        </p:sp>
        <p:sp>
          <p:nvSpPr>
            <p:cNvPr id="83" name="Rectangle: Rounded Corners 82">
              <a:extLst>
                <a:ext uri="{FF2B5EF4-FFF2-40B4-BE49-F238E27FC236}">
                  <a16:creationId xmlns:a16="http://schemas.microsoft.com/office/drawing/2014/main" id="{5290BCD0-784D-4FFA-A5DA-807F33EC99F0}"/>
                </a:ext>
              </a:extLst>
            </p:cNvPr>
            <p:cNvSpPr/>
            <p:nvPr/>
          </p:nvSpPr>
          <p:spPr bwMode="auto">
            <a:xfrm>
              <a:off x="11230046" y="3383885"/>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84" name="people_4" title="Icon of a person">
              <a:extLst>
                <a:ext uri="{FF2B5EF4-FFF2-40B4-BE49-F238E27FC236}">
                  <a16:creationId xmlns:a16="http://schemas.microsoft.com/office/drawing/2014/main" id="{9CCE1706-6987-4B0D-B74F-882281ED833D}"/>
                </a:ext>
              </a:extLst>
            </p:cNvPr>
            <p:cNvSpPr>
              <a:spLocks noChangeAspect="1" noEditPoints="1"/>
            </p:cNvSpPr>
            <p:nvPr/>
          </p:nvSpPr>
          <p:spPr bwMode="auto">
            <a:xfrm>
              <a:off x="11423818" y="3551972"/>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cxnSp>
        <p:nvCxnSpPr>
          <p:cNvPr id="111" name="Straight Arrow Connector 110">
            <a:extLst>
              <a:ext uri="{FF2B5EF4-FFF2-40B4-BE49-F238E27FC236}">
                <a16:creationId xmlns:a16="http://schemas.microsoft.com/office/drawing/2014/main" id="{B16F1292-C672-45A1-8C0C-35C8AA0D16B7}"/>
              </a:ext>
            </a:extLst>
          </p:cNvPr>
          <p:cNvCxnSpPr>
            <a:cxnSpLocks/>
          </p:cNvCxnSpPr>
          <p:nvPr/>
        </p:nvCxnSpPr>
        <p:spPr>
          <a:xfrm>
            <a:off x="8900355" y="4804746"/>
            <a:ext cx="0" cy="442613"/>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50357D90-C8F1-4D9E-BB99-39DB7D99BFD0}"/>
              </a:ext>
            </a:extLst>
          </p:cNvPr>
          <p:cNvCxnSpPr>
            <a:cxnSpLocks/>
          </p:cNvCxnSpPr>
          <p:nvPr/>
        </p:nvCxnSpPr>
        <p:spPr>
          <a:xfrm rot="5400000" flipH="1" flipV="1">
            <a:off x="8900355" y="4125267"/>
            <a:ext cx="12450" cy="2231733"/>
          </a:xfrm>
          <a:prstGeom prst="bentConnector3">
            <a:avLst>
              <a:gd name="adj1" fmla="val 1800000"/>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9B2F278E-0B05-46D1-8CF7-5717C11D431C}"/>
              </a:ext>
            </a:extLst>
          </p:cNvPr>
          <p:cNvGrpSpPr/>
          <p:nvPr/>
        </p:nvGrpSpPr>
        <p:grpSpPr>
          <a:xfrm>
            <a:off x="7366076" y="5303912"/>
            <a:ext cx="836825" cy="1003353"/>
            <a:chOff x="7513780" y="5652666"/>
            <a:chExt cx="853605" cy="1023472"/>
          </a:xfrm>
        </p:grpSpPr>
        <p:sp>
          <p:nvSpPr>
            <p:cNvPr id="87" name="Title 1">
              <a:extLst>
                <a:ext uri="{FF2B5EF4-FFF2-40B4-BE49-F238E27FC236}">
                  <a16:creationId xmlns:a16="http://schemas.microsoft.com/office/drawing/2014/main" id="{B7175134-D899-4BF5-A9CA-46BD199EF063}"/>
                </a:ext>
              </a:extLst>
            </p:cNvPr>
            <p:cNvSpPr txBox="1">
              <a:spLocks/>
            </p:cNvSpPr>
            <p:nvPr/>
          </p:nvSpPr>
          <p:spPr>
            <a:xfrm>
              <a:off x="7513780" y="5652666"/>
              <a:ext cx="85360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Azure Storage</a:t>
              </a:r>
            </a:p>
          </p:txBody>
        </p:sp>
        <p:sp>
          <p:nvSpPr>
            <p:cNvPr id="88" name="Rectangle: Rounded Corners 68">
              <a:extLst>
                <a:ext uri="{FF2B5EF4-FFF2-40B4-BE49-F238E27FC236}">
                  <a16:creationId xmlns:a16="http://schemas.microsoft.com/office/drawing/2014/main" id="{14C4AC1F-B43B-4DF1-B6FD-00398C0AE25A}"/>
                </a:ext>
              </a:extLst>
            </p:cNvPr>
            <p:cNvSpPr/>
            <p:nvPr/>
          </p:nvSpPr>
          <p:spPr bwMode="auto">
            <a:xfrm>
              <a:off x="7529102" y="5853178"/>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20" name="Freeform: Shape 119">
              <a:extLst>
                <a:ext uri="{FF2B5EF4-FFF2-40B4-BE49-F238E27FC236}">
                  <a16:creationId xmlns:a16="http://schemas.microsoft.com/office/drawing/2014/main" id="{44B3BEB2-A33C-4EE8-B96D-1968F02811E0}"/>
                </a:ext>
              </a:extLst>
            </p:cNvPr>
            <p:cNvSpPr/>
            <p:nvPr/>
          </p:nvSpPr>
          <p:spPr>
            <a:xfrm>
              <a:off x="7665217" y="6027088"/>
              <a:ext cx="550730" cy="475140"/>
            </a:xfrm>
            <a:custGeom>
              <a:avLst/>
              <a:gdLst>
                <a:gd name="connsiteX0" fmla="*/ 414814 w 485775"/>
                <a:gd name="connsiteY0" fmla="*/ 168116 h 419100"/>
                <a:gd name="connsiteX1" fmla="*/ 383381 w 485775"/>
                <a:gd name="connsiteY1" fmla="*/ 168116 h 419100"/>
                <a:gd name="connsiteX2" fmla="*/ 383381 w 485775"/>
                <a:gd name="connsiteY2" fmla="*/ 21431 h 419100"/>
                <a:gd name="connsiteX3" fmla="*/ 369094 w 485775"/>
                <a:gd name="connsiteY3" fmla="*/ 7144 h 419100"/>
                <a:gd name="connsiteX4" fmla="*/ 21431 w 485775"/>
                <a:gd name="connsiteY4" fmla="*/ 7144 h 419100"/>
                <a:gd name="connsiteX5" fmla="*/ 7144 w 485775"/>
                <a:gd name="connsiteY5" fmla="*/ 21431 h 419100"/>
                <a:gd name="connsiteX6" fmla="*/ 7144 w 485775"/>
                <a:gd name="connsiteY6" fmla="*/ 313849 h 419100"/>
                <a:gd name="connsiteX7" fmla="*/ 21431 w 485775"/>
                <a:gd name="connsiteY7" fmla="*/ 328136 h 419100"/>
                <a:gd name="connsiteX8" fmla="*/ 218599 w 485775"/>
                <a:gd name="connsiteY8" fmla="*/ 328136 h 419100"/>
                <a:gd name="connsiteX9" fmla="*/ 270034 w 485775"/>
                <a:gd name="connsiteY9" fmla="*/ 417671 h 419100"/>
                <a:gd name="connsiteX10" fmla="*/ 413861 w 485775"/>
                <a:gd name="connsiteY10" fmla="*/ 417671 h 419100"/>
                <a:gd name="connsiteX11" fmla="*/ 485299 w 485775"/>
                <a:gd name="connsiteY11" fmla="*/ 292894 h 419100"/>
                <a:gd name="connsiteX12" fmla="*/ 414814 w 485775"/>
                <a:gd name="connsiteY12" fmla="*/ 168116 h 419100"/>
                <a:gd name="connsiteX13" fmla="*/ 286226 w 485775"/>
                <a:gd name="connsiteY13" fmla="*/ 90964 h 419100"/>
                <a:gd name="connsiteX14" fmla="*/ 355759 w 485775"/>
                <a:gd name="connsiteY14" fmla="*/ 90964 h 419100"/>
                <a:gd name="connsiteX15" fmla="*/ 355759 w 485775"/>
                <a:gd name="connsiteY15" fmla="*/ 132874 h 419100"/>
                <a:gd name="connsiteX16" fmla="*/ 286226 w 485775"/>
                <a:gd name="connsiteY16" fmla="*/ 132874 h 419100"/>
                <a:gd name="connsiteX17" fmla="*/ 286226 w 485775"/>
                <a:gd name="connsiteY17" fmla="*/ 90964 h 419100"/>
                <a:gd name="connsiteX18" fmla="*/ 355759 w 485775"/>
                <a:gd name="connsiteY18" fmla="*/ 147161 h 419100"/>
                <a:gd name="connsiteX19" fmla="*/ 355759 w 485775"/>
                <a:gd name="connsiteY19" fmla="*/ 168116 h 419100"/>
                <a:gd name="connsiteX20" fmla="*/ 286226 w 485775"/>
                <a:gd name="connsiteY20" fmla="*/ 168116 h 419100"/>
                <a:gd name="connsiteX21" fmla="*/ 286226 w 485775"/>
                <a:gd name="connsiteY21" fmla="*/ 147161 h 419100"/>
                <a:gd name="connsiteX22" fmla="*/ 355759 w 485775"/>
                <a:gd name="connsiteY22" fmla="*/ 147161 h 419100"/>
                <a:gd name="connsiteX23" fmla="*/ 202406 w 485775"/>
                <a:gd name="connsiteY23" fmla="*/ 90964 h 419100"/>
                <a:gd name="connsiteX24" fmla="*/ 271939 w 485775"/>
                <a:gd name="connsiteY24" fmla="*/ 90964 h 419100"/>
                <a:gd name="connsiteX25" fmla="*/ 271939 w 485775"/>
                <a:gd name="connsiteY25" fmla="*/ 132874 h 419100"/>
                <a:gd name="connsiteX26" fmla="*/ 202406 w 485775"/>
                <a:gd name="connsiteY26" fmla="*/ 132874 h 419100"/>
                <a:gd name="connsiteX27" fmla="*/ 202406 w 485775"/>
                <a:gd name="connsiteY27" fmla="*/ 90964 h 419100"/>
                <a:gd name="connsiteX28" fmla="*/ 202406 w 485775"/>
                <a:gd name="connsiteY28" fmla="*/ 147161 h 419100"/>
                <a:gd name="connsiteX29" fmla="*/ 271939 w 485775"/>
                <a:gd name="connsiteY29" fmla="*/ 147161 h 419100"/>
                <a:gd name="connsiteX30" fmla="*/ 271939 w 485775"/>
                <a:gd name="connsiteY30" fmla="*/ 168116 h 419100"/>
                <a:gd name="connsiteX31" fmla="*/ 270034 w 485775"/>
                <a:gd name="connsiteY31" fmla="*/ 168116 h 419100"/>
                <a:gd name="connsiteX32" fmla="*/ 257651 w 485775"/>
                <a:gd name="connsiteY32" fmla="*/ 189071 h 419100"/>
                <a:gd name="connsiteX33" fmla="*/ 201454 w 485775"/>
                <a:gd name="connsiteY33" fmla="*/ 189071 h 419100"/>
                <a:gd name="connsiteX34" fmla="*/ 201454 w 485775"/>
                <a:gd name="connsiteY34" fmla="*/ 147161 h 419100"/>
                <a:gd name="connsiteX35" fmla="*/ 202406 w 485775"/>
                <a:gd name="connsiteY35" fmla="*/ 202406 h 419100"/>
                <a:gd name="connsiteX36" fmla="*/ 250031 w 485775"/>
                <a:gd name="connsiteY36" fmla="*/ 202406 h 419100"/>
                <a:gd name="connsiteX37" fmla="*/ 226219 w 485775"/>
                <a:gd name="connsiteY37" fmla="*/ 244316 h 419100"/>
                <a:gd name="connsiteX38" fmla="*/ 202406 w 485775"/>
                <a:gd name="connsiteY38" fmla="*/ 244316 h 419100"/>
                <a:gd name="connsiteX39" fmla="*/ 202406 w 485775"/>
                <a:gd name="connsiteY39" fmla="*/ 202406 h 419100"/>
                <a:gd name="connsiteX40" fmla="*/ 218599 w 485775"/>
                <a:gd name="connsiteY40" fmla="*/ 257651 h 419100"/>
                <a:gd name="connsiteX41" fmla="*/ 202406 w 485775"/>
                <a:gd name="connsiteY41" fmla="*/ 285274 h 419100"/>
                <a:gd name="connsiteX42" fmla="*/ 202406 w 485775"/>
                <a:gd name="connsiteY42" fmla="*/ 257651 h 419100"/>
                <a:gd name="connsiteX43" fmla="*/ 218599 w 485775"/>
                <a:gd name="connsiteY43" fmla="*/ 257651 h 419100"/>
                <a:gd name="connsiteX44" fmla="*/ 105251 w 485775"/>
                <a:gd name="connsiteY44" fmla="*/ 299561 h 419100"/>
                <a:gd name="connsiteX45" fmla="*/ 35719 w 485775"/>
                <a:gd name="connsiteY45" fmla="*/ 299561 h 419100"/>
                <a:gd name="connsiteX46" fmla="*/ 35719 w 485775"/>
                <a:gd name="connsiteY46" fmla="*/ 257651 h 419100"/>
                <a:gd name="connsiteX47" fmla="*/ 105251 w 485775"/>
                <a:gd name="connsiteY47" fmla="*/ 257651 h 419100"/>
                <a:gd name="connsiteX48" fmla="*/ 105251 w 485775"/>
                <a:gd name="connsiteY48" fmla="*/ 299561 h 419100"/>
                <a:gd name="connsiteX49" fmla="*/ 105251 w 485775"/>
                <a:gd name="connsiteY49" fmla="*/ 244316 h 419100"/>
                <a:gd name="connsiteX50" fmla="*/ 35719 w 485775"/>
                <a:gd name="connsiteY50" fmla="*/ 244316 h 419100"/>
                <a:gd name="connsiteX51" fmla="*/ 35719 w 485775"/>
                <a:gd name="connsiteY51" fmla="*/ 202406 h 419100"/>
                <a:gd name="connsiteX52" fmla="*/ 105251 w 485775"/>
                <a:gd name="connsiteY52" fmla="*/ 202406 h 419100"/>
                <a:gd name="connsiteX53" fmla="*/ 105251 w 485775"/>
                <a:gd name="connsiteY53" fmla="*/ 244316 h 419100"/>
                <a:gd name="connsiteX54" fmla="*/ 105251 w 485775"/>
                <a:gd name="connsiteY54" fmla="*/ 188119 h 419100"/>
                <a:gd name="connsiteX55" fmla="*/ 35719 w 485775"/>
                <a:gd name="connsiteY55" fmla="*/ 188119 h 419100"/>
                <a:gd name="connsiteX56" fmla="*/ 35719 w 485775"/>
                <a:gd name="connsiteY56" fmla="*/ 146209 h 419100"/>
                <a:gd name="connsiteX57" fmla="*/ 105251 w 485775"/>
                <a:gd name="connsiteY57" fmla="*/ 146209 h 419100"/>
                <a:gd name="connsiteX58" fmla="*/ 105251 w 485775"/>
                <a:gd name="connsiteY58" fmla="*/ 188119 h 419100"/>
                <a:gd name="connsiteX59" fmla="*/ 105251 w 485775"/>
                <a:gd name="connsiteY59" fmla="*/ 132874 h 419100"/>
                <a:gd name="connsiteX60" fmla="*/ 35719 w 485775"/>
                <a:gd name="connsiteY60" fmla="*/ 132874 h 419100"/>
                <a:gd name="connsiteX61" fmla="*/ 35719 w 485775"/>
                <a:gd name="connsiteY61" fmla="*/ 90964 h 419100"/>
                <a:gd name="connsiteX62" fmla="*/ 105251 w 485775"/>
                <a:gd name="connsiteY62" fmla="*/ 90964 h 419100"/>
                <a:gd name="connsiteX63" fmla="*/ 105251 w 485775"/>
                <a:gd name="connsiteY63" fmla="*/ 132874 h 419100"/>
                <a:gd name="connsiteX64" fmla="*/ 189071 w 485775"/>
                <a:gd name="connsiteY64" fmla="*/ 299561 h 419100"/>
                <a:gd name="connsiteX65" fmla="*/ 119539 w 485775"/>
                <a:gd name="connsiteY65" fmla="*/ 299561 h 419100"/>
                <a:gd name="connsiteX66" fmla="*/ 119539 w 485775"/>
                <a:gd name="connsiteY66" fmla="*/ 257651 h 419100"/>
                <a:gd name="connsiteX67" fmla="*/ 189071 w 485775"/>
                <a:gd name="connsiteY67" fmla="*/ 257651 h 419100"/>
                <a:gd name="connsiteX68" fmla="*/ 189071 w 485775"/>
                <a:gd name="connsiteY68" fmla="*/ 299561 h 419100"/>
                <a:gd name="connsiteX69" fmla="*/ 189071 w 485775"/>
                <a:gd name="connsiteY69" fmla="*/ 244316 h 419100"/>
                <a:gd name="connsiteX70" fmla="*/ 119539 w 485775"/>
                <a:gd name="connsiteY70" fmla="*/ 244316 h 419100"/>
                <a:gd name="connsiteX71" fmla="*/ 119539 w 485775"/>
                <a:gd name="connsiteY71" fmla="*/ 202406 h 419100"/>
                <a:gd name="connsiteX72" fmla="*/ 189071 w 485775"/>
                <a:gd name="connsiteY72" fmla="*/ 202406 h 419100"/>
                <a:gd name="connsiteX73" fmla="*/ 189071 w 485775"/>
                <a:gd name="connsiteY73" fmla="*/ 244316 h 419100"/>
                <a:gd name="connsiteX74" fmla="*/ 189071 w 485775"/>
                <a:gd name="connsiteY74" fmla="*/ 188119 h 419100"/>
                <a:gd name="connsiteX75" fmla="*/ 119539 w 485775"/>
                <a:gd name="connsiteY75" fmla="*/ 188119 h 419100"/>
                <a:gd name="connsiteX76" fmla="*/ 119539 w 485775"/>
                <a:gd name="connsiteY76" fmla="*/ 146209 h 419100"/>
                <a:gd name="connsiteX77" fmla="*/ 189071 w 485775"/>
                <a:gd name="connsiteY77" fmla="*/ 146209 h 419100"/>
                <a:gd name="connsiteX78" fmla="*/ 189071 w 485775"/>
                <a:gd name="connsiteY78" fmla="*/ 188119 h 419100"/>
                <a:gd name="connsiteX79" fmla="*/ 189071 w 485775"/>
                <a:gd name="connsiteY79" fmla="*/ 132874 h 419100"/>
                <a:gd name="connsiteX80" fmla="*/ 119539 w 485775"/>
                <a:gd name="connsiteY80" fmla="*/ 132874 h 419100"/>
                <a:gd name="connsiteX81" fmla="*/ 119539 w 485775"/>
                <a:gd name="connsiteY81" fmla="*/ 90964 h 419100"/>
                <a:gd name="connsiteX82" fmla="*/ 189071 w 485775"/>
                <a:gd name="connsiteY82" fmla="*/ 90964 h 419100"/>
                <a:gd name="connsiteX83" fmla="*/ 189071 w 485775"/>
                <a:gd name="connsiteY83" fmla="*/ 132874 h 419100"/>
                <a:gd name="connsiteX84" fmla="*/ 202406 w 485775"/>
                <a:gd name="connsiteY84" fmla="*/ 299561 h 419100"/>
                <a:gd name="connsiteX85" fmla="*/ 202406 w 485775"/>
                <a:gd name="connsiteY85" fmla="*/ 298609 h 419100"/>
                <a:gd name="connsiteX86" fmla="*/ 202406 w 485775"/>
                <a:gd name="connsiteY86" fmla="*/ 299561 h 419100"/>
                <a:gd name="connsiteX87" fmla="*/ 202406 w 485775"/>
                <a:gd name="connsiteY87" fmla="*/ 29956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85775" h="419100">
                  <a:moveTo>
                    <a:pt x="414814" y="168116"/>
                  </a:moveTo>
                  <a:lnTo>
                    <a:pt x="383381" y="168116"/>
                  </a:lnTo>
                  <a:lnTo>
                    <a:pt x="383381" y="21431"/>
                  </a:lnTo>
                  <a:cubicBezTo>
                    <a:pt x="383381" y="13811"/>
                    <a:pt x="376714" y="7144"/>
                    <a:pt x="369094" y="7144"/>
                  </a:cubicBezTo>
                  <a:lnTo>
                    <a:pt x="21431" y="7144"/>
                  </a:lnTo>
                  <a:cubicBezTo>
                    <a:pt x="13811" y="7144"/>
                    <a:pt x="7144" y="13811"/>
                    <a:pt x="7144" y="21431"/>
                  </a:cubicBezTo>
                  <a:lnTo>
                    <a:pt x="7144" y="313849"/>
                  </a:lnTo>
                  <a:cubicBezTo>
                    <a:pt x="7144" y="321469"/>
                    <a:pt x="13811" y="328136"/>
                    <a:pt x="21431" y="328136"/>
                  </a:cubicBezTo>
                  <a:lnTo>
                    <a:pt x="218599" y="328136"/>
                  </a:lnTo>
                  <a:lnTo>
                    <a:pt x="270034" y="417671"/>
                  </a:lnTo>
                  <a:lnTo>
                    <a:pt x="413861" y="417671"/>
                  </a:lnTo>
                  <a:lnTo>
                    <a:pt x="485299" y="292894"/>
                  </a:lnTo>
                  <a:lnTo>
                    <a:pt x="414814" y="168116"/>
                  </a:lnTo>
                  <a:close/>
                  <a:moveTo>
                    <a:pt x="286226" y="90964"/>
                  </a:moveTo>
                  <a:lnTo>
                    <a:pt x="355759" y="90964"/>
                  </a:lnTo>
                  <a:lnTo>
                    <a:pt x="355759" y="132874"/>
                  </a:lnTo>
                  <a:lnTo>
                    <a:pt x="286226" y="132874"/>
                  </a:lnTo>
                  <a:lnTo>
                    <a:pt x="286226" y="90964"/>
                  </a:lnTo>
                  <a:close/>
                  <a:moveTo>
                    <a:pt x="355759" y="147161"/>
                  </a:moveTo>
                  <a:lnTo>
                    <a:pt x="355759" y="168116"/>
                  </a:lnTo>
                  <a:lnTo>
                    <a:pt x="286226" y="168116"/>
                  </a:lnTo>
                  <a:lnTo>
                    <a:pt x="286226" y="147161"/>
                  </a:lnTo>
                  <a:lnTo>
                    <a:pt x="355759" y="147161"/>
                  </a:lnTo>
                  <a:close/>
                  <a:moveTo>
                    <a:pt x="202406" y="90964"/>
                  </a:moveTo>
                  <a:lnTo>
                    <a:pt x="271939" y="90964"/>
                  </a:lnTo>
                  <a:lnTo>
                    <a:pt x="271939" y="132874"/>
                  </a:lnTo>
                  <a:lnTo>
                    <a:pt x="202406" y="132874"/>
                  </a:lnTo>
                  <a:lnTo>
                    <a:pt x="202406" y="90964"/>
                  </a:lnTo>
                  <a:close/>
                  <a:moveTo>
                    <a:pt x="202406" y="147161"/>
                  </a:moveTo>
                  <a:lnTo>
                    <a:pt x="271939" y="147161"/>
                  </a:lnTo>
                  <a:lnTo>
                    <a:pt x="271939" y="168116"/>
                  </a:lnTo>
                  <a:lnTo>
                    <a:pt x="270034" y="168116"/>
                  </a:lnTo>
                  <a:lnTo>
                    <a:pt x="257651" y="189071"/>
                  </a:lnTo>
                  <a:lnTo>
                    <a:pt x="201454" y="189071"/>
                  </a:lnTo>
                  <a:lnTo>
                    <a:pt x="201454" y="147161"/>
                  </a:lnTo>
                  <a:close/>
                  <a:moveTo>
                    <a:pt x="202406" y="202406"/>
                  </a:moveTo>
                  <a:lnTo>
                    <a:pt x="250031" y="202406"/>
                  </a:lnTo>
                  <a:lnTo>
                    <a:pt x="226219" y="244316"/>
                  </a:lnTo>
                  <a:lnTo>
                    <a:pt x="202406" y="244316"/>
                  </a:lnTo>
                  <a:lnTo>
                    <a:pt x="202406" y="202406"/>
                  </a:lnTo>
                  <a:close/>
                  <a:moveTo>
                    <a:pt x="218599" y="257651"/>
                  </a:moveTo>
                  <a:lnTo>
                    <a:pt x="202406" y="285274"/>
                  </a:lnTo>
                  <a:lnTo>
                    <a:pt x="202406" y="257651"/>
                  </a:lnTo>
                  <a:lnTo>
                    <a:pt x="218599" y="257651"/>
                  </a:lnTo>
                  <a:close/>
                  <a:moveTo>
                    <a:pt x="105251" y="299561"/>
                  </a:moveTo>
                  <a:lnTo>
                    <a:pt x="35719" y="299561"/>
                  </a:lnTo>
                  <a:lnTo>
                    <a:pt x="35719" y="257651"/>
                  </a:lnTo>
                  <a:lnTo>
                    <a:pt x="105251" y="257651"/>
                  </a:lnTo>
                  <a:lnTo>
                    <a:pt x="105251" y="299561"/>
                  </a:lnTo>
                  <a:close/>
                  <a:moveTo>
                    <a:pt x="105251" y="244316"/>
                  </a:moveTo>
                  <a:lnTo>
                    <a:pt x="35719" y="244316"/>
                  </a:lnTo>
                  <a:lnTo>
                    <a:pt x="35719" y="202406"/>
                  </a:lnTo>
                  <a:lnTo>
                    <a:pt x="105251" y="202406"/>
                  </a:lnTo>
                  <a:lnTo>
                    <a:pt x="105251" y="244316"/>
                  </a:lnTo>
                  <a:close/>
                  <a:moveTo>
                    <a:pt x="105251" y="188119"/>
                  </a:moveTo>
                  <a:lnTo>
                    <a:pt x="35719" y="188119"/>
                  </a:lnTo>
                  <a:lnTo>
                    <a:pt x="35719" y="146209"/>
                  </a:lnTo>
                  <a:lnTo>
                    <a:pt x="105251" y="146209"/>
                  </a:lnTo>
                  <a:lnTo>
                    <a:pt x="105251" y="188119"/>
                  </a:lnTo>
                  <a:close/>
                  <a:moveTo>
                    <a:pt x="105251" y="132874"/>
                  </a:moveTo>
                  <a:lnTo>
                    <a:pt x="35719" y="132874"/>
                  </a:lnTo>
                  <a:lnTo>
                    <a:pt x="35719" y="90964"/>
                  </a:lnTo>
                  <a:lnTo>
                    <a:pt x="105251" y="90964"/>
                  </a:lnTo>
                  <a:lnTo>
                    <a:pt x="105251" y="132874"/>
                  </a:lnTo>
                  <a:close/>
                  <a:moveTo>
                    <a:pt x="189071" y="299561"/>
                  </a:moveTo>
                  <a:lnTo>
                    <a:pt x="119539" y="299561"/>
                  </a:lnTo>
                  <a:lnTo>
                    <a:pt x="119539" y="257651"/>
                  </a:lnTo>
                  <a:lnTo>
                    <a:pt x="189071" y="257651"/>
                  </a:lnTo>
                  <a:lnTo>
                    <a:pt x="189071" y="299561"/>
                  </a:lnTo>
                  <a:close/>
                  <a:moveTo>
                    <a:pt x="189071" y="244316"/>
                  </a:moveTo>
                  <a:lnTo>
                    <a:pt x="119539" y="244316"/>
                  </a:lnTo>
                  <a:lnTo>
                    <a:pt x="119539" y="202406"/>
                  </a:lnTo>
                  <a:lnTo>
                    <a:pt x="189071" y="202406"/>
                  </a:lnTo>
                  <a:lnTo>
                    <a:pt x="189071" y="244316"/>
                  </a:lnTo>
                  <a:close/>
                  <a:moveTo>
                    <a:pt x="189071" y="188119"/>
                  </a:moveTo>
                  <a:lnTo>
                    <a:pt x="119539" y="188119"/>
                  </a:lnTo>
                  <a:lnTo>
                    <a:pt x="119539" y="146209"/>
                  </a:lnTo>
                  <a:lnTo>
                    <a:pt x="189071" y="146209"/>
                  </a:lnTo>
                  <a:lnTo>
                    <a:pt x="189071" y="188119"/>
                  </a:lnTo>
                  <a:close/>
                  <a:moveTo>
                    <a:pt x="189071" y="132874"/>
                  </a:moveTo>
                  <a:lnTo>
                    <a:pt x="119539" y="132874"/>
                  </a:lnTo>
                  <a:lnTo>
                    <a:pt x="119539" y="90964"/>
                  </a:lnTo>
                  <a:lnTo>
                    <a:pt x="189071" y="90964"/>
                  </a:lnTo>
                  <a:lnTo>
                    <a:pt x="189071" y="132874"/>
                  </a:lnTo>
                  <a:close/>
                  <a:moveTo>
                    <a:pt x="202406" y="299561"/>
                  </a:moveTo>
                  <a:lnTo>
                    <a:pt x="202406" y="298609"/>
                  </a:lnTo>
                  <a:lnTo>
                    <a:pt x="202406" y="299561"/>
                  </a:lnTo>
                  <a:lnTo>
                    <a:pt x="202406" y="299561"/>
                  </a:lnTo>
                  <a:close/>
                </a:path>
              </a:pathLst>
            </a:custGeom>
            <a:solidFill>
              <a:srgbClr val="0F78D4"/>
            </a:solidFill>
            <a:ln w="9525" cap="flat">
              <a:noFill/>
              <a:prstDash val="solid"/>
              <a:miter/>
            </a:ln>
          </p:spPr>
          <p:txBody>
            <a:bodyPr rtlCol="0" anchor="ctr"/>
            <a:lstStyle/>
            <a:p>
              <a:pPr defTabSz="914367"/>
              <a:endParaRPr lang="en-US" sz="1765">
                <a:solidFill>
                  <a:srgbClr val="3C3C41"/>
                </a:solidFill>
                <a:latin typeface="Segoe UI"/>
              </a:endParaRPr>
            </a:p>
          </p:txBody>
        </p:sp>
      </p:grpSp>
      <p:grpSp>
        <p:nvGrpSpPr>
          <p:cNvPr id="140" name="Group 139">
            <a:extLst>
              <a:ext uri="{FF2B5EF4-FFF2-40B4-BE49-F238E27FC236}">
                <a16:creationId xmlns:a16="http://schemas.microsoft.com/office/drawing/2014/main" id="{CA86B9CB-2A27-4BD6-AF9C-5E2626854E5B}"/>
              </a:ext>
            </a:extLst>
          </p:cNvPr>
          <p:cNvGrpSpPr/>
          <p:nvPr/>
        </p:nvGrpSpPr>
        <p:grpSpPr>
          <a:xfrm>
            <a:off x="8481942" y="5303912"/>
            <a:ext cx="836825" cy="1003353"/>
            <a:chOff x="8652022" y="5652666"/>
            <a:chExt cx="853605" cy="1023472"/>
          </a:xfrm>
        </p:grpSpPr>
        <p:sp>
          <p:nvSpPr>
            <p:cNvPr id="94" name="Title 1">
              <a:extLst>
                <a:ext uri="{FF2B5EF4-FFF2-40B4-BE49-F238E27FC236}">
                  <a16:creationId xmlns:a16="http://schemas.microsoft.com/office/drawing/2014/main" id="{03D61FC5-71E0-4AF6-8BD9-B990DA067A59}"/>
                </a:ext>
              </a:extLst>
            </p:cNvPr>
            <p:cNvSpPr txBox="1">
              <a:spLocks/>
            </p:cNvSpPr>
            <p:nvPr/>
          </p:nvSpPr>
          <p:spPr>
            <a:xfrm>
              <a:off x="8652022" y="5652666"/>
              <a:ext cx="85360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SQL Database</a:t>
              </a:r>
            </a:p>
          </p:txBody>
        </p:sp>
        <p:sp>
          <p:nvSpPr>
            <p:cNvPr id="95" name="Rectangle: Rounded Corners 68">
              <a:extLst>
                <a:ext uri="{FF2B5EF4-FFF2-40B4-BE49-F238E27FC236}">
                  <a16:creationId xmlns:a16="http://schemas.microsoft.com/office/drawing/2014/main" id="{7E528574-0BB9-4911-9A29-F1A5962D305B}"/>
                </a:ext>
              </a:extLst>
            </p:cNvPr>
            <p:cNvSpPr/>
            <p:nvPr/>
          </p:nvSpPr>
          <p:spPr bwMode="auto">
            <a:xfrm>
              <a:off x="8667344" y="5853178"/>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126" name="Group 125">
              <a:extLst>
                <a:ext uri="{FF2B5EF4-FFF2-40B4-BE49-F238E27FC236}">
                  <a16:creationId xmlns:a16="http://schemas.microsoft.com/office/drawing/2014/main" id="{AB276942-50F1-4E7F-8FA0-25EF9B98DC38}"/>
                </a:ext>
              </a:extLst>
            </p:cNvPr>
            <p:cNvGrpSpPr/>
            <p:nvPr/>
          </p:nvGrpSpPr>
          <p:grpSpPr>
            <a:xfrm>
              <a:off x="8874032" y="5991601"/>
              <a:ext cx="409585" cy="546114"/>
              <a:chOff x="10412571" y="917416"/>
              <a:chExt cx="285750" cy="381000"/>
            </a:xfrm>
          </p:grpSpPr>
          <p:sp>
            <p:nvSpPr>
              <p:cNvPr id="124" name="Freeform: Shape 123">
                <a:extLst>
                  <a:ext uri="{FF2B5EF4-FFF2-40B4-BE49-F238E27FC236}">
                    <a16:creationId xmlns:a16="http://schemas.microsoft.com/office/drawing/2014/main" id="{AC1B1183-4B5C-4431-BD66-1C6EAF4CF06C}"/>
                  </a:ext>
                </a:extLst>
              </p:cNvPr>
              <p:cNvSpPr/>
              <p:nvPr/>
            </p:nvSpPr>
            <p:spPr>
              <a:xfrm>
                <a:off x="10537349" y="1092676"/>
                <a:ext cx="38100" cy="47625"/>
              </a:xfrm>
              <a:custGeom>
                <a:avLst/>
                <a:gdLst>
                  <a:gd name="connsiteX0" fmla="*/ 31909 w 38100"/>
                  <a:gd name="connsiteY0" fmla="*/ 13811 h 47625"/>
                  <a:gd name="connsiteX1" fmla="*/ 28099 w 38100"/>
                  <a:gd name="connsiteY1" fmla="*/ 9049 h 47625"/>
                  <a:gd name="connsiteX2" fmla="*/ 22384 w 38100"/>
                  <a:gd name="connsiteY2" fmla="*/ 7144 h 47625"/>
                  <a:gd name="connsiteX3" fmla="*/ 15716 w 38100"/>
                  <a:gd name="connsiteY3" fmla="*/ 9049 h 47625"/>
                  <a:gd name="connsiteX4" fmla="*/ 10954 w 38100"/>
                  <a:gd name="connsiteY4" fmla="*/ 12859 h 47625"/>
                  <a:gd name="connsiteX5" fmla="*/ 8096 w 38100"/>
                  <a:gd name="connsiteY5" fmla="*/ 18574 h 47625"/>
                  <a:gd name="connsiteX6" fmla="*/ 7144 w 38100"/>
                  <a:gd name="connsiteY6" fmla="*/ 26194 h 47625"/>
                  <a:gd name="connsiteX7" fmla="*/ 8096 w 38100"/>
                  <a:gd name="connsiteY7" fmla="*/ 34766 h 47625"/>
                  <a:gd name="connsiteX8" fmla="*/ 10954 w 38100"/>
                  <a:gd name="connsiteY8" fmla="*/ 40481 h 47625"/>
                  <a:gd name="connsiteX9" fmla="*/ 15716 w 38100"/>
                  <a:gd name="connsiteY9" fmla="*/ 43339 h 47625"/>
                  <a:gd name="connsiteX10" fmla="*/ 21431 w 38100"/>
                  <a:gd name="connsiteY10" fmla="*/ 44291 h 47625"/>
                  <a:gd name="connsiteX11" fmla="*/ 26194 w 38100"/>
                  <a:gd name="connsiteY11" fmla="*/ 43339 h 47625"/>
                  <a:gd name="connsiteX12" fmla="*/ 30956 w 38100"/>
                  <a:gd name="connsiteY12" fmla="*/ 39529 h 47625"/>
                  <a:gd name="connsiteX13" fmla="*/ 33814 w 38100"/>
                  <a:gd name="connsiteY13" fmla="*/ 33814 h 47625"/>
                  <a:gd name="connsiteX14" fmla="*/ 34766 w 38100"/>
                  <a:gd name="connsiteY14" fmla="*/ 25241 h 47625"/>
                  <a:gd name="connsiteX15" fmla="*/ 33814 w 38100"/>
                  <a:gd name="connsiteY15" fmla="*/ 17621 h 47625"/>
                  <a:gd name="connsiteX16" fmla="*/ 31909 w 38100"/>
                  <a:gd name="connsiteY16" fmla="*/ 13811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100" h="47625">
                    <a:moveTo>
                      <a:pt x="31909" y="13811"/>
                    </a:moveTo>
                    <a:cubicBezTo>
                      <a:pt x="30956" y="11906"/>
                      <a:pt x="29051" y="10954"/>
                      <a:pt x="28099" y="9049"/>
                    </a:cubicBezTo>
                    <a:cubicBezTo>
                      <a:pt x="26194" y="8096"/>
                      <a:pt x="24289" y="7144"/>
                      <a:pt x="22384" y="7144"/>
                    </a:cubicBezTo>
                    <a:cubicBezTo>
                      <a:pt x="19526" y="7144"/>
                      <a:pt x="17621" y="8096"/>
                      <a:pt x="15716" y="9049"/>
                    </a:cubicBezTo>
                    <a:cubicBezTo>
                      <a:pt x="13811" y="10001"/>
                      <a:pt x="12859" y="11906"/>
                      <a:pt x="10954" y="12859"/>
                    </a:cubicBezTo>
                    <a:cubicBezTo>
                      <a:pt x="10001" y="14764"/>
                      <a:pt x="9049" y="16669"/>
                      <a:pt x="8096" y="18574"/>
                    </a:cubicBezTo>
                    <a:cubicBezTo>
                      <a:pt x="7144" y="20479"/>
                      <a:pt x="7144" y="23336"/>
                      <a:pt x="7144" y="26194"/>
                    </a:cubicBezTo>
                    <a:cubicBezTo>
                      <a:pt x="7144" y="30004"/>
                      <a:pt x="7144" y="32861"/>
                      <a:pt x="8096" y="34766"/>
                    </a:cubicBezTo>
                    <a:cubicBezTo>
                      <a:pt x="9049" y="37624"/>
                      <a:pt x="10001" y="39529"/>
                      <a:pt x="10954" y="40481"/>
                    </a:cubicBezTo>
                    <a:cubicBezTo>
                      <a:pt x="11906" y="42386"/>
                      <a:pt x="13811" y="43339"/>
                      <a:pt x="15716" y="43339"/>
                    </a:cubicBezTo>
                    <a:cubicBezTo>
                      <a:pt x="17621" y="44291"/>
                      <a:pt x="19526" y="44291"/>
                      <a:pt x="21431" y="44291"/>
                    </a:cubicBezTo>
                    <a:cubicBezTo>
                      <a:pt x="23336" y="44291"/>
                      <a:pt x="25241" y="44291"/>
                      <a:pt x="26194" y="43339"/>
                    </a:cubicBezTo>
                    <a:cubicBezTo>
                      <a:pt x="28099" y="42386"/>
                      <a:pt x="29051" y="41434"/>
                      <a:pt x="30956" y="39529"/>
                    </a:cubicBezTo>
                    <a:cubicBezTo>
                      <a:pt x="31909" y="37624"/>
                      <a:pt x="32861" y="35719"/>
                      <a:pt x="33814" y="33814"/>
                    </a:cubicBezTo>
                    <a:cubicBezTo>
                      <a:pt x="34766" y="31909"/>
                      <a:pt x="34766" y="29051"/>
                      <a:pt x="34766" y="25241"/>
                    </a:cubicBezTo>
                    <a:cubicBezTo>
                      <a:pt x="34766" y="22384"/>
                      <a:pt x="34766" y="20479"/>
                      <a:pt x="33814" y="17621"/>
                    </a:cubicBezTo>
                    <a:cubicBezTo>
                      <a:pt x="33814" y="17621"/>
                      <a:pt x="32861" y="15716"/>
                      <a:pt x="31909" y="13811"/>
                    </a:cubicBezTo>
                    <a:close/>
                  </a:path>
                </a:pathLst>
              </a:custGeom>
              <a:solidFill>
                <a:srgbClr val="0F78D4"/>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125" name="Freeform: Shape 124">
                <a:extLst>
                  <a:ext uri="{FF2B5EF4-FFF2-40B4-BE49-F238E27FC236}">
                    <a16:creationId xmlns:a16="http://schemas.microsoft.com/office/drawing/2014/main" id="{2A5C36C1-BDD3-4C4D-8AAD-69BA75F9606F}"/>
                  </a:ext>
                </a:extLst>
              </p:cNvPr>
              <p:cNvSpPr/>
              <p:nvPr/>
            </p:nvSpPr>
            <p:spPr>
              <a:xfrm>
                <a:off x="10412571" y="917416"/>
                <a:ext cx="285750" cy="381000"/>
              </a:xfrm>
              <a:custGeom>
                <a:avLst/>
                <a:gdLst>
                  <a:gd name="connsiteX0" fmla="*/ 144304 w 285750"/>
                  <a:gd name="connsiteY0" fmla="*/ 7144 h 381000"/>
                  <a:gd name="connsiteX1" fmla="*/ 7144 w 285750"/>
                  <a:gd name="connsiteY1" fmla="*/ 61436 h 381000"/>
                  <a:gd name="connsiteX2" fmla="*/ 7144 w 285750"/>
                  <a:gd name="connsiteY2" fmla="*/ 318611 h 381000"/>
                  <a:gd name="connsiteX3" fmla="*/ 144304 w 285750"/>
                  <a:gd name="connsiteY3" fmla="*/ 373856 h 381000"/>
                  <a:gd name="connsiteX4" fmla="*/ 281464 w 285750"/>
                  <a:gd name="connsiteY4" fmla="*/ 319564 h 381000"/>
                  <a:gd name="connsiteX5" fmla="*/ 281464 w 285750"/>
                  <a:gd name="connsiteY5" fmla="*/ 62389 h 381000"/>
                  <a:gd name="connsiteX6" fmla="*/ 144304 w 285750"/>
                  <a:gd name="connsiteY6" fmla="*/ 7144 h 381000"/>
                  <a:gd name="connsiteX7" fmla="*/ 103346 w 285750"/>
                  <a:gd name="connsiteY7" fmla="*/ 222409 h 381000"/>
                  <a:gd name="connsiteX8" fmla="*/ 101441 w 285750"/>
                  <a:gd name="connsiteY8" fmla="*/ 228124 h 381000"/>
                  <a:gd name="connsiteX9" fmla="*/ 97631 w 285750"/>
                  <a:gd name="connsiteY9" fmla="*/ 232886 h 381000"/>
                  <a:gd name="connsiteX10" fmla="*/ 91916 w 285750"/>
                  <a:gd name="connsiteY10" fmla="*/ 236696 h 381000"/>
                  <a:gd name="connsiteX11" fmla="*/ 83344 w 285750"/>
                  <a:gd name="connsiteY11" fmla="*/ 239554 h 381000"/>
                  <a:gd name="connsiteX12" fmla="*/ 71914 w 285750"/>
                  <a:gd name="connsiteY12" fmla="*/ 240506 h 381000"/>
                  <a:gd name="connsiteX13" fmla="*/ 65246 w 285750"/>
                  <a:gd name="connsiteY13" fmla="*/ 240506 h 381000"/>
                  <a:gd name="connsiteX14" fmla="*/ 59531 w 285750"/>
                  <a:gd name="connsiteY14" fmla="*/ 239554 h 381000"/>
                  <a:gd name="connsiteX15" fmla="*/ 54769 w 285750"/>
                  <a:gd name="connsiteY15" fmla="*/ 238601 h 381000"/>
                  <a:gd name="connsiteX16" fmla="*/ 50959 w 285750"/>
                  <a:gd name="connsiteY16" fmla="*/ 236696 h 381000"/>
                  <a:gd name="connsiteX17" fmla="*/ 50959 w 285750"/>
                  <a:gd name="connsiteY17" fmla="*/ 216694 h 381000"/>
                  <a:gd name="connsiteX18" fmla="*/ 55721 w 285750"/>
                  <a:gd name="connsiteY18" fmla="*/ 219551 h 381000"/>
                  <a:gd name="connsiteX19" fmla="*/ 60484 w 285750"/>
                  <a:gd name="connsiteY19" fmla="*/ 222409 h 381000"/>
                  <a:gd name="connsiteX20" fmla="*/ 66199 w 285750"/>
                  <a:gd name="connsiteY20" fmla="*/ 224314 h 381000"/>
                  <a:gd name="connsiteX21" fmla="*/ 71914 w 285750"/>
                  <a:gd name="connsiteY21" fmla="*/ 225266 h 381000"/>
                  <a:gd name="connsiteX22" fmla="*/ 75724 w 285750"/>
                  <a:gd name="connsiteY22" fmla="*/ 224314 h 381000"/>
                  <a:gd name="connsiteX23" fmla="*/ 77629 w 285750"/>
                  <a:gd name="connsiteY23" fmla="*/ 223361 h 381000"/>
                  <a:gd name="connsiteX24" fmla="*/ 78581 w 285750"/>
                  <a:gd name="connsiteY24" fmla="*/ 221456 h 381000"/>
                  <a:gd name="connsiteX25" fmla="*/ 78581 w 285750"/>
                  <a:gd name="connsiteY25" fmla="*/ 219551 h 381000"/>
                  <a:gd name="connsiteX26" fmla="*/ 77629 w 285750"/>
                  <a:gd name="connsiteY26" fmla="*/ 216694 h 381000"/>
                  <a:gd name="connsiteX27" fmla="*/ 75724 w 285750"/>
                  <a:gd name="connsiteY27" fmla="*/ 214789 h 381000"/>
                  <a:gd name="connsiteX28" fmla="*/ 71914 w 285750"/>
                  <a:gd name="connsiteY28" fmla="*/ 212884 h 381000"/>
                  <a:gd name="connsiteX29" fmla="*/ 67151 w 285750"/>
                  <a:gd name="connsiteY29" fmla="*/ 210979 h 381000"/>
                  <a:gd name="connsiteX30" fmla="*/ 58579 w 285750"/>
                  <a:gd name="connsiteY30" fmla="*/ 206216 h 381000"/>
                  <a:gd name="connsiteX31" fmla="*/ 52864 w 285750"/>
                  <a:gd name="connsiteY31" fmla="*/ 201454 h 381000"/>
                  <a:gd name="connsiteX32" fmla="*/ 50006 w 285750"/>
                  <a:gd name="connsiteY32" fmla="*/ 195739 h 381000"/>
                  <a:gd name="connsiteX33" fmla="*/ 49054 w 285750"/>
                  <a:gd name="connsiteY33" fmla="*/ 189071 h 381000"/>
                  <a:gd name="connsiteX34" fmla="*/ 50959 w 285750"/>
                  <a:gd name="connsiteY34" fmla="*/ 179546 h 381000"/>
                  <a:gd name="connsiteX35" fmla="*/ 56674 w 285750"/>
                  <a:gd name="connsiteY35" fmla="*/ 171926 h 381000"/>
                  <a:gd name="connsiteX36" fmla="*/ 66199 w 285750"/>
                  <a:gd name="connsiteY36" fmla="*/ 167164 h 381000"/>
                  <a:gd name="connsiteX37" fmla="*/ 78581 w 285750"/>
                  <a:gd name="connsiteY37" fmla="*/ 165259 h 381000"/>
                  <a:gd name="connsiteX38" fmla="*/ 85249 w 285750"/>
                  <a:gd name="connsiteY38" fmla="*/ 165259 h 381000"/>
                  <a:gd name="connsiteX39" fmla="*/ 90964 w 285750"/>
                  <a:gd name="connsiteY39" fmla="*/ 166211 h 381000"/>
                  <a:gd name="connsiteX40" fmla="*/ 95726 w 285750"/>
                  <a:gd name="connsiteY40" fmla="*/ 167164 h 381000"/>
                  <a:gd name="connsiteX41" fmla="*/ 99536 w 285750"/>
                  <a:gd name="connsiteY41" fmla="*/ 168116 h 381000"/>
                  <a:gd name="connsiteX42" fmla="*/ 99536 w 285750"/>
                  <a:gd name="connsiteY42" fmla="*/ 187166 h 381000"/>
                  <a:gd name="connsiteX43" fmla="*/ 95726 w 285750"/>
                  <a:gd name="connsiteY43" fmla="*/ 185261 h 381000"/>
                  <a:gd name="connsiteX44" fmla="*/ 90964 w 285750"/>
                  <a:gd name="connsiteY44" fmla="*/ 183356 h 381000"/>
                  <a:gd name="connsiteX45" fmla="*/ 86201 w 285750"/>
                  <a:gd name="connsiteY45" fmla="*/ 182404 h 381000"/>
                  <a:gd name="connsiteX46" fmla="*/ 80486 w 285750"/>
                  <a:gd name="connsiteY46" fmla="*/ 182404 h 381000"/>
                  <a:gd name="connsiteX47" fmla="*/ 74771 w 285750"/>
                  <a:gd name="connsiteY47" fmla="*/ 183356 h 381000"/>
                  <a:gd name="connsiteX48" fmla="*/ 72866 w 285750"/>
                  <a:gd name="connsiteY48" fmla="*/ 187166 h 381000"/>
                  <a:gd name="connsiteX49" fmla="*/ 73819 w 285750"/>
                  <a:gd name="connsiteY49" fmla="*/ 189071 h 381000"/>
                  <a:gd name="connsiteX50" fmla="*/ 75724 w 285750"/>
                  <a:gd name="connsiteY50" fmla="*/ 190976 h 381000"/>
                  <a:gd name="connsiteX51" fmla="*/ 78581 w 285750"/>
                  <a:gd name="connsiteY51" fmla="*/ 192881 h 381000"/>
                  <a:gd name="connsiteX52" fmla="*/ 83344 w 285750"/>
                  <a:gd name="connsiteY52" fmla="*/ 194786 h 381000"/>
                  <a:gd name="connsiteX53" fmla="*/ 91916 w 285750"/>
                  <a:gd name="connsiteY53" fmla="*/ 198596 h 381000"/>
                  <a:gd name="connsiteX54" fmla="*/ 98584 w 285750"/>
                  <a:gd name="connsiteY54" fmla="*/ 203359 h 381000"/>
                  <a:gd name="connsiteX55" fmla="*/ 103346 w 285750"/>
                  <a:gd name="connsiteY55" fmla="*/ 209074 h 381000"/>
                  <a:gd name="connsiteX56" fmla="*/ 105251 w 285750"/>
                  <a:gd name="connsiteY56" fmla="*/ 217646 h 381000"/>
                  <a:gd name="connsiteX57" fmla="*/ 103346 w 285750"/>
                  <a:gd name="connsiteY57" fmla="*/ 222409 h 381000"/>
                  <a:gd name="connsiteX58" fmla="*/ 159544 w 285750"/>
                  <a:gd name="connsiteY58" fmla="*/ 258604 h 381000"/>
                  <a:gd name="connsiteX59" fmla="*/ 143351 w 285750"/>
                  <a:gd name="connsiteY59" fmla="*/ 241459 h 381000"/>
                  <a:gd name="connsiteX60" fmla="*/ 130016 w 285750"/>
                  <a:gd name="connsiteY60" fmla="*/ 238601 h 381000"/>
                  <a:gd name="connsiteX61" fmla="*/ 119539 w 285750"/>
                  <a:gd name="connsiteY61" fmla="*/ 230981 h 381000"/>
                  <a:gd name="connsiteX62" fmla="*/ 111919 w 285750"/>
                  <a:gd name="connsiteY62" fmla="*/ 219551 h 381000"/>
                  <a:gd name="connsiteX63" fmla="*/ 109061 w 285750"/>
                  <a:gd name="connsiteY63" fmla="*/ 204311 h 381000"/>
                  <a:gd name="connsiteX64" fmla="*/ 111919 w 285750"/>
                  <a:gd name="connsiteY64" fmla="*/ 188119 h 381000"/>
                  <a:gd name="connsiteX65" fmla="*/ 119539 w 285750"/>
                  <a:gd name="connsiteY65" fmla="*/ 175736 h 381000"/>
                  <a:gd name="connsiteX66" fmla="*/ 130969 w 285750"/>
                  <a:gd name="connsiteY66" fmla="*/ 168116 h 381000"/>
                  <a:gd name="connsiteX67" fmla="*/ 146209 w 285750"/>
                  <a:gd name="connsiteY67" fmla="*/ 165259 h 381000"/>
                  <a:gd name="connsiteX68" fmla="*/ 160496 w 285750"/>
                  <a:gd name="connsiteY68" fmla="*/ 168116 h 381000"/>
                  <a:gd name="connsiteX69" fmla="*/ 171926 w 285750"/>
                  <a:gd name="connsiteY69" fmla="*/ 175736 h 381000"/>
                  <a:gd name="connsiteX70" fmla="*/ 179546 w 285750"/>
                  <a:gd name="connsiteY70" fmla="*/ 187166 h 381000"/>
                  <a:gd name="connsiteX71" fmla="*/ 182404 w 285750"/>
                  <a:gd name="connsiteY71" fmla="*/ 203359 h 381000"/>
                  <a:gd name="connsiteX72" fmla="*/ 180499 w 285750"/>
                  <a:gd name="connsiteY72" fmla="*/ 214789 h 381000"/>
                  <a:gd name="connsiteX73" fmla="*/ 175736 w 285750"/>
                  <a:gd name="connsiteY73" fmla="*/ 224314 h 381000"/>
                  <a:gd name="connsiteX74" fmla="*/ 169069 w 285750"/>
                  <a:gd name="connsiteY74" fmla="*/ 231934 h 381000"/>
                  <a:gd name="connsiteX75" fmla="*/ 160496 w 285750"/>
                  <a:gd name="connsiteY75" fmla="*/ 237649 h 381000"/>
                  <a:gd name="connsiteX76" fmla="*/ 185261 w 285750"/>
                  <a:gd name="connsiteY76" fmla="*/ 258604 h 381000"/>
                  <a:gd name="connsiteX77" fmla="*/ 159544 w 285750"/>
                  <a:gd name="connsiteY77" fmla="*/ 258604 h 381000"/>
                  <a:gd name="connsiteX78" fmla="*/ 241459 w 285750"/>
                  <a:gd name="connsiteY78" fmla="*/ 239554 h 381000"/>
                  <a:gd name="connsiteX79" fmla="*/ 193834 w 285750"/>
                  <a:gd name="connsiteY79" fmla="*/ 239554 h 381000"/>
                  <a:gd name="connsiteX80" fmla="*/ 193834 w 285750"/>
                  <a:gd name="connsiteY80" fmla="*/ 166211 h 381000"/>
                  <a:gd name="connsiteX81" fmla="*/ 215741 w 285750"/>
                  <a:gd name="connsiteY81" fmla="*/ 166211 h 381000"/>
                  <a:gd name="connsiteX82" fmla="*/ 215741 w 285750"/>
                  <a:gd name="connsiteY82" fmla="*/ 222409 h 381000"/>
                  <a:gd name="connsiteX83" fmla="*/ 241459 w 285750"/>
                  <a:gd name="connsiteY83" fmla="*/ 222409 h 381000"/>
                  <a:gd name="connsiteX84" fmla="*/ 241459 w 285750"/>
                  <a:gd name="connsiteY84" fmla="*/ 239554 h 381000"/>
                  <a:gd name="connsiteX85" fmla="*/ 144304 w 285750"/>
                  <a:gd name="connsiteY85" fmla="*/ 87154 h 381000"/>
                  <a:gd name="connsiteX86" fmla="*/ 46196 w 285750"/>
                  <a:gd name="connsiteY86" fmla="*/ 57626 h 381000"/>
                  <a:gd name="connsiteX87" fmla="*/ 144304 w 285750"/>
                  <a:gd name="connsiteY87" fmla="*/ 28099 h 381000"/>
                  <a:gd name="connsiteX88" fmla="*/ 242411 w 285750"/>
                  <a:gd name="connsiteY88" fmla="*/ 57626 h 381000"/>
                  <a:gd name="connsiteX89" fmla="*/ 144304 w 285750"/>
                  <a:gd name="connsiteY89" fmla="*/ 8715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85750" h="381000">
                    <a:moveTo>
                      <a:pt x="144304" y="7144"/>
                    </a:moveTo>
                    <a:cubicBezTo>
                      <a:pt x="68104" y="7144"/>
                      <a:pt x="7144" y="32861"/>
                      <a:pt x="7144" y="61436"/>
                    </a:cubicBezTo>
                    <a:lnTo>
                      <a:pt x="7144" y="318611"/>
                    </a:lnTo>
                    <a:cubicBezTo>
                      <a:pt x="7144" y="347186"/>
                      <a:pt x="69056" y="373856"/>
                      <a:pt x="144304" y="373856"/>
                    </a:cubicBezTo>
                    <a:cubicBezTo>
                      <a:pt x="220504" y="373856"/>
                      <a:pt x="281464" y="348139"/>
                      <a:pt x="281464" y="319564"/>
                    </a:cubicBezTo>
                    <a:lnTo>
                      <a:pt x="281464" y="62389"/>
                    </a:lnTo>
                    <a:cubicBezTo>
                      <a:pt x="282416" y="33814"/>
                      <a:pt x="220504" y="7144"/>
                      <a:pt x="144304" y="7144"/>
                    </a:cubicBezTo>
                    <a:close/>
                    <a:moveTo>
                      <a:pt x="103346" y="222409"/>
                    </a:moveTo>
                    <a:cubicBezTo>
                      <a:pt x="103346" y="224314"/>
                      <a:pt x="102394" y="226219"/>
                      <a:pt x="101441" y="228124"/>
                    </a:cubicBezTo>
                    <a:cubicBezTo>
                      <a:pt x="100489" y="230029"/>
                      <a:pt x="99536" y="231934"/>
                      <a:pt x="97631" y="232886"/>
                    </a:cubicBezTo>
                    <a:cubicBezTo>
                      <a:pt x="95726" y="234791"/>
                      <a:pt x="93821" y="235744"/>
                      <a:pt x="91916" y="236696"/>
                    </a:cubicBezTo>
                    <a:cubicBezTo>
                      <a:pt x="90011" y="237649"/>
                      <a:pt x="87154" y="238601"/>
                      <a:pt x="83344" y="239554"/>
                    </a:cubicBezTo>
                    <a:cubicBezTo>
                      <a:pt x="80486" y="240506"/>
                      <a:pt x="76676" y="240506"/>
                      <a:pt x="71914" y="240506"/>
                    </a:cubicBezTo>
                    <a:cubicBezTo>
                      <a:pt x="70009" y="240506"/>
                      <a:pt x="67151" y="240506"/>
                      <a:pt x="65246" y="240506"/>
                    </a:cubicBezTo>
                    <a:cubicBezTo>
                      <a:pt x="63341" y="240506"/>
                      <a:pt x="61436" y="240506"/>
                      <a:pt x="59531" y="239554"/>
                    </a:cubicBezTo>
                    <a:cubicBezTo>
                      <a:pt x="57626" y="239554"/>
                      <a:pt x="55721" y="238601"/>
                      <a:pt x="54769" y="238601"/>
                    </a:cubicBezTo>
                    <a:cubicBezTo>
                      <a:pt x="52864" y="238601"/>
                      <a:pt x="51911" y="237649"/>
                      <a:pt x="50959" y="236696"/>
                    </a:cubicBezTo>
                    <a:lnTo>
                      <a:pt x="50959" y="216694"/>
                    </a:lnTo>
                    <a:cubicBezTo>
                      <a:pt x="51911" y="217646"/>
                      <a:pt x="53816" y="218599"/>
                      <a:pt x="55721" y="219551"/>
                    </a:cubicBezTo>
                    <a:cubicBezTo>
                      <a:pt x="57626" y="220504"/>
                      <a:pt x="58579" y="221456"/>
                      <a:pt x="60484" y="222409"/>
                    </a:cubicBezTo>
                    <a:cubicBezTo>
                      <a:pt x="62389" y="223361"/>
                      <a:pt x="64294" y="223361"/>
                      <a:pt x="66199" y="224314"/>
                    </a:cubicBezTo>
                    <a:cubicBezTo>
                      <a:pt x="68104" y="225266"/>
                      <a:pt x="70009" y="225266"/>
                      <a:pt x="71914" y="225266"/>
                    </a:cubicBezTo>
                    <a:cubicBezTo>
                      <a:pt x="73819" y="225266"/>
                      <a:pt x="74771" y="225266"/>
                      <a:pt x="75724" y="224314"/>
                    </a:cubicBezTo>
                    <a:cubicBezTo>
                      <a:pt x="76676" y="224314"/>
                      <a:pt x="77629" y="223361"/>
                      <a:pt x="77629" y="223361"/>
                    </a:cubicBezTo>
                    <a:cubicBezTo>
                      <a:pt x="78581" y="223361"/>
                      <a:pt x="78581" y="222409"/>
                      <a:pt x="78581" y="221456"/>
                    </a:cubicBezTo>
                    <a:cubicBezTo>
                      <a:pt x="78581" y="220504"/>
                      <a:pt x="78581" y="220504"/>
                      <a:pt x="78581" y="219551"/>
                    </a:cubicBezTo>
                    <a:cubicBezTo>
                      <a:pt x="78581" y="218599"/>
                      <a:pt x="78581" y="217646"/>
                      <a:pt x="77629" y="216694"/>
                    </a:cubicBezTo>
                    <a:cubicBezTo>
                      <a:pt x="76676" y="215741"/>
                      <a:pt x="76676" y="214789"/>
                      <a:pt x="75724" y="214789"/>
                    </a:cubicBezTo>
                    <a:cubicBezTo>
                      <a:pt x="74771" y="213836"/>
                      <a:pt x="73819" y="213836"/>
                      <a:pt x="71914" y="212884"/>
                    </a:cubicBezTo>
                    <a:cubicBezTo>
                      <a:pt x="70009" y="211931"/>
                      <a:pt x="69056" y="211931"/>
                      <a:pt x="67151" y="210979"/>
                    </a:cubicBezTo>
                    <a:cubicBezTo>
                      <a:pt x="64294" y="210026"/>
                      <a:pt x="61436" y="208121"/>
                      <a:pt x="58579" y="206216"/>
                    </a:cubicBezTo>
                    <a:cubicBezTo>
                      <a:pt x="56674" y="204311"/>
                      <a:pt x="54769" y="203359"/>
                      <a:pt x="52864" y="201454"/>
                    </a:cubicBezTo>
                    <a:cubicBezTo>
                      <a:pt x="50959" y="199549"/>
                      <a:pt x="50006" y="197644"/>
                      <a:pt x="50006" y="195739"/>
                    </a:cubicBezTo>
                    <a:cubicBezTo>
                      <a:pt x="49054" y="193834"/>
                      <a:pt x="49054" y="190976"/>
                      <a:pt x="49054" y="189071"/>
                    </a:cubicBezTo>
                    <a:cubicBezTo>
                      <a:pt x="49054" y="185261"/>
                      <a:pt x="50006" y="182404"/>
                      <a:pt x="50959" y="179546"/>
                    </a:cubicBezTo>
                    <a:cubicBezTo>
                      <a:pt x="52864" y="176689"/>
                      <a:pt x="54769" y="173831"/>
                      <a:pt x="56674" y="171926"/>
                    </a:cubicBezTo>
                    <a:cubicBezTo>
                      <a:pt x="59531" y="170021"/>
                      <a:pt x="62389" y="168116"/>
                      <a:pt x="66199" y="167164"/>
                    </a:cubicBezTo>
                    <a:cubicBezTo>
                      <a:pt x="70009" y="166211"/>
                      <a:pt x="73819" y="165259"/>
                      <a:pt x="78581" y="165259"/>
                    </a:cubicBezTo>
                    <a:cubicBezTo>
                      <a:pt x="81439" y="165259"/>
                      <a:pt x="83344" y="165259"/>
                      <a:pt x="85249" y="165259"/>
                    </a:cubicBezTo>
                    <a:cubicBezTo>
                      <a:pt x="87154" y="165259"/>
                      <a:pt x="89059" y="165259"/>
                      <a:pt x="90964" y="166211"/>
                    </a:cubicBezTo>
                    <a:cubicBezTo>
                      <a:pt x="92869" y="166211"/>
                      <a:pt x="93821" y="167164"/>
                      <a:pt x="95726" y="167164"/>
                    </a:cubicBezTo>
                    <a:cubicBezTo>
                      <a:pt x="97631" y="167164"/>
                      <a:pt x="98584" y="168116"/>
                      <a:pt x="99536" y="168116"/>
                    </a:cubicBezTo>
                    <a:lnTo>
                      <a:pt x="99536" y="187166"/>
                    </a:lnTo>
                    <a:cubicBezTo>
                      <a:pt x="98584" y="186214"/>
                      <a:pt x="97631" y="186214"/>
                      <a:pt x="95726" y="185261"/>
                    </a:cubicBezTo>
                    <a:cubicBezTo>
                      <a:pt x="94774" y="184309"/>
                      <a:pt x="92869" y="184309"/>
                      <a:pt x="90964" y="183356"/>
                    </a:cubicBezTo>
                    <a:cubicBezTo>
                      <a:pt x="89059" y="182404"/>
                      <a:pt x="88106" y="182404"/>
                      <a:pt x="86201" y="182404"/>
                    </a:cubicBezTo>
                    <a:cubicBezTo>
                      <a:pt x="84296" y="182404"/>
                      <a:pt x="82391" y="182404"/>
                      <a:pt x="80486" y="182404"/>
                    </a:cubicBezTo>
                    <a:cubicBezTo>
                      <a:pt x="77629" y="182404"/>
                      <a:pt x="75724" y="182404"/>
                      <a:pt x="74771" y="183356"/>
                    </a:cubicBezTo>
                    <a:cubicBezTo>
                      <a:pt x="72866" y="184309"/>
                      <a:pt x="72866" y="185261"/>
                      <a:pt x="72866" y="187166"/>
                    </a:cubicBezTo>
                    <a:cubicBezTo>
                      <a:pt x="72866" y="188119"/>
                      <a:pt x="72866" y="189071"/>
                      <a:pt x="73819" y="189071"/>
                    </a:cubicBezTo>
                    <a:cubicBezTo>
                      <a:pt x="73819" y="190024"/>
                      <a:pt x="74771" y="190024"/>
                      <a:pt x="75724" y="190976"/>
                    </a:cubicBezTo>
                    <a:cubicBezTo>
                      <a:pt x="76676" y="191929"/>
                      <a:pt x="77629" y="191929"/>
                      <a:pt x="78581" y="192881"/>
                    </a:cubicBezTo>
                    <a:cubicBezTo>
                      <a:pt x="79534" y="193834"/>
                      <a:pt x="81439" y="193834"/>
                      <a:pt x="83344" y="194786"/>
                    </a:cubicBezTo>
                    <a:cubicBezTo>
                      <a:pt x="86201" y="195739"/>
                      <a:pt x="89059" y="197644"/>
                      <a:pt x="91916" y="198596"/>
                    </a:cubicBezTo>
                    <a:cubicBezTo>
                      <a:pt x="94774" y="200501"/>
                      <a:pt x="96679" y="201454"/>
                      <a:pt x="98584" y="203359"/>
                    </a:cubicBezTo>
                    <a:cubicBezTo>
                      <a:pt x="100489" y="205264"/>
                      <a:pt x="101441" y="207169"/>
                      <a:pt x="103346" y="209074"/>
                    </a:cubicBezTo>
                    <a:cubicBezTo>
                      <a:pt x="104299" y="210979"/>
                      <a:pt x="105251" y="213836"/>
                      <a:pt x="105251" y="217646"/>
                    </a:cubicBezTo>
                    <a:cubicBezTo>
                      <a:pt x="104299" y="218599"/>
                      <a:pt x="103346" y="220504"/>
                      <a:pt x="103346" y="222409"/>
                    </a:cubicBezTo>
                    <a:close/>
                    <a:moveTo>
                      <a:pt x="159544" y="258604"/>
                    </a:moveTo>
                    <a:lnTo>
                      <a:pt x="143351" y="241459"/>
                    </a:lnTo>
                    <a:cubicBezTo>
                      <a:pt x="138589" y="241459"/>
                      <a:pt x="133826" y="239554"/>
                      <a:pt x="130016" y="238601"/>
                    </a:cubicBezTo>
                    <a:cubicBezTo>
                      <a:pt x="126206" y="236696"/>
                      <a:pt x="122396" y="233839"/>
                      <a:pt x="119539" y="230981"/>
                    </a:cubicBezTo>
                    <a:cubicBezTo>
                      <a:pt x="116681" y="228124"/>
                      <a:pt x="113824" y="224314"/>
                      <a:pt x="111919" y="219551"/>
                    </a:cubicBezTo>
                    <a:cubicBezTo>
                      <a:pt x="110014" y="214789"/>
                      <a:pt x="109061" y="210026"/>
                      <a:pt x="109061" y="204311"/>
                    </a:cubicBezTo>
                    <a:cubicBezTo>
                      <a:pt x="109061" y="198596"/>
                      <a:pt x="110014" y="192881"/>
                      <a:pt x="111919" y="188119"/>
                    </a:cubicBezTo>
                    <a:cubicBezTo>
                      <a:pt x="113824" y="183356"/>
                      <a:pt x="116681" y="179546"/>
                      <a:pt x="119539" y="175736"/>
                    </a:cubicBezTo>
                    <a:cubicBezTo>
                      <a:pt x="122396" y="171926"/>
                      <a:pt x="127159" y="170021"/>
                      <a:pt x="130969" y="168116"/>
                    </a:cubicBezTo>
                    <a:cubicBezTo>
                      <a:pt x="135731" y="166211"/>
                      <a:pt x="140494" y="165259"/>
                      <a:pt x="146209" y="165259"/>
                    </a:cubicBezTo>
                    <a:cubicBezTo>
                      <a:pt x="151924" y="165259"/>
                      <a:pt x="156686" y="166211"/>
                      <a:pt x="160496" y="168116"/>
                    </a:cubicBezTo>
                    <a:cubicBezTo>
                      <a:pt x="165259" y="170021"/>
                      <a:pt x="169069" y="172879"/>
                      <a:pt x="171926" y="175736"/>
                    </a:cubicBezTo>
                    <a:cubicBezTo>
                      <a:pt x="174784" y="178594"/>
                      <a:pt x="177641" y="183356"/>
                      <a:pt x="179546" y="187166"/>
                    </a:cubicBezTo>
                    <a:cubicBezTo>
                      <a:pt x="181451" y="191929"/>
                      <a:pt x="182404" y="196691"/>
                      <a:pt x="182404" y="203359"/>
                    </a:cubicBezTo>
                    <a:cubicBezTo>
                      <a:pt x="182404" y="207169"/>
                      <a:pt x="182404" y="211931"/>
                      <a:pt x="180499" y="214789"/>
                    </a:cubicBezTo>
                    <a:cubicBezTo>
                      <a:pt x="179546" y="218599"/>
                      <a:pt x="177641" y="221456"/>
                      <a:pt x="175736" y="224314"/>
                    </a:cubicBezTo>
                    <a:cubicBezTo>
                      <a:pt x="173831" y="227171"/>
                      <a:pt x="171926" y="230029"/>
                      <a:pt x="169069" y="231934"/>
                    </a:cubicBezTo>
                    <a:cubicBezTo>
                      <a:pt x="166211" y="233839"/>
                      <a:pt x="164306" y="235744"/>
                      <a:pt x="160496" y="237649"/>
                    </a:cubicBezTo>
                    <a:lnTo>
                      <a:pt x="185261" y="258604"/>
                    </a:lnTo>
                    <a:lnTo>
                      <a:pt x="159544" y="258604"/>
                    </a:lnTo>
                    <a:close/>
                    <a:moveTo>
                      <a:pt x="241459" y="239554"/>
                    </a:moveTo>
                    <a:lnTo>
                      <a:pt x="193834" y="239554"/>
                    </a:lnTo>
                    <a:lnTo>
                      <a:pt x="193834" y="166211"/>
                    </a:lnTo>
                    <a:lnTo>
                      <a:pt x="215741" y="166211"/>
                    </a:lnTo>
                    <a:lnTo>
                      <a:pt x="215741" y="222409"/>
                    </a:lnTo>
                    <a:lnTo>
                      <a:pt x="241459" y="222409"/>
                    </a:lnTo>
                    <a:lnTo>
                      <a:pt x="241459" y="239554"/>
                    </a:lnTo>
                    <a:close/>
                    <a:moveTo>
                      <a:pt x="144304" y="87154"/>
                    </a:moveTo>
                    <a:cubicBezTo>
                      <a:pt x="90011" y="87154"/>
                      <a:pt x="46196" y="73819"/>
                      <a:pt x="46196" y="57626"/>
                    </a:cubicBezTo>
                    <a:cubicBezTo>
                      <a:pt x="46196" y="41434"/>
                      <a:pt x="90011" y="28099"/>
                      <a:pt x="144304" y="28099"/>
                    </a:cubicBezTo>
                    <a:cubicBezTo>
                      <a:pt x="198596" y="28099"/>
                      <a:pt x="242411" y="41434"/>
                      <a:pt x="242411" y="57626"/>
                    </a:cubicBezTo>
                    <a:cubicBezTo>
                      <a:pt x="242411" y="73819"/>
                      <a:pt x="198596" y="87154"/>
                      <a:pt x="144304" y="87154"/>
                    </a:cubicBezTo>
                    <a:close/>
                  </a:path>
                </a:pathLst>
              </a:custGeom>
              <a:solidFill>
                <a:srgbClr val="0F78D4"/>
              </a:solidFill>
              <a:ln w="9525" cap="flat">
                <a:noFill/>
                <a:prstDash val="solid"/>
                <a:miter/>
              </a:ln>
            </p:spPr>
            <p:txBody>
              <a:bodyPr rtlCol="0" anchor="ctr"/>
              <a:lstStyle/>
              <a:p>
                <a:pPr defTabSz="914367"/>
                <a:endParaRPr lang="en-US" sz="1765">
                  <a:solidFill>
                    <a:srgbClr val="3C3C41"/>
                  </a:solidFill>
                  <a:latin typeface="Segoe UI"/>
                </a:endParaRPr>
              </a:p>
            </p:txBody>
          </p:sp>
        </p:grpSp>
      </p:grpSp>
      <p:grpSp>
        <p:nvGrpSpPr>
          <p:cNvPr id="139" name="Group 138">
            <a:extLst>
              <a:ext uri="{FF2B5EF4-FFF2-40B4-BE49-F238E27FC236}">
                <a16:creationId xmlns:a16="http://schemas.microsoft.com/office/drawing/2014/main" id="{D80F8A77-9577-4880-8111-C433108696A7}"/>
              </a:ext>
            </a:extLst>
          </p:cNvPr>
          <p:cNvGrpSpPr/>
          <p:nvPr/>
        </p:nvGrpSpPr>
        <p:grpSpPr>
          <a:xfrm>
            <a:off x="9597809" y="5303912"/>
            <a:ext cx="836825" cy="1003353"/>
            <a:chOff x="9790264" y="5652666"/>
            <a:chExt cx="853605" cy="1023472"/>
          </a:xfrm>
        </p:grpSpPr>
        <p:sp>
          <p:nvSpPr>
            <p:cNvPr id="101" name="Title 1">
              <a:extLst>
                <a:ext uri="{FF2B5EF4-FFF2-40B4-BE49-F238E27FC236}">
                  <a16:creationId xmlns:a16="http://schemas.microsoft.com/office/drawing/2014/main" id="{1990D15F-43E5-4D5E-BEA5-7C70E0206375}"/>
                </a:ext>
              </a:extLst>
            </p:cNvPr>
            <p:cNvSpPr txBox="1">
              <a:spLocks/>
            </p:cNvSpPr>
            <p:nvPr/>
          </p:nvSpPr>
          <p:spPr>
            <a:xfrm>
              <a:off x="9790264" y="5652666"/>
              <a:ext cx="85360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Cosmos DB</a:t>
              </a:r>
            </a:p>
          </p:txBody>
        </p:sp>
        <p:sp>
          <p:nvSpPr>
            <p:cNvPr id="102" name="Rectangle: Rounded Corners 68">
              <a:extLst>
                <a:ext uri="{FF2B5EF4-FFF2-40B4-BE49-F238E27FC236}">
                  <a16:creationId xmlns:a16="http://schemas.microsoft.com/office/drawing/2014/main" id="{CE2B4B83-C51C-4CC6-A0ED-99C62EE04E4D}"/>
                </a:ext>
              </a:extLst>
            </p:cNvPr>
            <p:cNvSpPr/>
            <p:nvPr/>
          </p:nvSpPr>
          <p:spPr bwMode="auto">
            <a:xfrm>
              <a:off x="9805586" y="5853178"/>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129" name="Graphic 127">
              <a:extLst>
                <a:ext uri="{FF2B5EF4-FFF2-40B4-BE49-F238E27FC236}">
                  <a16:creationId xmlns:a16="http://schemas.microsoft.com/office/drawing/2014/main" id="{F95A57D4-3F70-4EDC-B3C0-4BD51229E501}"/>
                </a:ext>
              </a:extLst>
            </p:cNvPr>
            <p:cNvGrpSpPr/>
            <p:nvPr/>
          </p:nvGrpSpPr>
          <p:grpSpPr>
            <a:xfrm>
              <a:off x="9961478" y="6009070"/>
              <a:ext cx="511176" cy="511176"/>
              <a:chOff x="10418761" y="1096961"/>
              <a:chExt cx="1117601" cy="1117601"/>
            </a:xfrm>
          </p:grpSpPr>
          <p:sp>
            <p:nvSpPr>
              <p:cNvPr id="130" name="Freeform: Shape 129">
                <a:extLst>
                  <a:ext uri="{FF2B5EF4-FFF2-40B4-BE49-F238E27FC236}">
                    <a16:creationId xmlns:a16="http://schemas.microsoft.com/office/drawing/2014/main" id="{983FFE1D-E98F-4BCF-A048-D93DE273F95F}"/>
                  </a:ext>
                </a:extLst>
              </p:cNvPr>
              <p:cNvSpPr/>
              <p:nvPr/>
            </p:nvSpPr>
            <p:spPr>
              <a:xfrm>
                <a:off x="10434768" y="1112968"/>
                <a:ext cx="1024468" cy="1024468"/>
              </a:xfrm>
              <a:custGeom>
                <a:avLst/>
                <a:gdLst>
                  <a:gd name="connsiteX0" fmla="*/ 363372 w 1024467"/>
                  <a:gd name="connsiteY0" fmla="*/ 869226 h 1024467"/>
                  <a:gd name="connsiteX1" fmla="*/ 636206 w 1024467"/>
                  <a:gd name="connsiteY1" fmla="*/ 636206 h 1024467"/>
                  <a:gd name="connsiteX2" fmla="*/ 869412 w 1024467"/>
                  <a:gd name="connsiteY2" fmla="*/ 363651 h 1024467"/>
                  <a:gd name="connsiteX3" fmla="*/ 542793 w 1024467"/>
                  <a:gd name="connsiteY3" fmla="*/ 170260 h 1024467"/>
                  <a:gd name="connsiteX4" fmla="*/ 170260 w 1024467"/>
                  <a:gd name="connsiteY4" fmla="*/ 542793 h 1024467"/>
                  <a:gd name="connsiteX5" fmla="*/ 363372 w 1024467"/>
                  <a:gd name="connsiteY5" fmla="*/ 869226 h 102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467" h="1024467">
                    <a:moveTo>
                      <a:pt x="363372" y="869226"/>
                    </a:moveTo>
                    <a:cubicBezTo>
                      <a:pt x="443932" y="812461"/>
                      <a:pt x="536414" y="735999"/>
                      <a:pt x="636206" y="636206"/>
                    </a:cubicBezTo>
                    <a:cubicBezTo>
                      <a:pt x="738699" y="533713"/>
                      <a:pt x="814044" y="442163"/>
                      <a:pt x="869412" y="363651"/>
                    </a:cubicBezTo>
                    <a:cubicBezTo>
                      <a:pt x="806081" y="248398"/>
                      <a:pt x="683611" y="170260"/>
                      <a:pt x="542793" y="170260"/>
                    </a:cubicBezTo>
                    <a:cubicBezTo>
                      <a:pt x="337061" y="170260"/>
                      <a:pt x="170260" y="337061"/>
                      <a:pt x="170260" y="542793"/>
                    </a:cubicBezTo>
                    <a:cubicBezTo>
                      <a:pt x="170260" y="683471"/>
                      <a:pt x="248259" y="805849"/>
                      <a:pt x="363372" y="869226"/>
                    </a:cubicBezTo>
                    <a:close/>
                  </a:path>
                </a:pathLst>
              </a:custGeom>
              <a:solidFill>
                <a:srgbClr val="0F78D4"/>
              </a:solidFill>
              <a:ln w="46434" cap="flat">
                <a:noFill/>
                <a:prstDash val="solid"/>
                <a:miter/>
              </a:ln>
            </p:spPr>
            <p:txBody>
              <a:bodyPr rtlCol="0" anchor="ctr"/>
              <a:lstStyle/>
              <a:p>
                <a:pPr defTabSz="914367"/>
                <a:endParaRPr lang="en-US" sz="1765">
                  <a:solidFill>
                    <a:srgbClr val="3C3C41"/>
                  </a:solidFill>
                  <a:latin typeface="Segoe UI"/>
                </a:endParaRPr>
              </a:p>
            </p:txBody>
          </p:sp>
          <p:sp>
            <p:nvSpPr>
              <p:cNvPr id="131" name="Freeform: Shape 130">
                <a:extLst>
                  <a:ext uri="{FF2B5EF4-FFF2-40B4-BE49-F238E27FC236}">
                    <a16:creationId xmlns:a16="http://schemas.microsoft.com/office/drawing/2014/main" id="{12754551-8E4F-4859-99E8-35453C087811}"/>
                  </a:ext>
                </a:extLst>
              </p:cNvPr>
              <p:cNvSpPr/>
              <p:nvPr/>
            </p:nvSpPr>
            <p:spPr>
              <a:xfrm>
                <a:off x="10798408" y="1476608"/>
                <a:ext cx="698501" cy="698501"/>
              </a:xfrm>
              <a:custGeom>
                <a:avLst/>
                <a:gdLst>
                  <a:gd name="connsiteX0" fmla="*/ 371335 w 698500"/>
                  <a:gd name="connsiteY0" fmla="*/ 371335 h 698500"/>
                  <a:gd name="connsiteX1" fmla="*/ 170260 w 698500"/>
                  <a:gd name="connsiteY1" fmla="*/ 551222 h 698500"/>
                  <a:gd name="connsiteX2" fmla="*/ 179154 w 698500"/>
                  <a:gd name="connsiteY2" fmla="*/ 551687 h 698500"/>
                  <a:gd name="connsiteX3" fmla="*/ 551687 w 698500"/>
                  <a:gd name="connsiteY3" fmla="*/ 179154 h 698500"/>
                  <a:gd name="connsiteX4" fmla="*/ 551222 w 698500"/>
                  <a:gd name="connsiteY4" fmla="*/ 170260 h 698500"/>
                  <a:gd name="connsiteX5" fmla="*/ 371335 w 698500"/>
                  <a:gd name="connsiteY5" fmla="*/ 371335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500" h="698500">
                    <a:moveTo>
                      <a:pt x="371335" y="371335"/>
                    </a:moveTo>
                    <a:cubicBezTo>
                      <a:pt x="304744" y="437878"/>
                      <a:pt x="236850" y="498229"/>
                      <a:pt x="170260" y="551222"/>
                    </a:cubicBezTo>
                    <a:cubicBezTo>
                      <a:pt x="173240" y="551315"/>
                      <a:pt x="176174" y="551687"/>
                      <a:pt x="179154" y="551687"/>
                    </a:cubicBezTo>
                    <a:cubicBezTo>
                      <a:pt x="384885" y="551687"/>
                      <a:pt x="551687" y="384885"/>
                      <a:pt x="551687" y="179154"/>
                    </a:cubicBezTo>
                    <a:cubicBezTo>
                      <a:pt x="551687" y="176127"/>
                      <a:pt x="551315" y="173240"/>
                      <a:pt x="551222" y="170260"/>
                    </a:cubicBezTo>
                    <a:cubicBezTo>
                      <a:pt x="496739" y="238573"/>
                      <a:pt x="435876" y="306793"/>
                      <a:pt x="371335" y="371335"/>
                    </a:cubicBezTo>
                    <a:close/>
                  </a:path>
                </a:pathLst>
              </a:custGeom>
              <a:solidFill>
                <a:srgbClr val="0F78D4"/>
              </a:solidFill>
              <a:ln w="46434" cap="flat">
                <a:noFill/>
                <a:prstDash val="solid"/>
                <a:miter/>
              </a:ln>
            </p:spPr>
            <p:txBody>
              <a:bodyPr rtlCol="0" anchor="ctr"/>
              <a:lstStyle/>
              <a:p>
                <a:pPr defTabSz="914367"/>
                <a:endParaRPr lang="en-US" sz="1765">
                  <a:solidFill>
                    <a:srgbClr val="3C3C41"/>
                  </a:solidFill>
                  <a:latin typeface="Segoe UI"/>
                </a:endParaRPr>
              </a:p>
            </p:txBody>
          </p:sp>
          <p:sp>
            <p:nvSpPr>
              <p:cNvPr id="132" name="Freeform: Shape 131">
                <a:extLst>
                  <a:ext uri="{FF2B5EF4-FFF2-40B4-BE49-F238E27FC236}">
                    <a16:creationId xmlns:a16="http://schemas.microsoft.com/office/drawing/2014/main" id="{D80014C2-824E-4622-BB24-FDEAF64711E5}"/>
                  </a:ext>
                </a:extLst>
              </p:cNvPr>
              <p:cNvSpPr/>
              <p:nvPr/>
            </p:nvSpPr>
            <p:spPr>
              <a:xfrm>
                <a:off x="10252324" y="930380"/>
                <a:ext cx="1443568" cy="1443568"/>
              </a:xfrm>
              <a:custGeom>
                <a:avLst/>
                <a:gdLst>
                  <a:gd name="connsiteX0" fmla="*/ 1256890 w 1443567"/>
                  <a:gd name="connsiteY0" fmla="*/ 193729 h 1443567"/>
                  <a:gd name="connsiteX1" fmla="*/ 1188856 w 1443567"/>
                  <a:gd name="connsiteY1" fmla="*/ 170260 h 1443567"/>
                  <a:gd name="connsiteX2" fmla="*/ 848360 w 1443567"/>
                  <a:gd name="connsiteY2" fmla="*/ 325234 h 1443567"/>
                  <a:gd name="connsiteX3" fmla="*/ 901120 w 1443567"/>
                  <a:gd name="connsiteY3" fmla="*/ 345397 h 1443567"/>
                  <a:gd name="connsiteX4" fmla="*/ 1188903 w 1443567"/>
                  <a:gd name="connsiteY4" fmla="*/ 216826 h 1443567"/>
                  <a:gd name="connsiteX5" fmla="*/ 1224014 w 1443567"/>
                  <a:gd name="connsiteY5" fmla="*/ 226652 h 1443567"/>
                  <a:gd name="connsiteX6" fmla="*/ 851620 w 1443567"/>
                  <a:gd name="connsiteY6" fmla="*/ 851670 h 1443567"/>
                  <a:gd name="connsiteX7" fmla="*/ 261713 w 1443567"/>
                  <a:gd name="connsiteY7" fmla="*/ 1233890 h 1443567"/>
                  <a:gd name="connsiteX8" fmla="*/ 226602 w 1443567"/>
                  <a:gd name="connsiteY8" fmla="*/ 1224064 h 1443567"/>
                  <a:gd name="connsiteX9" fmla="*/ 344974 w 1443567"/>
                  <a:gd name="connsiteY9" fmla="*/ 900472 h 1443567"/>
                  <a:gd name="connsiteX10" fmla="*/ 325183 w 1443567"/>
                  <a:gd name="connsiteY10" fmla="*/ 848411 h 1443567"/>
                  <a:gd name="connsiteX11" fmla="*/ 193679 w 1443567"/>
                  <a:gd name="connsiteY11" fmla="*/ 1256987 h 1443567"/>
                  <a:gd name="connsiteX12" fmla="*/ 261713 w 1443567"/>
                  <a:gd name="connsiteY12" fmla="*/ 1280456 h 1443567"/>
                  <a:gd name="connsiteX13" fmla="*/ 884543 w 1443567"/>
                  <a:gd name="connsiteY13" fmla="*/ 884593 h 1443567"/>
                  <a:gd name="connsiteX14" fmla="*/ 1256890 w 1443567"/>
                  <a:gd name="connsiteY14" fmla="*/ 193729 h 144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43567" h="1443567">
                    <a:moveTo>
                      <a:pt x="1256890" y="193729"/>
                    </a:moveTo>
                    <a:cubicBezTo>
                      <a:pt x="1240964" y="177803"/>
                      <a:pt x="1217821" y="170260"/>
                      <a:pt x="1188856" y="170260"/>
                    </a:cubicBezTo>
                    <a:cubicBezTo>
                      <a:pt x="1109553" y="170260"/>
                      <a:pt x="986384" y="227304"/>
                      <a:pt x="848360" y="325234"/>
                    </a:cubicBezTo>
                    <a:cubicBezTo>
                      <a:pt x="866475" y="330868"/>
                      <a:pt x="884124" y="337434"/>
                      <a:pt x="901120" y="345397"/>
                    </a:cubicBezTo>
                    <a:cubicBezTo>
                      <a:pt x="1026012" y="260599"/>
                      <a:pt x="1129484" y="216826"/>
                      <a:pt x="1188903" y="216826"/>
                    </a:cubicBezTo>
                    <a:cubicBezTo>
                      <a:pt x="1200405" y="216826"/>
                      <a:pt x="1215865" y="218549"/>
                      <a:pt x="1224014" y="226652"/>
                    </a:cubicBezTo>
                    <a:cubicBezTo>
                      <a:pt x="1268113" y="270750"/>
                      <a:pt x="1179031" y="524260"/>
                      <a:pt x="851620" y="851670"/>
                    </a:cubicBezTo>
                    <a:cubicBezTo>
                      <a:pt x="600672" y="1102618"/>
                      <a:pt x="364905" y="1233890"/>
                      <a:pt x="261713" y="1233890"/>
                    </a:cubicBezTo>
                    <a:cubicBezTo>
                      <a:pt x="250164" y="1233890"/>
                      <a:pt x="234751" y="1232167"/>
                      <a:pt x="226602" y="1224064"/>
                    </a:cubicBezTo>
                    <a:cubicBezTo>
                      <a:pt x="197451" y="1194913"/>
                      <a:pt x="227114" y="1073747"/>
                      <a:pt x="344974" y="900472"/>
                    </a:cubicBezTo>
                    <a:cubicBezTo>
                      <a:pt x="337198" y="883708"/>
                      <a:pt x="330725" y="866292"/>
                      <a:pt x="325183" y="848411"/>
                    </a:cubicBezTo>
                    <a:cubicBezTo>
                      <a:pt x="191444" y="1036866"/>
                      <a:pt x="134260" y="1197521"/>
                      <a:pt x="193679" y="1256987"/>
                    </a:cubicBezTo>
                    <a:cubicBezTo>
                      <a:pt x="209605" y="1272913"/>
                      <a:pt x="232748" y="1280456"/>
                      <a:pt x="261713" y="1280456"/>
                    </a:cubicBezTo>
                    <a:cubicBezTo>
                      <a:pt x="392984" y="1280456"/>
                      <a:pt x="644026" y="1125063"/>
                      <a:pt x="884543" y="884593"/>
                    </a:cubicBezTo>
                    <a:cubicBezTo>
                      <a:pt x="1178099" y="590990"/>
                      <a:pt x="1344808" y="281694"/>
                      <a:pt x="1256890" y="193729"/>
                    </a:cubicBezTo>
                    <a:close/>
                  </a:path>
                </a:pathLst>
              </a:custGeom>
              <a:solidFill>
                <a:srgbClr val="0078D7"/>
              </a:solidFill>
              <a:ln w="46434" cap="flat">
                <a:noFill/>
                <a:prstDash val="solid"/>
                <a:miter/>
              </a:ln>
            </p:spPr>
            <p:txBody>
              <a:bodyPr rtlCol="0" anchor="ctr"/>
              <a:lstStyle/>
              <a:p>
                <a:pPr defTabSz="914367"/>
                <a:endParaRPr lang="en-US" sz="1765">
                  <a:solidFill>
                    <a:srgbClr val="3C3C41"/>
                  </a:solidFill>
                  <a:latin typeface="Segoe UI"/>
                </a:endParaRPr>
              </a:p>
            </p:txBody>
          </p:sp>
          <p:sp>
            <p:nvSpPr>
              <p:cNvPr id="133" name="Freeform: Shape 132">
                <a:extLst>
                  <a:ext uri="{FF2B5EF4-FFF2-40B4-BE49-F238E27FC236}">
                    <a16:creationId xmlns:a16="http://schemas.microsoft.com/office/drawing/2014/main" id="{E75A4A1A-1940-4735-BF76-4700E9AAA752}"/>
                  </a:ext>
                </a:extLst>
              </p:cNvPr>
              <p:cNvSpPr/>
              <p:nvPr/>
            </p:nvSpPr>
            <p:spPr>
              <a:xfrm>
                <a:off x="10248501" y="926701"/>
                <a:ext cx="698501" cy="698501"/>
              </a:xfrm>
              <a:custGeom>
                <a:avLst/>
                <a:gdLst>
                  <a:gd name="connsiteX0" fmla="*/ 356526 w 698500"/>
                  <a:gd name="connsiteY0" fmla="*/ 170260 h 698500"/>
                  <a:gd name="connsiteX1" fmla="*/ 170260 w 698500"/>
                  <a:gd name="connsiteY1" fmla="*/ 356526 h 698500"/>
                  <a:gd name="connsiteX2" fmla="*/ 356526 w 698500"/>
                  <a:gd name="connsiteY2" fmla="*/ 542793 h 698500"/>
                  <a:gd name="connsiteX3" fmla="*/ 542793 w 698500"/>
                  <a:gd name="connsiteY3" fmla="*/ 356526 h 698500"/>
                  <a:gd name="connsiteX4" fmla="*/ 356526 w 698500"/>
                  <a:gd name="connsiteY4" fmla="*/ 170260 h 698500"/>
                  <a:gd name="connsiteX5" fmla="*/ 356526 w 698500"/>
                  <a:gd name="connsiteY5" fmla="*/ 170260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500" h="698500">
                    <a:moveTo>
                      <a:pt x="356526" y="170260"/>
                    </a:moveTo>
                    <a:cubicBezTo>
                      <a:pt x="356526" y="273125"/>
                      <a:pt x="273125" y="356526"/>
                      <a:pt x="170260" y="356526"/>
                    </a:cubicBezTo>
                    <a:cubicBezTo>
                      <a:pt x="273125" y="356526"/>
                      <a:pt x="356526" y="439927"/>
                      <a:pt x="356526" y="542793"/>
                    </a:cubicBezTo>
                    <a:cubicBezTo>
                      <a:pt x="356526" y="439927"/>
                      <a:pt x="439927" y="356526"/>
                      <a:pt x="542793" y="356526"/>
                    </a:cubicBezTo>
                    <a:cubicBezTo>
                      <a:pt x="439927" y="356526"/>
                      <a:pt x="356526" y="273125"/>
                      <a:pt x="356526" y="170260"/>
                    </a:cubicBezTo>
                    <a:lnTo>
                      <a:pt x="356526" y="170260"/>
                    </a:lnTo>
                    <a:close/>
                  </a:path>
                </a:pathLst>
              </a:custGeom>
              <a:solidFill>
                <a:srgbClr val="0078D7"/>
              </a:solidFill>
              <a:ln w="46434" cap="flat">
                <a:noFill/>
                <a:prstDash val="solid"/>
                <a:miter/>
              </a:ln>
            </p:spPr>
            <p:txBody>
              <a:bodyPr rtlCol="0" anchor="ctr"/>
              <a:lstStyle/>
              <a:p>
                <a:pPr defTabSz="914367"/>
                <a:endParaRPr lang="en-US" sz="1765">
                  <a:solidFill>
                    <a:srgbClr val="3C3C41"/>
                  </a:solidFill>
                  <a:latin typeface="Segoe UI"/>
                </a:endParaRPr>
              </a:p>
            </p:txBody>
          </p:sp>
          <p:sp>
            <p:nvSpPr>
              <p:cNvPr id="134" name="Freeform: Shape 133">
                <a:extLst>
                  <a:ext uri="{FF2B5EF4-FFF2-40B4-BE49-F238E27FC236}">
                    <a16:creationId xmlns:a16="http://schemas.microsoft.com/office/drawing/2014/main" id="{86C4B663-B65E-490A-A464-34A82E1D27FB}"/>
                  </a:ext>
                </a:extLst>
              </p:cNvPr>
              <p:cNvSpPr/>
              <p:nvPr/>
            </p:nvSpPr>
            <p:spPr>
              <a:xfrm>
                <a:off x="11086702" y="1764902"/>
                <a:ext cx="605367" cy="605367"/>
              </a:xfrm>
              <a:custGeom>
                <a:avLst/>
                <a:gdLst>
                  <a:gd name="connsiteX0" fmla="*/ 309960 w 605367"/>
                  <a:gd name="connsiteY0" fmla="*/ 170260 h 605367"/>
                  <a:gd name="connsiteX1" fmla="*/ 170260 w 605367"/>
                  <a:gd name="connsiteY1" fmla="*/ 309960 h 605367"/>
                  <a:gd name="connsiteX2" fmla="*/ 309960 w 605367"/>
                  <a:gd name="connsiteY2" fmla="*/ 449660 h 605367"/>
                  <a:gd name="connsiteX3" fmla="*/ 449660 w 605367"/>
                  <a:gd name="connsiteY3" fmla="*/ 309960 h 605367"/>
                  <a:gd name="connsiteX4" fmla="*/ 309960 w 605367"/>
                  <a:gd name="connsiteY4" fmla="*/ 170260 h 605367"/>
                  <a:gd name="connsiteX5" fmla="*/ 309960 w 605367"/>
                  <a:gd name="connsiteY5" fmla="*/ 170260 h 60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367" h="605367">
                    <a:moveTo>
                      <a:pt x="309960" y="170260"/>
                    </a:moveTo>
                    <a:cubicBezTo>
                      <a:pt x="309960" y="247421"/>
                      <a:pt x="247421" y="309960"/>
                      <a:pt x="170260" y="309960"/>
                    </a:cubicBezTo>
                    <a:cubicBezTo>
                      <a:pt x="247421" y="309960"/>
                      <a:pt x="309960" y="372499"/>
                      <a:pt x="309960" y="449660"/>
                    </a:cubicBezTo>
                    <a:cubicBezTo>
                      <a:pt x="309960" y="372499"/>
                      <a:pt x="372499" y="309960"/>
                      <a:pt x="449660" y="309960"/>
                    </a:cubicBezTo>
                    <a:cubicBezTo>
                      <a:pt x="372499" y="309960"/>
                      <a:pt x="309960" y="247421"/>
                      <a:pt x="309960" y="170260"/>
                    </a:cubicBezTo>
                    <a:lnTo>
                      <a:pt x="309960" y="170260"/>
                    </a:lnTo>
                    <a:close/>
                  </a:path>
                </a:pathLst>
              </a:custGeom>
              <a:solidFill>
                <a:srgbClr val="0078D7"/>
              </a:solidFill>
              <a:ln w="46434" cap="flat">
                <a:noFill/>
                <a:prstDash val="solid"/>
                <a:miter/>
              </a:ln>
            </p:spPr>
            <p:txBody>
              <a:bodyPr rtlCol="0" anchor="ctr"/>
              <a:lstStyle/>
              <a:p>
                <a:pPr defTabSz="914367"/>
                <a:endParaRPr lang="en-US" sz="1765">
                  <a:solidFill>
                    <a:srgbClr val="3C3C41"/>
                  </a:solidFill>
                  <a:latin typeface="Segoe UI"/>
                </a:endParaRPr>
              </a:p>
            </p:txBody>
          </p:sp>
          <p:sp>
            <p:nvSpPr>
              <p:cNvPr id="135" name="Freeform: Shape 134">
                <a:extLst>
                  <a:ext uri="{FF2B5EF4-FFF2-40B4-BE49-F238E27FC236}">
                    <a16:creationId xmlns:a16="http://schemas.microsoft.com/office/drawing/2014/main" id="{4CAAF9C9-B032-4AE2-8C37-6C573467EE47}"/>
                  </a:ext>
                </a:extLst>
              </p:cNvPr>
              <p:cNvSpPr/>
              <p:nvPr/>
            </p:nvSpPr>
            <p:spPr>
              <a:xfrm>
                <a:off x="10434768" y="1415652"/>
                <a:ext cx="651934" cy="651934"/>
              </a:xfrm>
              <a:custGeom>
                <a:avLst/>
                <a:gdLst>
                  <a:gd name="connsiteX0" fmla="*/ 386283 w 651933"/>
                  <a:gd name="connsiteY0" fmla="*/ 295710 h 651933"/>
                  <a:gd name="connsiteX1" fmla="*/ 371055 w 651933"/>
                  <a:gd name="connsiteY1" fmla="*/ 295710 h 651933"/>
                  <a:gd name="connsiteX2" fmla="*/ 373896 w 651933"/>
                  <a:gd name="connsiteY2" fmla="*/ 271961 h 651933"/>
                  <a:gd name="connsiteX3" fmla="*/ 272194 w 651933"/>
                  <a:gd name="connsiteY3" fmla="*/ 170260 h 651933"/>
                  <a:gd name="connsiteX4" fmla="*/ 177058 w 651933"/>
                  <a:gd name="connsiteY4" fmla="*/ 170260 h 651933"/>
                  <a:gd name="connsiteX5" fmla="*/ 170260 w 651933"/>
                  <a:gd name="connsiteY5" fmla="*/ 240110 h 651933"/>
                  <a:gd name="connsiteX6" fmla="*/ 275407 w 651933"/>
                  <a:gd name="connsiteY6" fmla="*/ 499160 h 651933"/>
                  <a:gd name="connsiteX7" fmla="*/ 386283 w 651933"/>
                  <a:gd name="connsiteY7" fmla="*/ 499160 h 651933"/>
                  <a:gd name="connsiteX8" fmla="*/ 487984 w 651933"/>
                  <a:gd name="connsiteY8" fmla="*/ 397458 h 651933"/>
                  <a:gd name="connsiteX9" fmla="*/ 386283 w 651933"/>
                  <a:gd name="connsiteY9" fmla="*/ 295710 h 65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1933" h="651933">
                    <a:moveTo>
                      <a:pt x="386283" y="295710"/>
                    </a:moveTo>
                    <a:lnTo>
                      <a:pt x="371055" y="295710"/>
                    </a:lnTo>
                    <a:cubicBezTo>
                      <a:pt x="372964" y="288120"/>
                      <a:pt x="373896" y="280483"/>
                      <a:pt x="373896" y="271961"/>
                    </a:cubicBezTo>
                    <a:cubicBezTo>
                      <a:pt x="373896" y="215848"/>
                      <a:pt x="328260" y="170260"/>
                      <a:pt x="272194" y="170260"/>
                    </a:cubicBezTo>
                    <a:lnTo>
                      <a:pt x="177058" y="170260"/>
                    </a:lnTo>
                    <a:cubicBezTo>
                      <a:pt x="172728" y="192891"/>
                      <a:pt x="170260" y="216221"/>
                      <a:pt x="170260" y="240110"/>
                    </a:cubicBezTo>
                    <a:cubicBezTo>
                      <a:pt x="170260" y="340880"/>
                      <a:pt x="210447" y="432104"/>
                      <a:pt x="275407" y="499160"/>
                    </a:cubicBezTo>
                    <a:lnTo>
                      <a:pt x="386283" y="499160"/>
                    </a:lnTo>
                    <a:cubicBezTo>
                      <a:pt x="442395" y="499160"/>
                      <a:pt x="487984" y="453525"/>
                      <a:pt x="487984" y="397458"/>
                    </a:cubicBezTo>
                    <a:cubicBezTo>
                      <a:pt x="487984" y="341346"/>
                      <a:pt x="442349" y="295710"/>
                      <a:pt x="386283" y="295710"/>
                    </a:cubicBezTo>
                    <a:close/>
                  </a:path>
                </a:pathLst>
              </a:custGeom>
              <a:solidFill>
                <a:srgbClr val="59B4D9"/>
              </a:solidFill>
              <a:ln w="46434" cap="flat">
                <a:noFill/>
                <a:prstDash val="solid"/>
                <a:miter/>
              </a:ln>
            </p:spPr>
            <p:txBody>
              <a:bodyPr rtlCol="0" anchor="ctr"/>
              <a:lstStyle/>
              <a:p>
                <a:pPr defTabSz="914367"/>
                <a:endParaRPr lang="en-US" sz="1765">
                  <a:solidFill>
                    <a:srgbClr val="3C3C41"/>
                  </a:solidFill>
                  <a:latin typeface="Segoe UI"/>
                </a:endParaRPr>
              </a:p>
            </p:txBody>
          </p:sp>
          <p:sp>
            <p:nvSpPr>
              <p:cNvPr id="136" name="Freeform: Shape 135">
                <a:extLst>
                  <a:ext uri="{FF2B5EF4-FFF2-40B4-BE49-F238E27FC236}">
                    <a16:creationId xmlns:a16="http://schemas.microsoft.com/office/drawing/2014/main" id="{175A1349-6A2F-4C24-8EF3-52CB2421BA26}"/>
                  </a:ext>
                </a:extLst>
              </p:cNvPr>
              <p:cNvSpPr/>
              <p:nvPr/>
            </p:nvSpPr>
            <p:spPr>
              <a:xfrm>
                <a:off x="10900482" y="1538355"/>
                <a:ext cx="372534" cy="372534"/>
              </a:xfrm>
              <a:custGeom>
                <a:avLst/>
                <a:gdLst>
                  <a:gd name="connsiteX0" fmla="*/ 170260 w 372533"/>
                  <a:gd name="connsiteY0" fmla="*/ 211052 h 372533"/>
                  <a:gd name="connsiteX1" fmla="*/ 170492 w 372533"/>
                  <a:gd name="connsiteY1" fmla="*/ 210819 h 372533"/>
                  <a:gd name="connsiteX2" fmla="*/ 209934 w 372533"/>
                  <a:gd name="connsiteY2" fmla="*/ 170260 h 372533"/>
                  <a:gd name="connsiteX3" fmla="*/ 170260 w 372533"/>
                  <a:gd name="connsiteY3" fmla="*/ 211052 h 372533"/>
                </a:gdLst>
                <a:ahLst/>
                <a:cxnLst>
                  <a:cxn ang="0">
                    <a:pos x="connsiteX0" y="connsiteY0"/>
                  </a:cxn>
                  <a:cxn ang="0">
                    <a:pos x="connsiteX1" y="connsiteY1"/>
                  </a:cxn>
                  <a:cxn ang="0">
                    <a:pos x="connsiteX2" y="connsiteY2"/>
                  </a:cxn>
                  <a:cxn ang="0">
                    <a:pos x="connsiteX3" y="connsiteY3"/>
                  </a:cxn>
                </a:cxnLst>
                <a:rect l="l" t="t" r="r" b="b"/>
                <a:pathLst>
                  <a:path w="372533" h="372533">
                    <a:moveTo>
                      <a:pt x="170260" y="211052"/>
                    </a:moveTo>
                    <a:cubicBezTo>
                      <a:pt x="170353" y="210959"/>
                      <a:pt x="170399" y="210912"/>
                      <a:pt x="170492" y="210819"/>
                    </a:cubicBezTo>
                    <a:cubicBezTo>
                      <a:pt x="184276" y="197035"/>
                      <a:pt x="197129" y="183624"/>
                      <a:pt x="209934" y="170260"/>
                    </a:cubicBezTo>
                    <a:cubicBezTo>
                      <a:pt x="192565" y="179014"/>
                      <a:pt x="178502" y="193357"/>
                      <a:pt x="170260" y="211052"/>
                    </a:cubicBezTo>
                    <a:close/>
                  </a:path>
                </a:pathLst>
              </a:custGeom>
              <a:solidFill>
                <a:srgbClr val="59B4D9"/>
              </a:solidFill>
              <a:ln w="46434" cap="flat">
                <a:noFill/>
                <a:prstDash val="solid"/>
                <a:miter/>
              </a:ln>
            </p:spPr>
            <p:txBody>
              <a:bodyPr rtlCol="0" anchor="ctr"/>
              <a:lstStyle/>
              <a:p>
                <a:pPr defTabSz="914367"/>
                <a:endParaRPr lang="en-US" sz="1765">
                  <a:solidFill>
                    <a:srgbClr val="3C3C41"/>
                  </a:solidFill>
                  <a:latin typeface="Segoe UI"/>
                </a:endParaRPr>
              </a:p>
            </p:txBody>
          </p:sp>
          <p:sp>
            <p:nvSpPr>
              <p:cNvPr id="137" name="Freeform: Shape 136">
                <a:extLst>
                  <a:ext uri="{FF2B5EF4-FFF2-40B4-BE49-F238E27FC236}">
                    <a16:creationId xmlns:a16="http://schemas.microsoft.com/office/drawing/2014/main" id="{245516C3-5AD5-4612-AFEE-BEFED570476D}"/>
                  </a:ext>
                </a:extLst>
              </p:cNvPr>
              <p:cNvSpPr/>
              <p:nvPr/>
            </p:nvSpPr>
            <p:spPr>
              <a:xfrm>
                <a:off x="10867652" y="1528762"/>
                <a:ext cx="605367" cy="605367"/>
              </a:xfrm>
              <a:custGeom>
                <a:avLst/>
                <a:gdLst>
                  <a:gd name="connsiteX0" fmla="*/ 302090 w 605367"/>
                  <a:gd name="connsiteY0" fmla="*/ 319180 h 605367"/>
                  <a:gd name="connsiteX1" fmla="*/ 170260 w 605367"/>
                  <a:gd name="connsiteY1" fmla="*/ 441743 h 605367"/>
                  <a:gd name="connsiteX2" fmla="*/ 230983 w 605367"/>
                  <a:gd name="connsiteY2" fmla="*/ 466889 h 605367"/>
                  <a:gd name="connsiteX3" fmla="*/ 261949 w 605367"/>
                  <a:gd name="connsiteY3" fmla="*/ 466889 h 605367"/>
                  <a:gd name="connsiteX4" fmla="*/ 479695 w 605367"/>
                  <a:gd name="connsiteY4" fmla="*/ 170260 h 605367"/>
                  <a:gd name="connsiteX5" fmla="*/ 439136 w 605367"/>
                  <a:gd name="connsiteY5" fmla="*/ 170260 h 605367"/>
                  <a:gd name="connsiteX6" fmla="*/ 302090 w 605367"/>
                  <a:gd name="connsiteY6" fmla="*/ 319180 h 60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5367" h="605367">
                    <a:moveTo>
                      <a:pt x="302090" y="319180"/>
                    </a:moveTo>
                    <a:cubicBezTo>
                      <a:pt x="258503" y="362766"/>
                      <a:pt x="214312" y="403698"/>
                      <a:pt x="170260" y="441743"/>
                    </a:cubicBezTo>
                    <a:cubicBezTo>
                      <a:pt x="185906" y="457250"/>
                      <a:pt x="207373" y="466889"/>
                      <a:pt x="230983" y="466889"/>
                    </a:cubicBezTo>
                    <a:lnTo>
                      <a:pt x="261949" y="466889"/>
                    </a:lnTo>
                    <a:cubicBezTo>
                      <a:pt x="379251" y="414316"/>
                      <a:pt x="464328" y="303021"/>
                      <a:pt x="479695" y="170260"/>
                    </a:cubicBezTo>
                    <a:lnTo>
                      <a:pt x="439136" y="170260"/>
                    </a:lnTo>
                    <a:cubicBezTo>
                      <a:pt x="396155" y="220924"/>
                      <a:pt x="350147" y="271076"/>
                      <a:pt x="302090" y="319180"/>
                    </a:cubicBezTo>
                    <a:close/>
                  </a:path>
                </a:pathLst>
              </a:custGeom>
              <a:solidFill>
                <a:srgbClr val="59B4D9"/>
              </a:solidFill>
              <a:ln w="46434" cap="flat">
                <a:noFill/>
                <a:prstDash val="solid"/>
                <a:miter/>
              </a:ln>
            </p:spPr>
            <p:txBody>
              <a:bodyPr rtlCol="0" anchor="ctr"/>
              <a:lstStyle/>
              <a:p>
                <a:pPr defTabSz="914367"/>
                <a:endParaRPr lang="en-US" sz="1765">
                  <a:solidFill>
                    <a:srgbClr val="3C3C41"/>
                  </a:solidFill>
                  <a:latin typeface="Segoe UI"/>
                </a:endParaRPr>
              </a:p>
            </p:txBody>
          </p:sp>
          <p:sp>
            <p:nvSpPr>
              <p:cNvPr id="138" name="Freeform: Shape 137">
                <a:extLst>
                  <a:ext uri="{FF2B5EF4-FFF2-40B4-BE49-F238E27FC236}">
                    <a16:creationId xmlns:a16="http://schemas.microsoft.com/office/drawing/2014/main" id="{F0CBE1FA-9EDE-4B2D-88E3-DBF49B6ABF75}"/>
                  </a:ext>
                </a:extLst>
              </p:cNvPr>
              <p:cNvSpPr/>
              <p:nvPr/>
            </p:nvSpPr>
            <p:spPr>
              <a:xfrm>
                <a:off x="10731584" y="1150361"/>
                <a:ext cx="698501" cy="605367"/>
              </a:xfrm>
              <a:custGeom>
                <a:avLst/>
                <a:gdLst>
                  <a:gd name="connsiteX0" fmla="*/ 276758 w 698500"/>
                  <a:gd name="connsiteY0" fmla="*/ 469730 h 605367"/>
                  <a:gd name="connsiteX1" fmla="*/ 459579 w 698500"/>
                  <a:gd name="connsiteY1" fmla="*/ 469730 h 605367"/>
                  <a:gd name="connsiteX2" fmla="*/ 572363 w 698500"/>
                  <a:gd name="connsiteY2" fmla="*/ 326631 h 605367"/>
                  <a:gd name="connsiteX3" fmla="*/ 407936 w 698500"/>
                  <a:gd name="connsiteY3" fmla="*/ 170260 h 605367"/>
                  <a:gd name="connsiteX4" fmla="*/ 387028 w 698500"/>
                  <a:gd name="connsiteY4" fmla="*/ 170260 h 605367"/>
                  <a:gd name="connsiteX5" fmla="*/ 318575 w 698500"/>
                  <a:gd name="connsiteY5" fmla="*/ 238713 h 605367"/>
                  <a:gd name="connsiteX6" fmla="*/ 321415 w 698500"/>
                  <a:gd name="connsiteY6" fmla="*/ 256780 h 605367"/>
                  <a:gd name="connsiteX7" fmla="*/ 277689 w 698500"/>
                  <a:gd name="connsiteY7" fmla="*/ 256780 h 605367"/>
                  <a:gd name="connsiteX8" fmla="*/ 170260 w 698500"/>
                  <a:gd name="connsiteY8" fmla="*/ 363232 h 605367"/>
                  <a:gd name="connsiteX9" fmla="*/ 276758 w 698500"/>
                  <a:gd name="connsiteY9" fmla="*/ 469730 h 60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8500" h="605367">
                    <a:moveTo>
                      <a:pt x="276758" y="469730"/>
                    </a:moveTo>
                    <a:lnTo>
                      <a:pt x="459579" y="469730"/>
                    </a:lnTo>
                    <a:cubicBezTo>
                      <a:pt x="504189" y="418181"/>
                      <a:pt x="541489" y="370357"/>
                      <a:pt x="572363" y="326631"/>
                    </a:cubicBezTo>
                    <a:cubicBezTo>
                      <a:pt x="535156" y="259016"/>
                      <a:pt x="477740" y="204020"/>
                      <a:pt x="407936" y="170260"/>
                    </a:cubicBezTo>
                    <a:lnTo>
                      <a:pt x="387028" y="170260"/>
                    </a:lnTo>
                    <a:cubicBezTo>
                      <a:pt x="348983" y="170260"/>
                      <a:pt x="318575" y="200668"/>
                      <a:pt x="318575" y="238713"/>
                    </a:cubicBezTo>
                    <a:cubicBezTo>
                      <a:pt x="318575" y="244394"/>
                      <a:pt x="319506" y="251053"/>
                      <a:pt x="321415" y="256780"/>
                    </a:cubicBezTo>
                    <a:lnTo>
                      <a:pt x="277689" y="256780"/>
                    </a:lnTo>
                    <a:cubicBezTo>
                      <a:pt x="217804" y="256780"/>
                      <a:pt x="170260" y="304325"/>
                      <a:pt x="170260" y="363232"/>
                    </a:cubicBezTo>
                    <a:cubicBezTo>
                      <a:pt x="170260" y="422139"/>
                      <a:pt x="217804" y="469730"/>
                      <a:pt x="276758" y="469730"/>
                    </a:cubicBezTo>
                    <a:close/>
                  </a:path>
                </a:pathLst>
              </a:custGeom>
              <a:solidFill>
                <a:srgbClr val="59B4D9"/>
              </a:solidFill>
              <a:ln w="46434" cap="flat">
                <a:noFill/>
                <a:prstDash val="solid"/>
                <a:miter/>
              </a:ln>
            </p:spPr>
            <p:txBody>
              <a:bodyPr rtlCol="0" anchor="ctr"/>
              <a:lstStyle/>
              <a:p>
                <a:pPr defTabSz="914367"/>
                <a:endParaRPr lang="en-US" sz="1765">
                  <a:solidFill>
                    <a:srgbClr val="3C3C41"/>
                  </a:solidFill>
                  <a:latin typeface="Segoe UI"/>
                </a:endParaRPr>
              </a:p>
            </p:txBody>
          </p:sp>
        </p:grpSp>
      </p:grpSp>
      <p:grpSp>
        <p:nvGrpSpPr>
          <p:cNvPr id="151" name="Group 150">
            <a:extLst>
              <a:ext uri="{FF2B5EF4-FFF2-40B4-BE49-F238E27FC236}">
                <a16:creationId xmlns:a16="http://schemas.microsoft.com/office/drawing/2014/main" id="{7F314B4B-5D31-4727-B174-28CBA317D94E}"/>
              </a:ext>
            </a:extLst>
          </p:cNvPr>
          <p:cNvGrpSpPr/>
          <p:nvPr/>
        </p:nvGrpSpPr>
        <p:grpSpPr>
          <a:xfrm>
            <a:off x="7330732" y="253177"/>
            <a:ext cx="703475" cy="892759"/>
            <a:chOff x="6441503" y="259620"/>
            <a:chExt cx="717581" cy="910661"/>
          </a:xfrm>
        </p:grpSpPr>
        <p:sp>
          <p:nvSpPr>
            <p:cNvPr id="143" name="Title 1">
              <a:extLst>
                <a:ext uri="{FF2B5EF4-FFF2-40B4-BE49-F238E27FC236}">
                  <a16:creationId xmlns:a16="http://schemas.microsoft.com/office/drawing/2014/main" id="{863E40B0-02C7-4F4C-A673-B4DD45AFD7B0}"/>
                </a:ext>
              </a:extLst>
            </p:cNvPr>
            <p:cNvSpPr txBox="1">
              <a:spLocks/>
            </p:cNvSpPr>
            <p:nvPr/>
          </p:nvSpPr>
          <p:spPr>
            <a:xfrm>
              <a:off x="6441503" y="25962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Internal User</a:t>
              </a:r>
            </a:p>
          </p:txBody>
        </p:sp>
        <p:grpSp>
          <p:nvGrpSpPr>
            <p:cNvPr id="150" name="Group 149">
              <a:extLst>
                <a:ext uri="{FF2B5EF4-FFF2-40B4-BE49-F238E27FC236}">
                  <a16:creationId xmlns:a16="http://schemas.microsoft.com/office/drawing/2014/main" id="{D1481A81-8C5E-4825-8ADA-010D7A0910E5}"/>
                </a:ext>
              </a:extLst>
            </p:cNvPr>
            <p:cNvGrpSpPr/>
            <p:nvPr/>
          </p:nvGrpSpPr>
          <p:grpSpPr>
            <a:xfrm>
              <a:off x="6525973" y="621641"/>
              <a:ext cx="548640" cy="548640"/>
              <a:chOff x="6415158" y="621641"/>
              <a:chExt cx="548640" cy="548640"/>
            </a:xfrm>
          </p:grpSpPr>
          <p:sp>
            <p:nvSpPr>
              <p:cNvPr id="144" name="Rectangle: Rounded Corners 143">
                <a:extLst>
                  <a:ext uri="{FF2B5EF4-FFF2-40B4-BE49-F238E27FC236}">
                    <a16:creationId xmlns:a16="http://schemas.microsoft.com/office/drawing/2014/main" id="{68940647-5420-4776-8319-8469C21DFC35}"/>
                  </a:ext>
                </a:extLst>
              </p:cNvPr>
              <p:cNvSpPr/>
              <p:nvPr/>
            </p:nvSpPr>
            <p:spPr bwMode="auto">
              <a:xfrm>
                <a:off x="6415158" y="621641"/>
                <a:ext cx="548640" cy="54864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45" name="people_4" title="Icon of a person">
                <a:extLst>
                  <a:ext uri="{FF2B5EF4-FFF2-40B4-BE49-F238E27FC236}">
                    <a16:creationId xmlns:a16="http://schemas.microsoft.com/office/drawing/2014/main" id="{098D4A12-C6C5-4AF3-969C-5EA03AA72FE1}"/>
                  </a:ext>
                </a:extLst>
              </p:cNvPr>
              <p:cNvSpPr>
                <a:spLocks noChangeAspect="1" noEditPoints="1"/>
              </p:cNvSpPr>
              <p:nvPr/>
            </p:nvSpPr>
            <p:spPr bwMode="auto">
              <a:xfrm>
                <a:off x="6528879" y="716414"/>
                <a:ext cx="321199" cy="3590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grpSp>
      <p:grpSp>
        <p:nvGrpSpPr>
          <p:cNvPr id="296" name="Group 295">
            <a:extLst>
              <a:ext uri="{FF2B5EF4-FFF2-40B4-BE49-F238E27FC236}">
                <a16:creationId xmlns:a16="http://schemas.microsoft.com/office/drawing/2014/main" id="{C7BA8E04-9506-470D-875F-BCF82C7C01CB}"/>
              </a:ext>
            </a:extLst>
          </p:cNvPr>
          <p:cNvGrpSpPr/>
          <p:nvPr/>
        </p:nvGrpSpPr>
        <p:grpSpPr>
          <a:xfrm>
            <a:off x="7264057" y="1791163"/>
            <a:ext cx="836825" cy="885289"/>
            <a:chOff x="7409716" y="1891410"/>
            <a:chExt cx="853605" cy="903041"/>
          </a:xfrm>
        </p:grpSpPr>
        <p:grpSp>
          <p:nvGrpSpPr>
            <p:cNvPr id="171" name="Group 170">
              <a:extLst>
                <a:ext uri="{FF2B5EF4-FFF2-40B4-BE49-F238E27FC236}">
                  <a16:creationId xmlns:a16="http://schemas.microsoft.com/office/drawing/2014/main" id="{581EEBA7-6A87-4C30-9809-FF5859859FE7}"/>
                </a:ext>
              </a:extLst>
            </p:cNvPr>
            <p:cNvGrpSpPr/>
            <p:nvPr/>
          </p:nvGrpSpPr>
          <p:grpSpPr>
            <a:xfrm>
              <a:off x="7562198" y="2245811"/>
              <a:ext cx="548640" cy="548640"/>
              <a:chOff x="5936050" y="566796"/>
              <a:chExt cx="822960" cy="822960"/>
            </a:xfrm>
          </p:grpSpPr>
          <p:sp>
            <p:nvSpPr>
              <p:cNvPr id="166" name="Rectangle: Rounded Corners 68">
                <a:extLst>
                  <a:ext uri="{FF2B5EF4-FFF2-40B4-BE49-F238E27FC236}">
                    <a16:creationId xmlns:a16="http://schemas.microsoft.com/office/drawing/2014/main" id="{D438043F-F37E-4E93-8F34-925D1A66AEAE}"/>
                  </a:ext>
                </a:extLst>
              </p:cNvPr>
              <p:cNvSpPr/>
              <p:nvPr/>
            </p:nvSpPr>
            <p:spPr bwMode="auto">
              <a:xfrm>
                <a:off x="5936050" y="566796"/>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63" name="Freeform: Shape 162">
                <a:extLst>
                  <a:ext uri="{FF2B5EF4-FFF2-40B4-BE49-F238E27FC236}">
                    <a16:creationId xmlns:a16="http://schemas.microsoft.com/office/drawing/2014/main" id="{029C30F5-C6EE-45E1-B578-0497F5FDF940}"/>
                  </a:ext>
                </a:extLst>
              </p:cNvPr>
              <p:cNvSpPr/>
              <p:nvPr/>
            </p:nvSpPr>
            <p:spPr>
              <a:xfrm>
                <a:off x="6050995" y="776856"/>
                <a:ext cx="593070" cy="402840"/>
              </a:xfrm>
              <a:custGeom>
                <a:avLst/>
                <a:gdLst>
                  <a:gd name="connsiteX0" fmla="*/ 501491 w 504825"/>
                  <a:gd name="connsiteY0" fmla="*/ 302419 h 342900"/>
                  <a:gd name="connsiteX1" fmla="*/ 456724 w 504825"/>
                  <a:gd name="connsiteY1" fmla="*/ 20479 h 342900"/>
                  <a:gd name="connsiteX2" fmla="*/ 443389 w 504825"/>
                  <a:gd name="connsiteY2" fmla="*/ 7144 h 342900"/>
                  <a:gd name="connsiteX3" fmla="*/ 70009 w 504825"/>
                  <a:gd name="connsiteY3" fmla="*/ 7144 h 342900"/>
                  <a:gd name="connsiteX4" fmla="*/ 56674 w 504825"/>
                  <a:gd name="connsiteY4" fmla="*/ 20479 h 342900"/>
                  <a:gd name="connsiteX5" fmla="*/ 7144 w 504825"/>
                  <a:gd name="connsiteY5" fmla="*/ 302419 h 342900"/>
                  <a:gd name="connsiteX6" fmla="*/ 7144 w 504825"/>
                  <a:gd name="connsiteY6" fmla="*/ 302419 h 342900"/>
                  <a:gd name="connsiteX7" fmla="*/ 7144 w 504825"/>
                  <a:gd name="connsiteY7" fmla="*/ 303371 h 342900"/>
                  <a:gd name="connsiteX8" fmla="*/ 7144 w 504825"/>
                  <a:gd name="connsiteY8" fmla="*/ 305276 h 342900"/>
                  <a:gd name="connsiteX9" fmla="*/ 7144 w 504825"/>
                  <a:gd name="connsiteY9" fmla="*/ 305276 h 342900"/>
                  <a:gd name="connsiteX10" fmla="*/ 7144 w 504825"/>
                  <a:gd name="connsiteY10" fmla="*/ 310039 h 342900"/>
                  <a:gd name="connsiteX11" fmla="*/ 28099 w 504825"/>
                  <a:gd name="connsiteY11" fmla="*/ 335756 h 342900"/>
                  <a:gd name="connsiteX12" fmla="*/ 28099 w 504825"/>
                  <a:gd name="connsiteY12" fmla="*/ 335756 h 342900"/>
                  <a:gd name="connsiteX13" fmla="*/ 28099 w 504825"/>
                  <a:gd name="connsiteY13" fmla="*/ 335756 h 342900"/>
                  <a:gd name="connsiteX14" fmla="*/ 42386 w 504825"/>
                  <a:gd name="connsiteY14" fmla="*/ 335756 h 342900"/>
                  <a:gd name="connsiteX15" fmla="*/ 481489 w 504825"/>
                  <a:gd name="connsiteY15" fmla="*/ 335756 h 342900"/>
                  <a:gd name="connsiteX16" fmla="*/ 502444 w 504825"/>
                  <a:gd name="connsiteY16" fmla="*/ 310039 h 342900"/>
                  <a:gd name="connsiteX17" fmla="*/ 501491 w 504825"/>
                  <a:gd name="connsiteY17" fmla="*/ 302419 h 342900"/>
                  <a:gd name="connsiteX18" fmla="*/ 345281 w 504825"/>
                  <a:gd name="connsiteY18" fmla="*/ 230029 h 342900"/>
                  <a:gd name="connsiteX19" fmla="*/ 290036 w 504825"/>
                  <a:gd name="connsiteY19" fmla="*/ 230029 h 342900"/>
                  <a:gd name="connsiteX20" fmla="*/ 282416 w 504825"/>
                  <a:gd name="connsiteY20" fmla="*/ 222409 h 342900"/>
                  <a:gd name="connsiteX21" fmla="*/ 290036 w 504825"/>
                  <a:gd name="connsiteY21" fmla="*/ 214789 h 342900"/>
                  <a:gd name="connsiteX22" fmla="*/ 315754 w 504825"/>
                  <a:gd name="connsiteY22" fmla="*/ 214789 h 342900"/>
                  <a:gd name="connsiteX23" fmla="*/ 253841 w 504825"/>
                  <a:gd name="connsiteY23" fmla="*/ 152876 h 342900"/>
                  <a:gd name="connsiteX24" fmla="*/ 253841 w 504825"/>
                  <a:gd name="connsiteY24" fmla="*/ 276701 h 342900"/>
                  <a:gd name="connsiteX25" fmla="*/ 272891 w 504825"/>
                  <a:gd name="connsiteY25" fmla="*/ 257651 h 342900"/>
                  <a:gd name="connsiteX26" fmla="*/ 284321 w 504825"/>
                  <a:gd name="connsiteY26" fmla="*/ 257651 h 342900"/>
                  <a:gd name="connsiteX27" fmla="*/ 284321 w 504825"/>
                  <a:gd name="connsiteY27" fmla="*/ 269081 h 342900"/>
                  <a:gd name="connsiteX28" fmla="*/ 246221 w 504825"/>
                  <a:gd name="connsiteY28" fmla="*/ 307181 h 342900"/>
                  <a:gd name="connsiteX29" fmla="*/ 207169 w 504825"/>
                  <a:gd name="connsiteY29" fmla="*/ 268129 h 342900"/>
                  <a:gd name="connsiteX30" fmla="*/ 205264 w 504825"/>
                  <a:gd name="connsiteY30" fmla="*/ 262414 h 342900"/>
                  <a:gd name="connsiteX31" fmla="*/ 207169 w 504825"/>
                  <a:gd name="connsiteY31" fmla="*/ 256699 h 342900"/>
                  <a:gd name="connsiteX32" fmla="*/ 218599 w 504825"/>
                  <a:gd name="connsiteY32" fmla="*/ 256699 h 342900"/>
                  <a:gd name="connsiteX33" fmla="*/ 238601 w 504825"/>
                  <a:gd name="connsiteY33" fmla="*/ 276701 h 342900"/>
                  <a:gd name="connsiteX34" fmla="*/ 238601 w 504825"/>
                  <a:gd name="connsiteY34" fmla="*/ 152876 h 342900"/>
                  <a:gd name="connsiteX35" fmla="*/ 176689 w 504825"/>
                  <a:gd name="connsiteY35" fmla="*/ 214789 h 342900"/>
                  <a:gd name="connsiteX36" fmla="*/ 204311 w 504825"/>
                  <a:gd name="connsiteY36" fmla="*/ 214789 h 342900"/>
                  <a:gd name="connsiteX37" fmla="*/ 211931 w 504825"/>
                  <a:gd name="connsiteY37" fmla="*/ 222409 h 342900"/>
                  <a:gd name="connsiteX38" fmla="*/ 204311 w 504825"/>
                  <a:gd name="connsiteY38" fmla="*/ 230029 h 342900"/>
                  <a:gd name="connsiteX39" fmla="*/ 149066 w 504825"/>
                  <a:gd name="connsiteY39" fmla="*/ 230029 h 342900"/>
                  <a:gd name="connsiteX40" fmla="*/ 149066 w 504825"/>
                  <a:gd name="connsiteY40" fmla="*/ 174784 h 342900"/>
                  <a:gd name="connsiteX41" fmla="*/ 156686 w 504825"/>
                  <a:gd name="connsiteY41" fmla="*/ 167164 h 342900"/>
                  <a:gd name="connsiteX42" fmla="*/ 164306 w 504825"/>
                  <a:gd name="connsiteY42" fmla="*/ 174784 h 342900"/>
                  <a:gd name="connsiteX43" fmla="*/ 164306 w 504825"/>
                  <a:gd name="connsiteY43" fmla="*/ 202406 h 342900"/>
                  <a:gd name="connsiteX44" fmla="*/ 237649 w 504825"/>
                  <a:gd name="connsiteY44" fmla="*/ 129064 h 342900"/>
                  <a:gd name="connsiteX45" fmla="*/ 237649 w 504825"/>
                  <a:gd name="connsiteY45" fmla="*/ 90964 h 342900"/>
                  <a:gd name="connsiteX46" fmla="*/ 220504 w 504825"/>
                  <a:gd name="connsiteY46" fmla="*/ 67151 h 342900"/>
                  <a:gd name="connsiteX47" fmla="*/ 245269 w 504825"/>
                  <a:gd name="connsiteY47" fmla="*/ 42386 h 342900"/>
                  <a:gd name="connsiteX48" fmla="*/ 270034 w 504825"/>
                  <a:gd name="connsiteY48" fmla="*/ 67151 h 342900"/>
                  <a:gd name="connsiteX49" fmla="*/ 252889 w 504825"/>
                  <a:gd name="connsiteY49" fmla="*/ 90964 h 342900"/>
                  <a:gd name="connsiteX50" fmla="*/ 252889 w 504825"/>
                  <a:gd name="connsiteY50" fmla="*/ 129064 h 342900"/>
                  <a:gd name="connsiteX51" fmla="*/ 328136 w 504825"/>
                  <a:gd name="connsiteY51" fmla="*/ 204311 h 342900"/>
                  <a:gd name="connsiteX52" fmla="*/ 328136 w 504825"/>
                  <a:gd name="connsiteY52" fmla="*/ 174784 h 342900"/>
                  <a:gd name="connsiteX53" fmla="*/ 335756 w 504825"/>
                  <a:gd name="connsiteY53" fmla="*/ 167164 h 342900"/>
                  <a:gd name="connsiteX54" fmla="*/ 343376 w 504825"/>
                  <a:gd name="connsiteY54" fmla="*/ 174784 h 342900"/>
                  <a:gd name="connsiteX55" fmla="*/ 343376 w 504825"/>
                  <a:gd name="connsiteY55" fmla="*/ 230029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04825" h="342900">
                    <a:moveTo>
                      <a:pt x="501491" y="302419"/>
                    </a:moveTo>
                    <a:lnTo>
                      <a:pt x="456724" y="20479"/>
                    </a:lnTo>
                    <a:cubicBezTo>
                      <a:pt x="455771" y="9049"/>
                      <a:pt x="446246" y="7144"/>
                      <a:pt x="443389" y="7144"/>
                    </a:cubicBezTo>
                    <a:lnTo>
                      <a:pt x="70009" y="7144"/>
                    </a:lnTo>
                    <a:cubicBezTo>
                      <a:pt x="67151" y="7144"/>
                      <a:pt x="56674" y="8096"/>
                      <a:pt x="56674" y="20479"/>
                    </a:cubicBezTo>
                    <a:lnTo>
                      <a:pt x="7144" y="302419"/>
                    </a:lnTo>
                    <a:lnTo>
                      <a:pt x="7144" y="302419"/>
                    </a:lnTo>
                    <a:cubicBezTo>
                      <a:pt x="7144" y="302419"/>
                      <a:pt x="7144" y="302419"/>
                      <a:pt x="7144" y="303371"/>
                    </a:cubicBezTo>
                    <a:lnTo>
                      <a:pt x="7144" y="305276"/>
                    </a:lnTo>
                    <a:lnTo>
                      <a:pt x="7144" y="305276"/>
                    </a:lnTo>
                    <a:cubicBezTo>
                      <a:pt x="7144" y="307181"/>
                      <a:pt x="7144" y="308134"/>
                      <a:pt x="7144" y="310039"/>
                    </a:cubicBezTo>
                    <a:cubicBezTo>
                      <a:pt x="7144" y="330994"/>
                      <a:pt x="24289" y="335756"/>
                      <a:pt x="28099" y="335756"/>
                    </a:cubicBezTo>
                    <a:lnTo>
                      <a:pt x="28099" y="335756"/>
                    </a:lnTo>
                    <a:lnTo>
                      <a:pt x="28099" y="335756"/>
                    </a:lnTo>
                    <a:lnTo>
                      <a:pt x="42386" y="335756"/>
                    </a:lnTo>
                    <a:lnTo>
                      <a:pt x="481489" y="335756"/>
                    </a:lnTo>
                    <a:cubicBezTo>
                      <a:pt x="485299" y="335756"/>
                      <a:pt x="502444" y="330994"/>
                      <a:pt x="502444" y="310039"/>
                    </a:cubicBezTo>
                    <a:cubicBezTo>
                      <a:pt x="501491" y="307181"/>
                      <a:pt x="501491" y="304324"/>
                      <a:pt x="501491" y="302419"/>
                    </a:cubicBezTo>
                    <a:close/>
                    <a:moveTo>
                      <a:pt x="345281" y="230029"/>
                    </a:moveTo>
                    <a:lnTo>
                      <a:pt x="290036" y="230029"/>
                    </a:lnTo>
                    <a:cubicBezTo>
                      <a:pt x="285274" y="230029"/>
                      <a:pt x="282416" y="226219"/>
                      <a:pt x="282416" y="222409"/>
                    </a:cubicBezTo>
                    <a:cubicBezTo>
                      <a:pt x="282416" y="217646"/>
                      <a:pt x="286226" y="214789"/>
                      <a:pt x="290036" y="214789"/>
                    </a:cubicBezTo>
                    <a:lnTo>
                      <a:pt x="315754" y="214789"/>
                    </a:lnTo>
                    <a:lnTo>
                      <a:pt x="253841" y="152876"/>
                    </a:lnTo>
                    <a:lnTo>
                      <a:pt x="253841" y="276701"/>
                    </a:lnTo>
                    <a:lnTo>
                      <a:pt x="272891" y="257651"/>
                    </a:lnTo>
                    <a:cubicBezTo>
                      <a:pt x="275749" y="254794"/>
                      <a:pt x="281464" y="254794"/>
                      <a:pt x="284321" y="257651"/>
                    </a:cubicBezTo>
                    <a:cubicBezTo>
                      <a:pt x="287179" y="260509"/>
                      <a:pt x="287179" y="266224"/>
                      <a:pt x="284321" y="269081"/>
                    </a:cubicBezTo>
                    <a:lnTo>
                      <a:pt x="246221" y="307181"/>
                    </a:lnTo>
                    <a:lnTo>
                      <a:pt x="207169" y="268129"/>
                    </a:lnTo>
                    <a:cubicBezTo>
                      <a:pt x="205264" y="266224"/>
                      <a:pt x="205264" y="264319"/>
                      <a:pt x="205264" y="262414"/>
                    </a:cubicBezTo>
                    <a:cubicBezTo>
                      <a:pt x="205264" y="260509"/>
                      <a:pt x="206216" y="258604"/>
                      <a:pt x="207169" y="256699"/>
                    </a:cubicBezTo>
                    <a:cubicBezTo>
                      <a:pt x="210026" y="253841"/>
                      <a:pt x="215741" y="253841"/>
                      <a:pt x="218599" y="256699"/>
                    </a:cubicBezTo>
                    <a:lnTo>
                      <a:pt x="238601" y="276701"/>
                    </a:lnTo>
                    <a:lnTo>
                      <a:pt x="238601" y="152876"/>
                    </a:lnTo>
                    <a:lnTo>
                      <a:pt x="176689" y="214789"/>
                    </a:lnTo>
                    <a:lnTo>
                      <a:pt x="204311" y="214789"/>
                    </a:lnTo>
                    <a:cubicBezTo>
                      <a:pt x="209074" y="214789"/>
                      <a:pt x="211931" y="218599"/>
                      <a:pt x="211931" y="222409"/>
                    </a:cubicBezTo>
                    <a:cubicBezTo>
                      <a:pt x="211931" y="227171"/>
                      <a:pt x="208121" y="230029"/>
                      <a:pt x="204311" y="230029"/>
                    </a:cubicBezTo>
                    <a:lnTo>
                      <a:pt x="149066" y="230029"/>
                    </a:lnTo>
                    <a:lnTo>
                      <a:pt x="149066" y="174784"/>
                    </a:lnTo>
                    <a:cubicBezTo>
                      <a:pt x="149066" y="170021"/>
                      <a:pt x="152876" y="167164"/>
                      <a:pt x="156686" y="167164"/>
                    </a:cubicBezTo>
                    <a:cubicBezTo>
                      <a:pt x="161449" y="167164"/>
                      <a:pt x="164306" y="170974"/>
                      <a:pt x="164306" y="174784"/>
                    </a:cubicBezTo>
                    <a:lnTo>
                      <a:pt x="164306" y="202406"/>
                    </a:lnTo>
                    <a:lnTo>
                      <a:pt x="237649" y="129064"/>
                    </a:lnTo>
                    <a:lnTo>
                      <a:pt x="237649" y="90964"/>
                    </a:lnTo>
                    <a:cubicBezTo>
                      <a:pt x="228124" y="87154"/>
                      <a:pt x="220504" y="78581"/>
                      <a:pt x="220504" y="67151"/>
                    </a:cubicBezTo>
                    <a:cubicBezTo>
                      <a:pt x="220504" y="52864"/>
                      <a:pt x="231934" y="42386"/>
                      <a:pt x="245269" y="42386"/>
                    </a:cubicBezTo>
                    <a:cubicBezTo>
                      <a:pt x="259556" y="42386"/>
                      <a:pt x="270034" y="53816"/>
                      <a:pt x="270034" y="67151"/>
                    </a:cubicBezTo>
                    <a:cubicBezTo>
                      <a:pt x="270034" y="78581"/>
                      <a:pt x="262414" y="87154"/>
                      <a:pt x="252889" y="90964"/>
                    </a:cubicBezTo>
                    <a:lnTo>
                      <a:pt x="252889" y="129064"/>
                    </a:lnTo>
                    <a:lnTo>
                      <a:pt x="328136" y="204311"/>
                    </a:lnTo>
                    <a:lnTo>
                      <a:pt x="328136" y="174784"/>
                    </a:lnTo>
                    <a:cubicBezTo>
                      <a:pt x="328136" y="170021"/>
                      <a:pt x="331946" y="167164"/>
                      <a:pt x="335756" y="167164"/>
                    </a:cubicBezTo>
                    <a:cubicBezTo>
                      <a:pt x="340519" y="167164"/>
                      <a:pt x="343376" y="170974"/>
                      <a:pt x="343376" y="174784"/>
                    </a:cubicBezTo>
                    <a:lnTo>
                      <a:pt x="343376" y="230029"/>
                    </a:lnTo>
                    <a:close/>
                  </a:path>
                </a:pathLst>
              </a:custGeom>
              <a:solidFill>
                <a:srgbClr val="0F78D4"/>
              </a:solidFill>
              <a:ln w="9525" cap="flat">
                <a:noFill/>
                <a:prstDash val="solid"/>
                <a:miter/>
              </a:ln>
            </p:spPr>
            <p:txBody>
              <a:bodyPr rtlCol="0" anchor="ctr"/>
              <a:lstStyle/>
              <a:p>
                <a:pPr defTabSz="914367"/>
                <a:endParaRPr lang="en-US" sz="1765">
                  <a:solidFill>
                    <a:srgbClr val="3C3C41"/>
                  </a:solidFill>
                  <a:latin typeface="Segoe UI"/>
                </a:endParaRPr>
              </a:p>
            </p:txBody>
          </p:sp>
        </p:grpSp>
        <p:sp>
          <p:nvSpPr>
            <p:cNvPr id="165" name="Title 1">
              <a:extLst>
                <a:ext uri="{FF2B5EF4-FFF2-40B4-BE49-F238E27FC236}">
                  <a16:creationId xmlns:a16="http://schemas.microsoft.com/office/drawing/2014/main" id="{47DFE2DF-9E3D-4EA5-89B2-8656D4D2E6F7}"/>
                </a:ext>
              </a:extLst>
            </p:cNvPr>
            <p:cNvSpPr txBox="1">
              <a:spLocks/>
            </p:cNvSpPr>
            <p:nvPr/>
          </p:nvSpPr>
          <p:spPr>
            <a:xfrm>
              <a:off x="7409716" y="1891410"/>
              <a:ext cx="8536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Internal </a:t>
              </a:r>
              <a:br>
                <a:rPr lang="en-US" sz="980" spc="0">
                  <a:solidFill>
                    <a:srgbClr val="000000"/>
                  </a:solidFill>
                  <a:latin typeface="Segoe UI Semibold" panose="020B0702040204020203" pitchFamily="34" charset="0"/>
                  <a:cs typeface="Segoe UI Semibold" panose="020B0702040204020203" pitchFamily="34" charset="0"/>
                </a:rPr>
              </a:br>
              <a:r>
                <a:rPr lang="en-US" sz="980" spc="0">
                  <a:solidFill>
                    <a:srgbClr val="000000"/>
                  </a:solidFill>
                  <a:latin typeface="Segoe UI Semibold" panose="020B0702040204020203" pitchFamily="34" charset="0"/>
                  <a:cs typeface="Segoe UI Semibold" panose="020B0702040204020203" pitchFamily="34" charset="0"/>
                </a:rPr>
                <a:t>Load Balancer</a:t>
              </a:r>
            </a:p>
          </p:txBody>
        </p:sp>
      </p:grpSp>
      <p:cxnSp>
        <p:nvCxnSpPr>
          <p:cNvPr id="178" name="Straight Arrow Connector 177">
            <a:extLst>
              <a:ext uri="{FF2B5EF4-FFF2-40B4-BE49-F238E27FC236}">
                <a16:creationId xmlns:a16="http://schemas.microsoft.com/office/drawing/2014/main" id="{B9C66D05-0150-4235-A000-1977C891BA6A}"/>
              </a:ext>
            </a:extLst>
          </p:cNvPr>
          <p:cNvCxnSpPr>
            <a:cxnSpLocks/>
            <a:stCxn id="144" idx="2"/>
            <a:endCxn id="165" idx="0"/>
          </p:cNvCxnSpPr>
          <p:nvPr/>
        </p:nvCxnSpPr>
        <p:spPr>
          <a:xfrm>
            <a:off x="7682469" y="1145936"/>
            <a:ext cx="1" cy="645227"/>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52" name="Group 151">
            <a:extLst>
              <a:ext uri="{FF2B5EF4-FFF2-40B4-BE49-F238E27FC236}">
                <a16:creationId xmlns:a16="http://schemas.microsoft.com/office/drawing/2014/main" id="{5D27D92D-4113-4659-BD5A-E04DED56BAE6}"/>
              </a:ext>
            </a:extLst>
          </p:cNvPr>
          <p:cNvGrpSpPr/>
          <p:nvPr/>
        </p:nvGrpSpPr>
        <p:grpSpPr>
          <a:xfrm>
            <a:off x="9768820" y="253177"/>
            <a:ext cx="703475" cy="892759"/>
            <a:chOff x="6441503" y="259620"/>
            <a:chExt cx="717581" cy="910661"/>
          </a:xfrm>
        </p:grpSpPr>
        <p:sp>
          <p:nvSpPr>
            <p:cNvPr id="153" name="Title 1">
              <a:extLst>
                <a:ext uri="{FF2B5EF4-FFF2-40B4-BE49-F238E27FC236}">
                  <a16:creationId xmlns:a16="http://schemas.microsoft.com/office/drawing/2014/main" id="{FE336344-3535-4A55-94BD-78F8ED3E1412}"/>
                </a:ext>
              </a:extLst>
            </p:cNvPr>
            <p:cNvSpPr txBox="1">
              <a:spLocks/>
            </p:cNvSpPr>
            <p:nvPr/>
          </p:nvSpPr>
          <p:spPr>
            <a:xfrm>
              <a:off x="6441503" y="25962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External User</a:t>
              </a:r>
            </a:p>
          </p:txBody>
        </p:sp>
        <p:grpSp>
          <p:nvGrpSpPr>
            <p:cNvPr id="154" name="Group 153">
              <a:extLst>
                <a:ext uri="{FF2B5EF4-FFF2-40B4-BE49-F238E27FC236}">
                  <a16:creationId xmlns:a16="http://schemas.microsoft.com/office/drawing/2014/main" id="{C2F0D66F-3B5E-4BA7-826F-1CE912D8B206}"/>
                </a:ext>
              </a:extLst>
            </p:cNvPr>
            <p:cNvGrpSpPr/>
            <p:nvPr/>
          </p:nvGrpSpPr>
          <p:grpSpPr>
            <a:xfrm>
              <a:off x="6525973" y="621641"/>
              <a:ext cx="548640" cy="548640"/>
              <a:chOff x="6415158" y="621641"/>
              <a:chExt cx="548640" cy="548640"/>
            </a:xfrm>
          </p:grpSpPr>
          <p:sp>
            <p:nvSpPr>
              <p:cNvPr id="155" name="Rectangle: Rounded Corners 154">
                <a:extLst>
                  <a:ext uri="{FF2B5EF4-FFF2-40B4-BE49-F238E27FC236}">
                    <a16:creationId xmlns:a16="http://schemas.microsoft.com/office/drawing/2014/main" id="{1AA9D88B-58F3-4ADB-AC2E-64A1A02EA997}"/>
                  </a:ext>
                </a:extLst>
              </p:cNvPr>
              <p:cNvSpPr/>
              <p:nvPr/>
            </p:nvSpPr>
            <p:spPr bwMode="auto">
              <a:xfrm>
                <a:off x="6415158" y="621641"/>
                <a:ext cx="548640" cy="54864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56" name="people_4" title="Icon of a person">
                <a:extLst>
                  <a:ext uri="{FF2B5EF4-FFF2-40B4-BE49-F238E27FC236}">
                    <a16:creationId xmlns:a16="http://schemas.microsoft.com/office/drawing/2014/main" id="{BE712566-B5C3-4813-AD75-E92D303B48B7}"/>
                  </a:ext>
                </a:extLst>
              </p:cNvPr>
              <p:cNvSpPr>
                <a:spLocks noChangeAspect="1" noEditPoints="1"/>
              </p:cNvSpPr>
              <p:nvPr/>
            </p:nvSpPr>
            <p:spPr bwMode="auto">
              <a:xfrm>
                <a:off x="6528879" y="716414"/>
                <a:ext cx="321199" cy="3590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grpSp>
      <p:grpSp>
        <p:nvGrpSpPr>
          <p:cNvPr id="297" name="Group 296">
            <a:extLst>
              <a:ext uri="{FF2B5EF4-FFF2-40B4-BE49-F238E27FC236}">
                <a16:creationId xmlns:a16="http://schemas.microsoft.com/office/drawing/2014/main" id="{99820A85-E4C5-436D-A51C-A7715BBF3DB9}"/>
              </a:ext>
            </a:extLst>
          </p:cNvPr>
          <p:cNvGrpSpPr/>
          <p:nvPr/>
        </p:nvGrpSpPr>
        <p:grpSpPr>
          <a:xfrm>
            <a:off x="9702145" y="1791163"/>
            <a:ext cx="836825" cy="885289"/>
            <a:chOff x="9896692" y="1891410"/>
            <a:chExt cx="853605" cy="903041"/>
          </a:xfrm>
        </p:grpSpPr>
        <p:grpSp>
          <p:nvGrpSpPr>
            <p:cNvPr id="174" name="Group 173">
              <a:extLst>
                <a:ext uri="{FF2B5EF4-FFF2-40B4-BE49-F238E27FC236}">
                  <a16:creationId xmlns:a16="http://schemas.microsoft.com/office/drawing/2014/main" id="{678745A1-8568-4737-BA3D-A52AA8185F8B}"/>
                </a:ext>
              </a:extLst>
            </p:cNvPr>
            <p:cNvGrpSpPr/>
            <p:nvPr/>
          </p:nvGrpSpPr>
          <p:grpSpPr>
            <a:xfrm>
              <a:off x="10049174" y="2245811"/>
              <a:ext cx="548640" cy="548640"/>
              <a:chOff x="5936050" y="566796"/>
              <a:chExt cx="822960" cy="822960"/>
            </a:xfrm>
          </p:grpSpPr>
          <p:sp>
            <p:nvSpPr>
              <p:cNvPr id="176" name="Rectangle: Rounded Corners 68">
                <a:extLst>
                  <a:ext uri="{FF2B5EF4-FFF2-40B4-BE49-F238E27FC236}">
                    <a16:creationId xmlns:a16="http://schemas.microsoft.com/office/drawing/2014/main" id="{222A94DF-1076-4F7E-BBDD-0DF74136C231}"/>
                  </a:ext>
                </a:extLst>
              </p:cNvPr>
              <p:cNvSpPr/>
              <p:nvPr/>
            </p:nvSpPr>
            <p:spPr bwMode="auto">
              <a:xfrm>
                <a:off x="5936050" y="566796"/>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77" name="Freeform: Shape 176">
                <a:extLst>
                  <a:ext uri="{FF2B5EF4-FFF2-40B4-BE49-F238E27FC236}">
                    <a16:creationId xmlns:a16="http://schemas.microsoft.com/office/drawing/2014/main" id="{C734F275-A7B4-4247-8FCD-8A589B8CAFEC}"/>
                  </a:ext>
                </a:extLst>
              </p:cNvPr>
              <p:cNvSpPr/>
              <p:nvPr/>
            </p:nvSpPr>
            <p:spPr>
              <a:xfrm>
                <a:off x="6050995" y="776856"/>
                <a:ext cx="593070" cy="402840"/>
              </a:xfrm>
              <a:custGeom>
                <a:avLst/>
                <a:gdLst>
                  <a:gd name="connsiteX0" fmla="*/ 501491 w 504825"/>
                  <a:gd name="connsiteY0" fmla="*/ 302419 h 342900"/>
                  <a:gd name="connsiteX1" fmla="*/ 456724 w 504825"/>
                  <a:gd name="connsiteY1" fmla="*/ 20479 h 342900"/>
                  <a:gd name="connsiteX2" fmla="*/ 443389 w 504825"/>
                  <a:gd name="connsiteY2" fmla="*/ 7144 h 342900"/>
                  <a:gd name="connsiteX3" fmla="*/ 70009 w 504825"/>
                  <a:gd name="connsiteY3" fmla="*/ 7144 h 342900"/>
                  <a:gd name="connsiteX4" fmla="*/ 56674 w 504825"/>
                  <a:gd name="connsiteY4" fmla="*/ 20479 h 342900"/>
                  <a:gd name="connsiteX5" fmla="*/ 7144 w 504825"/>
                  <a:gd name="connsiteY5" fmla="*/ 302419 h 342900"/>
                  <a:gd name="connsiteX6" fmla="*/ 7144 w 504825"/>
                  <a:gd name="connsiteY6" fmla="*/ 302419 h 342900"/>
                  <a:gd name="connsiteX7" fmla="*/ 7144 w 504825"/>
                  <a:gd name="connsiteY7" fmla="*/ 303371 h 342900"/>
                  <a:gd name="connsiteX8" fmla="*/ 7144 w 504825"/>
                  <a:gd name="connsiteY8" fmla="*/ 305276 h 342900"/>
                  <a:gd name="connsiteX9" fmla="*/ 7144 w 504825"/>
                  <a:gd name="connsiteY9" fmla="*/ 305276 h 342900"/>
                  <a:gd name="connsiteX10" fmla="*/ 7144 w 504825"/>
                  <a:gd name="connsiteY10" fmla="*/ 310039 h 342900"/>
                  <a:gd name="connsiteX11" fmla="*/ 28099 w 504825"/>
                  <a:gd name="connsiteY11" fmla="*/ 335756 h 342900"/>
                  <a:gd name="connsiteX12" fmla="*/ 28099 w 504825"/>
                  <a:gd name="connsiteY12" fmla="*/ 335756 h 342900"/>
                  <a:gd name="connsiteX13" fmla="*/ 28099 w 504825"/>
                  <a:gd name="connsiteY13" fmla="*/ 335756 h 342900"/>
                  <a:gd name="connsiteX14" fmla="*/ 42386 w 504825"/>
                  <a:gd name="connsiteY14" fmla="*/ 335756 h 342900"/>
                  <a:gd name="connsiteX15" fmla="*/ 481489 w 504825"/>
                  <a:gd name="connsiteY15" fmla="*/ 335756 h 342900"/>
                  <a:gd name="connsiteX16" fmla="*/ 502444 w 504825"/>
                  <a:gd name="connsiteY16" fmla="*/ 310039 h 342900"/>
                  <a:gd name="connsiteX17" fmla="*/ 501491 w 504825"/>
                  <a:gd name="connsiteY17" fmla="*/ 302419 h 342900"/>
                  <a:gd name="connsiteX18" fmla="*/ 345281 w 504825"/>
                  <a:gd name="connsiteY18" fmla="*/ 230029 h 342900"/>
                  <a:gd name="connsiteX19" fmla="*/ 290036 w 504825"/>
                  <a:gd name="connsiteY19" fmla="*/ 230029 h 342900"/>
                  <a:gd name="connsiteX20" fmla="*/ 282416 w 504825"/>
                  <a:gd name="connsiteY20" fmla="*/ 222409 h 342900"/>
                  <a:gd name="connsiteX21" fmla="*/ 290036 w 504825"/>
                  <a:gd name="connsiteY21" fmla="*/ 214789 h 342900"/>
                  <a:gd name="connsiteX22" fmla="*/ 315754 w 504825"/>
                  <a:gd name="connsiteY22" fmla="*/ 214789 h 342900"/>
                  <a:gd name="connsiteX23" fmla="*/ 253841 w 504825"/>
                  <a:gd name="connsiteY23" fmla="*/ 152876 h 342900"/>
                  <a:gd name="connsiteX24" fmla="*/ 253841 w 504825"/>
                  <a:gd name="connsiteY24" fmla="*/ 276701 h 342900"/>
                  <a:gd name="connsiteX25" fmla="*/ 272891 w 504825"/>
                  <a:gd name="connsiteY25" fmla="*/ 257651 h 342900"/>
                  <a:gd name="connsiteX26" fmla="*/ 284321 w 504825"/>
                  <a:gd name="connsiteY26" fmla="*/ 257651 h 342900"/>
                  <a:gd name="connsiteX27" fmla="*/ 284321 w 504825"/>
                  <a:gd name="connsiteY27" fmla="*/ 269081 h 342900"/>
                  <a:gd name="connsiteX28" fmla="*/ 246221 w 504825"/>
                  <a:gd name="connsiteY28" fmla="*/ 307181 h 342900"/>
                  <a:gd name="connsiteX29" fmla="*/ 207169 w 504825"/>
                  <a:gd name="connsiteY29" fmla="*/ 268129 h 342900"/>
                  <a:gd name="connsiteX30" fmla="*/ 205264 w 504825"/>
                  <a:gd name="connsiteY30" fmla="*/ 262414 h 342900"/>
                  <a:gd name="connsiteX31" fmla="*/ 207169 w 504825"/>
                  <a:gd name="connsiteY31" fmla="*/ 256699 h 342900"/>
                  <a:gd name="connsiteX32" fmla="*/ 218599 w 504825"/>
                  <a:gd name="connsiteY32" fmla="*/ 256699 h 342900"/>
                  <a:gd name="connsiteX33" fmla="*/ 238601 w 504825"/>
                  <a:gd name="connsiteY33" fmla="*/ 276701 h 342900"/>
                  <a:gd name="connsiteX34" fmla="*/ 238601 w 504825"/>
                  <a:gd name="connsiteY34" fmla="*/ 152876 h 342900"/>
                  <a:gd name="connsiteX35" fmla="*/ 176689 w 504825"/>
                  <a:gd name="connsiteY35" fmla="*/ 214789 h 342900"/>
                  <a:gd name="connsiteX36" fmla="*/ 204311 w 504825"/>
                  <a:gd name="connsiteY36" fmla="*/ 214789 h 342900"/>
                  <a:gd name="connsiteX37" fmla="*/ 211931 w 504825"/>
                  <a:gd name="connsiteY37" fmla="*/ 222409 h 342900"/>
                  <a:gd name="connsiteX38" fmla="*/ 204311 w 504825"/>
                  <a:gd name="connsiteY38" fmla="*/ 230029 h 342900"/>
                  <a:gd name="connsiteX39" fmla="*/ 149066 w 504825"/>
                  <a:gd name="connsiteY39" fmla="*/ 230029 h 342900"/>
                  <a:gd name="connsiteX40" fmla="*/ 149066 w 504825"/>
                  <a:gd name="connsiteY40" fmla="*/ 174784 h 342900"/>
                  <a:gd name="connsiteX41" fmla="*/ 156686 w 504825"/>
                  <a:gd name="connsiteY41" fmla="*/ 167164 h 342900"/>
                  <a:gd name="connsiteX42" fmla="*/ 164306 w 504825"/>
                  <a:gd name="connsiteY42" fmla="*/ 174784 h 342900"/>
                  <a:gd name="connsiteX43" fmla="*/ 164306 w 504825"/>
                  <a:gd name="connsiteY43" fmla="*/ 202406 h 342900"/>
                  <a:gd name="connsiteX44" fmla="*/ 237649 w 504825"/>
                  <a:gd name="connsiteY44" fmla="*/ 129064 h 342900"/>
                  <a:gd name="connsiteX45" fmla="*/ 237649 w 504825"/>
                  <a:gd name="connsiteY45" fmla="*/ 90964 h 342900"/>
                  <a:gd name="connsiteX46" fmla="*/ 220504 w 504825"/>
                  <a:gd name="connsiteY46" fmla="*/ 67151 h 342900"/>
                  <a:gd name="connsiteX47" fmla="*/ 245269 w 504825"/>
                  <a:gd name="connsiteY47" fmla="*/ 42386 h 342900"/>
                  <a:gd name="connsiteX48" fmla="*/ 270034 w 504825"/>
                  <a:gd name="connsiteY48" fmla="*/ 67151 h 342900"/>
                  <a:gd name="connsiteX49" fmla="*/ 252889 w 504825"/>
                  <a:gd name="connsiteY49" fmla="*/ 90964 h 342900"/>
                  <a:gd name="connsiteX50" fmla="*/ 252889 w 504825"/>
                  <a:gd name="connsiteY50" fmla="*/ 129064 h 342900"/>
                  <a:gd name="connsiteX51" fmla="*/ 328136 w 504825"/>
                  <a:gd name="connsiteY51" fmla="*/ 204311 h 342900"/>
                  <a:gd name="connsiteX52" fmla="*/ 328136 w 504825"/>
                  <a:gd name="connsiteY52" fmla="*/ 174784 h 342900"/>
                  <a:gd name="connsiteX53" fmla="*/ 335756 w 504825"/>
                  <a:gd name="connsiteY53" fmla="*/ 167164 h 342900"/>
                  <a:gd name="connsiteX54" fmla="*/ 343376 w 504825"/>
                  <a:gd name="connsiteY54" fmla="*/ 174784 h 342900"/>
                  <a:gd name="connsiteX55" fmla="*/ 343376 w 504825"/>
                  <a:gd name="connsiteY55" fmla="*/ 230029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04825" h="342900">
                    <a:moveTo>
                      <a:pt x="501491" y="302419"/>
                    </a:moveTo>
                    <a:lnTo>
                      <a:pt x="456724" y="20479"/>
                    </a:lnTo>
                    <a:cubicBezTo>
                      <a:pt x="455771" y="9049"/>
                      <a:pt x="446246" y="7144"/>
                      <a:pt x="443389" y="7144"/>
                    </a:cubicBezTo>
                    <a:lnTo>
                      <a:pt x="70009" y="7144"/>
                    </a:lnTo>
                    <a:cubicBezTo>
                      <a:pt x="67151" y="7144"/>
                      <a:pt x="56674" y="8096"/>
                      <a:pt x="56674" y="20479"/>
                    </a:cubicBezTo>
                    <a:lnTo>
                      <a:pt x="7144" y="302419"/>
                    </a:lnTo>
                    <a:lnTo>
                      <a:pt x="7144" y="302419"/>
                    </a:lnTo>
                    <a:cubicBezTo>
                      <a:pt x="7144" y="302419"/>
                      <a:pt x="7144" y="302419"/>
                      <a:pt x="7144" y="303371"/>
                    </a:cubicBezTo>
                    <a:lnTo>
                      <a:pt x="7144" y="305276"/>
                    </a:lnTo>
                    <a:lnTo>
                      <a:pt x="7144" y="305276"/>
                    </a:lnTo>
                    <a:cubicBezTo>
                      <a:pt x="7144" y="307181"/>
                      <a:pt x="7144" y="308134"/>
                      <a:pt x="7144" y="310039"/>
                    </a:cubicBezTo>
                    <a:cubicBezTo>
                      <a:pt x="7144" y="330994"/>
                      <a:pt x="24289" y="335756"/>
                      <a:pt x="28099" y="335756"/>
                    </a:cubicBezTo>
                    <a:lnTo>
                      <a:pt x="28099" y="335756"/>
                    </a:lnTo>
                    <a:lnTo>
                      <a:pt x="28099" y="335756"/>
                    </a:lnTo>
                    <a:lnTo>
                      <a:pt x="42386" y="335756"/>
                    </a:lnTo>
                    <a:lnTo>
                      <a:pt x="481489" y="335756"/>
                    </a:lnTo>
                    <a:cubicBezTo>
                      <a:pt x="485299" y="335756"/>
                      <a:pt x="502444" y="330994"/>
                      <a:pt x="502444" y="310039"/>
                    </a:cubicBezTo>
                    <a:cubicBezTo>
                      <a:pt x="501491" y="307181"/>
                      <a:pt x="501491" y="304324"/>
                      <a:pt x="501491" y="302419"/>
                    </a:cubicBezTo>
                    <a:close/>
                    <a:moveTo>
                      <a:pt x="345281" y="230029"/>
                    </a:moveTo>
                    <a:lnTo>
                      <a:pt x="290036" y="230029"/>
                    </a:lnTo>
                    <a:cubicBezTo>
                      <a:pt x="285274" y="230029"/>
                      <a:pt x="282416" y="226219"/>
                      <a:pt x="282416" y="222409"/>
                    </a:cubicBezTo>
                    <a:cubicBezTo>
                      <a:pt x="282416" y="217646"/>
                      <a:pt x="286226" y="214789"/>
                      <a:pt x="290036" y="214789"/>
                    </a:cubicBezTo>
                    <a:lnTo>
                      <a:pt x="315754" y="214789"/>
                    </a:lnTo>
                    <a:lnTo>
                      <a:pt x="253841" y="152876"/>
                    </a:lnTo>
                    <a:lnTo>
                      <a:pt x="253841" y="276701"/>
                    </a:lnTo>
                    <a:lnTo>
                      <a:pt x="272891" y="257651"/>
                    </a:lnTo>
                    <a:cubicBezTo>
                      <a:pt x="275749" y="254794"/>
                      <a:pt x="281464" y="254794"/>
                      <a:pt x="284321" y="257651"/>
                    </a:cubicBezTo>
                    <a:cubicBezTo>
                      <a:pt x="287179" y="260509"/>
                      <a:pt x="287179" y="266224"/>
                      <a:pt x="284321" y="269081"/>
                    </a:cubicBezTo>
                    <a:lnTo>
                      <a:pt x="246221" y="307181"/>
                    </a:lnTo>
                    <a:lnTo>
                      <a:pt x="207169" y="268129"/>
                    </a:lnTo>
                    <a:cubicBezTo>
                      <a:pt x="205264" y="266224"/>
                      <a:pt x="205264" y="264319"/>
                      <a:pt x="205264" y="262414"/>
                    </a:cubicBezTo>
                    <a:cubicBezTo>
                      <a:pt x="205264" y="260509"/>
                      <a:pt x="206216" y="258604"/>
                      <a:pt x="207169" y="256699"/>
                    </a:cubicBezTo>
                    <a:cubicBezTo>
                      <a:pt x="210026" y="253841"/>
                      <a:pt x="215741" y="253841"/>
                      <a:pt x="218599" y="256699"/>
                    </a:cubicBezTo>
                    <a:lnTo>
                      <a:pt x="238601" y="276701"/>
                    </a:lnTo>
                    <a:lnTo>
                      <a:pt x="238601" y="152876"/>
                    </a:lnTo>
                    <a:lnTo>
                      <a:pt x="176689" y="214789"/>
                    </a:lnTo>
                    <a:lnTo>
                      <a:pt x="204311" y="214789"/>
                    </a:lnTo>
                    <a:cubicBezTo>
                      <a:pt x="209074" y="214789"/>
                      <a:pt x="211931" y="218599"/>
                      <a:pt x="211931" y="222409"/>
                    </a:cubicBezTo>
                    <a:cubicBezTo>
                      <a:pt x="211931" y="227171"/>
                      <a:pt x="208121" y="230029"/>
                      <a:pt x="204311" y="230029"/>
                    </a:cubicBezTo>
                    <a:lnTo>
                      <a:pt x="149066" y="230029"/>
                    </a:lnTo>
                    <a:lnTo>
                      <a:pt x="149066" y="174784"/>
                    </a:lnTo>
                    <a:cubicBezTo>
                      <a:pt x="149066" y="170021"/>
                      <a:pt x="152876" y="167164"/>
                      <a:pt x="156686" y="167164"/>
                    </a:cubicBezTo>
                    <a:cubicBezTo>
                      <a:pt x="161449" y="167164"/>
                      <a:pt x="164306" y="170974"/>
                      <a:pt x="164306" y="174784"/>
                    </a:cubicBezTo>
                    <a:lnTo>
                      <a:pt x="164306" y="202406"/>
                    </a:lnTo>
                    <a:lnTo>
                      <a:pt x="237649" y="129064"/>
                    </a:lnTo>
                    <a:lnTo>
                      <a:pt x="237649" y="90964"/>
                    </a:lnTo>
                    <a:cubicBezTo>
                      <a:pt x="228124" y="87154"/>
                      <a:pt x="220504" y="78581"/>
                      <a:pt x="220504" y="67151"/>
                    </a:cubicBezTo>
                    <a:cubicBezTo>
                      <a:pt x="220504" y="52864"/>
                      <a:pt x="231934" y="42386"/>
                      <a:pt x="245269" y="42386"/>
                    </a:cubicBezTo>
                    <a:cubicBezTo>
                      <a:pt x="259556" y="42386"/>
                      <a:pt x="270034" y="53816"/>
                      <a:pt x="270034" y="67151"/>
                    </a:cubicBezTo>
                    <a:cubicBezTo>
                      <a:pt x="270034" y="78581"/>
                      <a:pt x="262414" y="87154"/>
                      <a:pt x="252889" y="90964"/>
                    </a:cubicBezTo>
                    <a:lnTo>
                      <a:pt x="252889" y="129064"/>
                    </a:lnTo>
                    <a:lnTo>
                      <a:pt x="328136" y="204311"/>
                    </a:lnTo>
                    <a:lnTo>
                      <a:pt x="328136" y="174784"/>
                    </a:lnTo>
                    <a:cubicBezTo>
                      <a:pt x="328136" y="170021"/>
                      <a:pt x="331946" y="167164"/>
                      <a:pt x="335756" y="167164"/>
                    </a:cubicBezTo>
                    <a:cubicBezTo>
                      <a:pt x="340519" y="167164"/>
                      <a:pt x="343376" y="170974"/>
                      <a:pt x="343376" y="174784"/>
                    </a:cubicBezTo>
                    <a:lnTo>
                      <a:pt x="343376" y="230029"/>
                    </a:lnTo>
                    <a:close/>
                  </a:path>
                </a:pathLst>
              </a:custGeom>
              <a:solidFill>
                <a:srgbClr val="0F78D4"/>
              </a:solidFill>
              <a:ln w="9525" cap="flat">
                <a:noFill/>
                <a:prstDash val="solid"/>
                <a:miter/>
              </a:ln>
            </p:spPr>
            <p:txBody>
              <a:bodyPr rtlCol="0" anchor="ctr"/>
              <a:lstStyle/>
              <a:p>
                <a:pPr defTabSz="914367"/>
                <a:endParaRPr lang="en-US" sz="1765">
                  <a:solidFill>
                    <a:srgbClr val="3C3C41"/>
                  </a:solidFill>
                  <a:latin typeface="Segoe UI"/>
                </a:endParaRPr>
              </a:p>
            </p:txBody>
          </p:sp>
        </p:grpSp>
        <p:sp>
          <p:nvSpPr>
            <p:cNvPr id="175" name="Title 1">
              <a:extLst>
                <a:ext uri="{FF2B5EF4-FFF2-40B4-BE49-F238E27FC236}">
                  <a16:creationId xmlns:a16="http://schemas.microsoft.com/office/drawing/2014/main" id="{D3625A15-18B1-486C-9613-2E48836AA644}"/>
                </a:ext>
              </a:extLst>
            </p:cNvPr>
            <p:cNvSpPr txBox="1">
              <a:spLocks/>
            </p:cNvSpPr>
            <p:nvPr/>
          </p:nvSpPr>
          <p:spPr>
            <a:xfrm>
              <a:off x="9896692" y="1891410"/>
              <a:ext cx="8536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External </a:t>
              </a:r>
              <a:br>
                <a:rPr lang="en-US" sz="980" spc="0">
                  <a:solidFill>
                    <a:srgbClr val="000000"/>
                  </a:solidFill>
                  <a:latin typeface="Segoe UI Semibold" panose="020B0702040204020203" pitchFamily="34" charset="0"/>
                  <a:cs typeface="Segoe UI Semibold" panose="020B0702040204020203" pitchFamily="34" charset="0"/>
                </a:rPr>
              </a:br>
              <a:r>
                <a:rPr lang="en-US" sz="980" spc="0">
                  <a:solidFill>
                    <a:srgbClr val="000000"/>
                  </a:solidFill>
                  <a:latin typeface="Segoe UI Semibold" panose="020B0702040204020203" pitchFamily="34" charset="0"/>
                  <a:cs typeface="Segoe UI Semibold" panose="020B0702040204020203" pitchFamily="34" charset="0"/>
                </a:rPr>
                <a:t>Load Balancer</a:t>
              </a:r>
            </a:p>
          </p:txBody>
        </p:sp>
      </p:grpSp>
      <p:cxnSp>
        <p:nvCxnSpPr>
          <p:cNvPr id="181" name="Straight Arrow Connector 180">
            <a:extLst>
              <a:ext uri="{FF2B5EF4-FFF2-40B4-BE49-F238E27FC236}">
                <a16:creationId xmlns:a16="http://schemas.microsoft.com/office/drawing/2014/main" id="{DDBA599F-EFA8-4540-B35F-10961ECC8F16}"/>
              </a:ext>
            </a:extLst>
          </p:cNvPr>
          <p:cNvCxnSpPr>
            <a:cxnSpLocks/>
            <a:stCxn id="155" idx="2"/>
            <a:endCxn id="175" idx="0"/>
          </p:cNvCxnSpPr>
          <p:nvPr/>
        </p:nvCxnSpPr>
        <p:spPr>
          <a:xfrm>
            <a:off x="10120557" y="1145936"/>
            <a:ext cx="1" cy="645227"/>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01" name="Group 300">
            <a:extLst>
              <a:ext uri="{FF2B5EF4-FFF2-40B4-BE49-F238E27FC236}">
                <a16:creationId xmlns:a16="http://schemas.microsoft.com/office/drawing/2014/main" id="{F91D0D14-4B21-4FFD-9A94-21D6E0525F35}"/>
              </a:ext>
            </a:extLst>
          </p:cNvPr>
          <p:cNvGrpSpPr/>
          <p:nvPr/>
        </p:nvGrpSpPr>
        <p:grpSpPr>
          <a:xfrm>
            <a:off x="7310601" y="2621726"/>
            <a:ext cx="3179507" cy="2088338"/>
            <a:chOff x="7457193" y="3197751"/>
            <a:chExt cx="3243263" cy="1590287"/>
          </a:xfrm>
        </p:grpSpPr>
        <p:sp>
          <p:nvSpPr>
            <p:cNvPr id="197" name="Rectangle: Rounded Corners 68">
              <a:extLst>
                <a:ext uri="{FF2B5EF4-FFF2-40B4-BE49-F238E27FC236}">
                  <a16:creationId xmlns:a16="http://schemas.microsoft.com/office/drawing/2014/main" id="{71B897B3-3A25-49B8-ABCA-832B589C4855}"/>
                </a:ext>
              </a:extLst>
            </p:cNvPr>
            <p:cNvSpPr/>
            <p:nvPr/>
          </p:nvSpPr>
          <p:spPr bwMode="auto">
            <a:xfrm>
              <a:off x="7457193" y="3352851"/>
              <a:ext cx="3243263" cy="1435187"/>
            </a:xfrm>
            <a:prstGeom prst="roundRect">
              <a:avLst>
                <a:gd name="adj" fmla="val 3125"/>
              </a:avLst>
            </a:prstGeom>
            <a:solidFill>
              <a:srgbClr val="0F78D4">
                <a:alpha val="1000"/>
              </a:srgbClr>
            </a:solidFill>
            <a:ln w="12700">
              <a:solidFill>
                <a:srgbClr val="0F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98" name="Title 1">
              <a:extLst>
                <a:ext uri="{FF2B5EF4-FFF2-40B4-BE49-F238E27FC236}">
                  <a16:creationId xmlns:a16="http://schemas.microsoft.com/office/drawing/2014/main" id="{EAD43EB0-FA32-40BB-B6D0-EEF8F450C4EA}"/>
                </a:ext>
              </a:extLst>
            </p:cNvPr>
            <p:cNvSpPr txBox="1">
              <a:spLocks/>
            </p:cNvSpPr>
            <p:nvPr/>
          </p:nvSpPr>
          <p:spPr>
            <a:xfrm>
              <a:off x="8530184" y="3197751"/>
              <a:ext cx="1097280" cy="114844"/>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896182"/>
              <a:r>
                <a:rPr lang="en-US" sz="980">
                  <a:solidFill>
                    <a:srgbClr val="000000"/>
                  </a:solidFill>
                </a:rPr>
                <a:t>Azure </a:t>
              </a:r>
              <a:r>
                <a:rPr lang="en-US" sz="980" err="1">
                  <a:solidFill>
                    <a:srgbClr val="000000"/>
                  </a:solidFill>
                </a:rPr>
                <a:t>VNet</a:t>
              </a:r>
              <a:endParaRPr lang="en-US" sz="980">
                <a:solidFill>
                  <a:srgbClr val="000000"/>
                </a:solidFill>
              </a:endParaRPr>
            </a:p>
          </p:txBody>
        </p:sp>
      </p:grpSp>
      <p:grpSp>
        <p:nvGrpSpPr>
          <p:cNvPr id="305" name="Group 304">
            <a:extLst>
              <a:ext uri="{FF2B5EF4-FFF2-40B4-BE49-F238E27FC236}">
                <a16:creationId xmlns:a16="http://schemas.microsoft.com/office/drawing/2014/main" id="{D527EBA2-D3F1-4676-97B6-61A98064DA84}"/>
              </a:ext>
            </a:extLst>
          </p:cNvPr>
          <p:cNvGrpSpPr/>
          <p:nvPr/>
        </p:nvGrpSpPr>
        <p:grpSpPr>
          <a:xfrm>
            <a:off x="7410625" y="3397427"/>
            <a:ext cx="1346757" cy="1176281"/>
            <a:chOff x="7559223" y="3411717"/>
            <a:chExt cx="1373762" cy="1199868"/>
          </a:xfrm>
        </p:grpSpPr>
        <p:sp>
          <p:nvSpPr>
            <p:cNvPr id="199" name="Rectangle: Rounded Corners 68">
              <a:extLst>
                <a:ext uri="{FF2B5EF4-FFF2-40B4-BE49-F238E27FC236}">
                  <a16:creationId xmlns:a16="http://schemas.microsoft.com/office/drawing/2014/main" id="{691B28FE-D640-4E18-8FD1-F97186B16E47}"/>
                </a:ext>
              </a:extLst>
            </p:cNvPr>
            <p:cNvSpPr/>
            <p:nvPr/>
          </p:nvSpPr>
          <p:spPr bwMode="auto">
            <a:xfrm>
              <a:off x="7559223" y="3622123"/>
              <a:ext cx="1373762" cy="98946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204" name="Title 1">
              <a:extLst>
                <a:ext uri="{FF2B5EF4-FFF2-40B4-BE49-F238E27FC236}">
                  <a16:creationId xmlns:a16="http://schemas.microsoft.com/office/drawing/2014/main" id="{95D58CEA-09E9-4C75-AA0C-7305DEE851F8}"/>
                </a:ext>
              </a:extLst>
            </p:cNvPr>
            <p:cNvSpPr txBox="1">
              <a:spLocks/>
            </p:cNvSpPr>
            <p:nvPr/>
          </p:nvSpPr>
          <p:spPr>
            <a:xfrm>
              <a:off x="7740889" y="3411717"/>
              <a:ext cx="109728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896182"/>
              <a:r>
                <a:rPr lang="en-US" sz="980">
                  <a:solidFill>
                    <a:srgbClr val="000000"/>
                  </a:solidFill>
                </a:rPr>
                <a:t>Node</a:t>
              </a:r>
            </a:p>
          </p:txBody>
        </p:sp>
      </p:grpSp>
      <p:grpSp>
        <p:nvGrpSpPr>
          <p:cNvPr id="306" name="Group 305">
            <a:extLst>
              <a:ext uri="{FF2B5EF4-FFF2-40B4-BE49-F238E27FC236}">
                <a16:creationId xmlns:a16="http://schemas.microsoft.com/office/drawing/2014/main" id="{FA97005D-102A-47AB-9DAE-F32AB88B6795}"/>
              </a:ext>
            </a:extLst>
          </p:cNvPr>
          <p:cNvGrpSpPr/>
          <p:nvPr/>
        </p:nvGrpSpPr>
        <p:grpSpPr>
          <a:xfrm>
            <a:off x="9043055" y="3397427"/>
            <a:ext cx="1347028" cy="1176281"/>
            <a:chOff x="9224386" y="3411717"/>
            <a:chExt cx="1374039" cy="1199868"/>
          </a:xfrm>
        </p:grpSpPr>
        <p:sp>
          <p:nvSpPr>
            <p:cNvPr id="202" name="Rectangle: Rounded Corners 68">
              <a:extLst>
                <a:ext uri="{FF2B5EF4-FFF2-40B4-BE49-F238E27FC236}">
                  <a16:creationId xmlns:a16="http://schemas.microsoft.com/office/drawing/2014/main" id="{A655F494-19A9-48F2-B4DD-97A55281D43E}"/>
                </a:ext>
              </a:extLst>
            </p:cNvPr>
            <p:cNvSpPr/>
            <p:nvPr/>
          </p:nvSpPr>
          <p:spPr bwMode="auto">
            <a:xfrm>
              <a:off x="9224386" y="3622123"/>
              <a:ext cx="1374039" cy="98946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205" name="Title 1">
              <a:extLst>
                <a:ext uri="{FF2B5EF4-FFF2-40B4-BE49-F238E27FC236}">
                  <a16:creationId xmlns:a16="http://schemas.microsoft.com/office/drawing/2014/main" id="{65F64978-9744-48B8-91FB-DA5C458FE7A8}"/>
                </a:ext>
              </a:extLst>
            </p:cNvPr>
            <p:cNvSpPr txBox="1">
              <a:spLocks/>
            </p:cNvSpPr>
            <p:nvPr/>
          </p:nvSpPr>
          <p:spPr>
            <a:xfrm>
              <a:off x="9362765" y="3411717"/>
              <a:ext cx="109728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896182"/>
              <a:r>
                <a:rPr lang="en-US" sz="980">
                  <a:solidFill>
                    <a:srgbClr val="000000"/>
                  </a:solidFill>
                </a:rPr>
                <a:t>Node</a:t>
              </a:r>
            </a:p>
          </p:txBody>
        </p:sp>
      </p:grpSp>
      <p:grpSp>
        <p:nvGrpSpPr>
          <p:cNvPr id="299" name="Group 298">
            <a:extLst>
              <a:ext uri="{FF2B5EF4-FFF2-40B4-BE49-F238E27FC236}">
                <a16:creationId xmlns:a16="http://schemas.microsoft.com/office/drawing/2014/main" id="{36EB945D-E60F-441D-BD3A-81A1EA8FBF88}"/>
              </a:ext>
            </a:extLst>
          </p:cNvPr>
          <p:cNvGrpSpPr/>
          <p:nvPr/>
        </p:nvGrpSpPr>
        <p:grpSpPr>
          <a:xfrm>
            <a:off x="7731665" y="3672887"/>
            <a:ext cx="961686" cy="835457"/>
            <a:chOff x="7886700" y="3692700"/>
            <a:chExt cx="980970" cy="852210"/>
          </a:xfrm>
        </p:grpSpPr>
        <p:sp>
          <p:nvSpPr>
            <p:cNvPr id="206" name="Rectangle: Rounded Corners 68">
              <a:extLst>
                <a:ext uri="{FF2B5EF4-FFF2-40B4-BE49-F238E27FC236}">
                  <a16:creationId xmlns:a16="http://schemas.microsoft.com/office/drawing/2014/main" id="{120C7816-A605-4996-80AF-574C345C02A7}"/>
                </a:ext>
              </a:extLst>
            </p:cNvPr>
            <p:cNvSpPr/>
            <p:nvPr/>
          </p:nvSpPr>
          <p:spPr bwMode="auto">
            <a:xfrm>
              <a:off x="7886700" y="3905242"/>
              <a:ext cx="980970" cy="639668"/>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207" name="Title 1">
              <a:extLst>
                <a:ext uri="{FF2B5EF4-FFF2-40B4-BE49-F238E27FC236}">
                  <a16:creationId xmlns:a16="http://schemas.microsoft.com/office/drawing/2014/main" id="{18C351ED-5574-446D-8D21-8512FD439374}"/>
                </a:ext>
              </a:extLst>
            </p:cNvPr>
            <p:cNvSpPr txBox="1">
              <a:spLocks/>
            </p:cNvSpPr>
            <p:nvPr/>
          </p:nvSpPr>
          <p:spPr>
            <a:xfrm>
              <a:off x="8166655" y="3692700"/>
              <a:ext cx="42106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896182"/>
              <a:r>
                <a:rPr lang="en-US" sz="980">
                  <a:solidFill>
                    <a:srgbClr val="000000"/>
                  </a:solidFill>
                </a:rPr>
                <a:t>Pod</a:t>
              </a:r>
            </a:p>
          </p:txBody>
        </p:sp>
      </p:grpSp>
      <p:sp>
        <p:nvSpPr>
          <p:cNvPr id="208" name="Freeform: Shape 207">
            <a:extLst>
              <a:ext uri="{FF2B5EF4-FFF2-40B4-BE49-F238E27FC236}">
                <a16:creationId xmlns:a16="http://schemas.microsoft.com/office/drawing/2014/main" id="{D0C206A0-A796-4249-8684-54C81023A9DC}"/>
              </a:ext>
            </a:extLst>
          </p:cNvPr>
          <p:cNvSpPr/>
          <p:nvPr/>
        </p:nvSpPr>
        <p:spPr>
          <a:xfrm>
            <a:off x="8159878" y="3961929"/>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10" name="Freeform: Shape 209">
            <a:extLst>
              <a:ext uri="{FF2B5EF4-FFF2-40B4-BE49-F238E27FC236}">
                <a16:creationId xmlns:a16="http://schemas.microsoft.com/office/drawing/2014/main" id="{643467D8-A12E-4119-BD21-2D7AC2A471FC}"/>
              </a:ext>
            </a:extLst>
          </p:cNvPr>
          <p:cNvSpPr/>
          <p:nvPr/>
        </p:nvSpPr>
        <p:spPr>
          <a:xfrm>
            <a:off x="8159878" y="4228053"/>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15" name="Freeform: Shape 214">
            <a:extLst>
              <a:ext uri="{FF2B5EF4-FFF2-40B4-BE49-F238E27FC236}">
                <a16:creationId xmlns:a16="http://schemas.microsoft.com/office/drawing/2014/main" id="{7874DB4D-1E50-48E8-BD22-28A4445D4AD2}"/>
              </a:ext>
            </a:extLst>
          </p:cNvPr>
          <p:cNvSpPr/>
          <p:nvPr/>
        </p:nvSpPr>
        <p:spPr>
          <a:xfrm>
            <a:off x="8415361" y="3961929"/>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16" name="Freeform: Shape 215">
            <a:extLst>
              <a:ext uri="{FF2B5EF4-FFF2-40B4-BE49-F238E27FC236}">
                <a16:creationId xmlns:a16="http://schemas.microsoft.com/office/drawing/2014/main" id="{AF38E26C-A972-4BA4-9A8C-087580C2A5AF}"/>
              </a:ext>
            </a:extLst>
          </p:cNvPr>
          <p:cNvSpPr/>
          <p:nvPr/>
        </p:nvSpPr>
        <p:spPr>
          <a:xfrm>
            <a:off x="8415361" y="4228053"/>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nvGrpSpPr>
          <p:cNvPr id="300" name="Group 299">
            <a:extLst>
              <a:ext uri="{FF2B5EF4-FFF2-40B4-BE49-F238E27FC236}">
                <a16:creationId xmlns:a16="http://schemas.microsoft.com/office/drawing/2014/main" id="{0DE12809-E3CA-475C-893D-099EBC2818FD}"/>
              </a:ext>
            </a:extLst>
          </p:cNvPr>
          <p:cNvGrpSpPr/>
          <p:nvPr/>
        </p:nvGrpSpPr>
        <p:grpSpPr>
          <a:xfrm>
            <a:off x="9113226" y="3672887"/>
            <a:ext cx="1206685" cy="835457"/>
            <a:chOff x="9295964" y="3692700"/>
            <a:chExt cx="1230882" cy="852210"/>
          </a:xfrm>
        </p:grpSpPr>
        <p:sp>
          <p:nvSpPr>
            <p:cNvPr id="226" name="Rectangle: Rounded Corners 68">
              <a:extLst>
                <a:ext uri="{FF2B5EF4-FFF2-40B4-BE49-F238E27FC236}">
                  <a16:creationId xmlns:a16="http://schemas.microsoft.com/office/drawing/2014/main" id="{EE474B52-267C-4A07-93FE-93454F319ACA}"/>
                </a:ext>
              </a:extLst>
            </p:cNvPr>
            <p:cNvSpPr/>
            <p:nvPr/>
          </p:nvSpPr>
          <p:spPr bwMode="auto">
            <a:xfrm>
              <a:off x="9295964" y="3905242"/>
              <a:ext cx="1230882" cy="639668"/>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227" name="Title 1">
              <a:extLst>
                <a:ext uri="{FF2B5EF4-FFF2-40B4-BE49-F238E27FC236}">
                  <a16:creationId xmlns:a16="http://schemas.microsoft.com/office/drawing/2014/main" id="{9C221A97-7539-445B-ABAC-FA7491D97C48}"/>
                </a:ext>
              </a:extLst>
            </p:cNvPr>
            <p:cNvSpPr txBox="1">
              <a:spLocks/>
            </p:cNvSpPr>
            <p:nvPr/>
          </p:nvSpPr>
          <p:spPr>
            <a:xfrm>
              <a:off x="9701093" y="3692700"/>
              <a:ext cx="420624"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896182"/>
              <a:r>
                <a:rPr lang="en-US" sz="980">
                  <a:solidFill>
                    <a:srgbClr val="000000"/>
                  </a:solidFill>
                </a:rPr>
                <a:t>Pod</a:t>
              </a:r>
            </a:p>
          </p:txBody>
        </p:sp>
      </p:grpSp>
      <p:sp>
        <p:nvSpPr>
          <p:cNvPr id="235" name="Freeform: Shape 234">
            <a:extLst>
              <a:ext uri="{FF2B5EF4-FFF2-40B4-BE49-F238E27FC236}">
                <a16:creationId xmlns:a16="http://schemas.microsoft.com/office/drawing/2014/main" id="{53781067-DC4F-4C01-BA6B-5DFF8D0745E0}"/>
              </a:ext>
            </a:extLst>
          </p:cNvPr>
          <p:cNvSpPr/>
          <p:nvPr/>
        </p:nvSpPr>
        <p:spPr>
          <a:xfrm>
            <a:off x="9625498" y="4094991"/>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nvGrpSpPr>
          <p:cNvPr id="307" name="Group 306">
            <a:extLst>
              <a:ext uri="{FF2B5EF4-FFF2-40B4-BE49-F238E27FC236}">
                <a16:creationId xmlns:a16="http://schemas.microsoft.com/office/drawing/2014/main" id="{8B20E0B3-A0DD-4AB9-BA07-0967F89AA55D}"/>
              </a:ext>
            </a:extLst>
          </p:cNvPr>
          <p:cNvGrpSpPr/>
          <p:nvPr/>
        </p:nvGrpSpPr>
        <p:grpSpPr>
          <a:xfrm>
            <a:off x="7482224" y="4038489"/>
            <a:ext cx="334942" cy="334942"/>
            <a:chOff x="7632258" y="4065634"/>
            <a:chExt cx="341658" cy="341658"/>
          </a:xfrm>
        </p:grpSpPr>
        <p:sp>
          <p:nvSpPr>
            <p:cNvPr id="243" name="Rectangle: Rounded Corners 68">
              <a:extLst>
                <a:ext uri="{FF2B5EF4-FFF2-40B4-BE49-F238E27FC236}">
                  <a16:creationId xmlns:a16="http://schemas.microsoft.com/office/drawing/2014/main" id="{81915050-18A8-496C-BC7E-2D3676EC28C4}"/>
                </a:ext>
              </a:extLst>
            </p:cNvPr>
            <p:cNvSpPr/>
            <p:nvPr/>
          </p:nvSpPr>
          <p:spPr bwMode="auto">
            <a:xfrm>
              <a:off x="7632258" y="4065634"/>
              <a:ext cx="341658" cy="341658"/>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249" name="Group 248">
              <a:extLst>
                <a:ext uri="{FF2B5EF4-FFF2-40B4-BE49-F238E27FC236}">
                  <a16:creationId xmlns:a16="http://schemas.microsoft.com/office/drawing/2014/main" id="{72B6F182-D85A-441A-8054-F1D48B794DF9}"/>
                </a:ext>
              </a:extLst>
            </p:cNvPr>
            <p:cNvGrpSpPr/>
            <p:nvPr/>
          </p:nvGrpSpPr>
          <p:grpSpPr>
            <a:xfrm>
              <a:off x="7669390" y="4102766"/>
              <a:ext cx="267395" cy="267395"/>
              <a:chOff x="5548362" y="2593696"/>
              <a:chExt cx="598210" cy="598210"/>
            </a:xfrm>
          </p:grpSpPr>
          <p:sp>
            <p:nvSpPr>
              <p:cNvPr id="246" name="Freeform: Shape 93">
                <a:extLst>
                  <a:ext uri="{FF2B5EF4-FFF2-40B4-BE49-F238E27FC236}">
                    <a16:creationId xmlns:a16="http://schemas.microsoft.com/office/drawing/2014/main" id="{E2E9992B-F249-4951-9A92-BECC6BC1F0E5}"/>
                  </a:ext>
                </a:extLst>
              </p:cNvPr>
              <p:cNvSpPr/>
              <p:nvPr/>
            </p:nvSpPr>
            <p:spPr>
              <a:xfrm>
                <a:off x="5724024" y="2818797"/>
                <a:ext cx="116724" cy="204267"/>
              </a:xfrm>
              <a:custGeom>
                <a:avLst/>
                <a:gdLst>
                  <a:gd name="connsiteX0" fmla="*/ 70961 w 76200"/>
                  <a:gd name="connsiteY0" fmla="*/ 7144 h 133350"/>
                  <a:gd name="connsiteX1" fmla="*/ 7144 w 76200"/>
                  <a:gd name="connsiteY1" fmla="*/ 66199 h 133350"/>
                  <a:gd name="connsiteX2" fmla="*/ 11906 w 76200"/>
                  <a:gd name="connsiteY2" fmla="*/ 81439 h 133350"/>
                  <a:gd name="connsiteX3" fmla="*/ 10954 w 76200"/>
                  <a:gd name="connsiteY3" fmla="*/ 90011 h 133350"/>
                  <a:gd name="connsiteX4" fmla="*/ 76676 w 76200"/>
                  <a:gd name="connsiteY4" fmla="*/ 130016 h 133350"/>
                  <a:gd name="connsiteX5" fmla="*/ 76676 w 76200"/>
                  <a:gd name="connsiteY5" fmla="*/ 14764 h 133350"/>
                  <a:gd name="connsiteX6" fmla="*/ 70961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70961" y="7144"/>
                    </a:moveTo>
                    <a:lnTo>
                      <a:pt x="7144" y="66199"/>
                    </a:lnTo>
                    <a:cubicBezTo>
                      <a:pt x="10001" y="70961"/>
                      <a:pt x="11906" y="76676"/>
                      <a:pt x="11906" y="81439"/>
                    </a:cubicBezTo>
                    <a:cubicBezTo>
                      <a:pt x="11906" y="84296"/>
                      <a:pt x="11906" y="87154"/>
                      <a:pt x="10954" y="90011"/>
                    </a:cubicBezTo>
                    <a:lnTo>
                      <a:pt x="76676" y="130016"/>
                    </a:lnTo>
                    <a:lnTo>
                      <a:pt x="76676" y="14764"/>
                    </a:lnTo>
                    <a:cubicBezTo>
                      <a:pt x="75724" y="14764"/>
                      <a:pt x="71914" y="8096"/>
                      <a:pt x="70961" y="7144"/>
                    </a:cubicBezTo>
                    <a:close/>
                  </a:path>
                </a:pathLst>
              </a:custGeom>
              <a:solidFill>
                <a:srgbClr val="0078D4"/>
              </a:solidFill>
              <a:ln w="9525" cap="flat">
                <a:noFill/>
                <a:prstDash val="solid"/>
                <a:miter/>
              </a:ln>
            </p:spPr>
            <p:txBody>
              <a:bodyPr rtlCol="0" anchor="ctr"/>
              <a:lstStyle/>
              <a:p>
                <a:pPr defTabSz="896386">
                  <a:defRPr/>
                </a:pPr>
                <a:endParaRPr lang="en-US" sz="1765">
                  <a:solidFill>
                    <a:srgbClr val="505050"/>
                  </a:solidFill>
                  <a:latin typeface="Segoe UI"/>
                </a:endParaRPr>
              </a:p>
            </p:txBody>
          </p:sp>
          <p:sp>
            <p:nvSpPr>
              <p:cNvPr id="247" name="Freeform: Shape 108">
                <a:extLst>
                  <a:ext uri="{FF2B5EF4-FFF2-40B4-BE49-F238E27FC236}">
                    <a16:creationId xmlns:a16="http://schemas.microsoft.com/office/drawing/2014/main" id="{0D2DAFD9-2B48-4C03-92EA-D11175F0990A}"/>
                  </a:ext>
                </a:extLst>
              </p:cNvPr>
              <p:cNvSpPr/>
              <p:nvPr/>
            </p:nvSpPr>
            <p:spPr>
              <a:xfrm>
                <a:off x="5853106" y="2817394"/>
                <a:ext cx="116724" cy="204267"/>
              </a:xfrm>
              <a:custGeom>
                <a:avLst/>
                <a:gdLst>
                  <a:gd name="connsiteX0" fmla="*/ 19526 w 76200"/>
                  <a:gd name="connsiteY0" fmla="*/ 7144 h 133350"/>
                  <a:gd name="connsiteX1" fmla="*/ 7144 w 76200"/>
                  <a:gd name="connsiteY1" fmla="*/ 16669 h 133350"/>
                  <a:gd name="connsiteX2" fmla="*/ 7144 w 76200"/>
                  <a:gd name="connsiteY2" fmla="*/ 130969 h 133350"/>
                  <a:gd name="connsiteX3" fmla="*/ 72866 w 76200"/>
                  <a:gd name="connsiteY3" fmla="*/ 89059 h 133350"/>
                  <a:gd name="connsiteX4" fmla="*/ 70961 w 76200"/>
                  <a:gd name="connsiteY4" fmla="*/ 82391 h 133350"/>
                  <a:gd name="connsiteX5" fmla="*/ 72866 w 76200"/>
                  <a:gd name="connsiteY5" fmla="*/ 70961 h 133350"/>
                  <a:gd name="connsiteX6" fmla="*/ 19526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19526" y="7144"/>
                    </a:moveTo>
                    <a:cubicBezTo>
                      <a:pt x="18574" y="8096"/>
                      <a:pt x="8096" y="15716"/>
                      <a:pt x="7144" y="16669"/>
                    </a:cubicBezTo>
                    <a:lnTo>
                      <a:pt x="7144" y="130969"/>
                    </a:lnTo>
                    <a:lnTo>
                      <a:pt x="72866" y="89059"/>
                    </a:lnTo>
                    <a:cubicBezTo>
                      <a:pt x="71914" y="86201"/>
                      <a:pt x="70961" y="84296"/>
                      <a:pt x="70961" y="82391"/>
                    </a:cubicBezTo>
                    <a:cubicBezTo>
                      <a:pt x="70961" y="78581"/>
                      <a:pt x="71914" y="74771"/>
                      <a:pt x="72866" y="70961"/>
                    </a:cubicBezTo>
                    <a:lnTo>
                      <a:pt x="19526" y="7144"/>
                    </a:lnTo>
                    <a:close/>
                  </a:path>
                </a:pathLst>
              </a:custGeom>
              <a:solidFill>
                <a:srgbClr val="0078D4"/>
              </a:solidFill>
              <a:ln w="9525" cap="flat">
                <a:noFill/>
                <a:prstDash val="solid"/>
                <a:miter/>
              </a:ln>
            </p:spPr>
            <p:txBody>
              <a:bodyPr rtlCol="0" anchor="ctr"/>
              <a:lstStyle/>
              <a:p>
                <a:pPr defTabSz="896386">
                  <a:defRPr/>
                </a:pPr>
                <a:endParaRPr lang="en-US" sz="1765">
                  <a:solidFill>
                    <a:srgbClr val="505050"/>
                  </a:solidFill>
                  <a:latin typeface="Segoe UI"/>
                </a:endParaRPr>
              </a:p>
            </p:txBody>
          </p:sp>
          <p:sp>
            <p:nvSpPr>
              <p:cNvPr id="248" name="Freeform: Shape 109">
                <a:extLst>
                  <a:ext uri="{FF2B5EF4-FFF2-40B4-BE49-F238E27FC236}">
                    <a16:creationId xmlns:a16="http://schemas.microsoft.com/office/drawing/2014/main" id="{B287C572-957A-4AF5-A702-43BB7ADE38F8}"/>
                  </a:ext>
                </a:extLst>
              </p:cNvPr>
              <p:cNvSpPr/>
              <p:nvPr/>
            </p:nvSpPr>
            <p:spPr>
              <a:xfrm>
                <a:off x="5548362" y="2593696"/>
                <a:ext cx="598210" cy="598210"/>
              </a:xfrm>
              <a:custGeom>
                <a:avLst/>
                <a:gdLst>
                  <a:gd name="connsiteX0" fmla="*/ 199549 w 390525"/>
                  <a:gd name="connsiteY0" fmla="*/ 7144 h 390525"/>
                  <a:gd name="connsiteX1" fmla="*/ 7144 w 390525"/>
                  <a:gd name="connsiteY1" fmla="*/ 235744 h 390525"/>
                  <a:gd name="connsiteX2" fmla="*/ 198596 w 390525"/>
                  <a:gd name="connsiteY2" fmla="*/ 391954 h 390525"/>
                  <a:gd name="connsiteX3" fmla="*/ 391001 w 390525"/>
                  <a:gd name="connsiteY3" fmla="*/ 236696 h 390525"/>
                  <a:gd name="connsiteX4" fmla="*/ 199549 w 390525"/>
                  <a:gd name="connsiteY4" fmla="*/ 7144 h 390525"/>
                  <a:gd name="connsiteX5" fmla="*/ 301466 w 390525"/>
                  <a:gd name="connsiteY5" fmla="*/ 259556 h 390525"/>
                  <a:gd name="connsiteX6" fmla="*/ 279559 w 390525"/>
                  <a:gd name="connsiteY6" fmla="*/ 250031 h 390525"/>
                  <a:gd name="connsiteX7" fmla="*/ 227171 w 390525"/>
                  <a:gd name="connsiteY7" fmla="*/ 287179 h 390525"/>
                  <a:gd name="connsiteX8" fmla="*/ 231934 w 390525"/>
                  <a:gd name="connsiteY8" fmla="*/ 304324 h 390525"/>
                  <a:gd name="connsiteX9" fmla="*/ 201454 w 390525"/>
                  <a:gd name="connsiteY9" fmla="*/ 334804 h 390525"/>
                  <a:gd name="connsiteX10" fmla="*/ 170974 w 390525"/>
                  <a:gd name="connsiteY10" fmla="*/ 304324 h 390525"/>
                  <a:gd name="connsiteX11" fmla="*/ 178594 w 390525"/>
                  <a:gd name="connsiteY11" fmla="*/ 284321 h 390525"/>
                  <a:gd name="connsiteX12" fmla="*/ 117634 w 390525"/>
                  <a:gd name="connsiteY12" fmla="*/ 251936 h 390525"/>
                  <a:gd name="connsiteX13" fmla="*/ 96679 w 390525"/>
                  <a:gd name="connsiteY13" fmla="*/ 260509 h 390525"/>
                  <a:gd name="connsiteX14" fmla="*/ 66199 w 390525"/>
                  <a:gd name="connsiteY14" fmla="*/ 230029 h 390525"/>
                  <a:gd name="connsiteX15" fmla="*/ 96679 w 390525"/>
                  <a:gd name="connsiteY15" fmla="*/ 199549 h 390525"/>
                  <a:gd name="connsiteX16" fmla="*/ 110966 w 390525"/>
                  <a:gd name="connsiteY16" fmla="*/ 203359 h 390525"/>
                  <a:gd name="connsiteX17" fmla="*/ 174784 w 390525"/>
                  <a:gd name="connsiteY17" fmla="*/ 144304 h 390525"/>
                  <a:gd name="connsiteX18" fmla="*/ 168116 w 390525"/>
                  <a:gd name="connsiteY18" fmla="*/ 124301 h 390525"/>
                  <a:gd name="connsiteX19" fmla="*/ 202406 w 390525"/>
                  <a:gd name="connsiteY19" fmla="*/ 90964 h 390525"/>
                  <a:gd name="connsiteX20" fmla="*/ 236696 w 390525"/>
                  <a:gd name="connsiteY20" fmla="*/ 124301 h 390525"/>
                  <a:gd name="connsiteX21" fmla="*/ 230981 w 390525"/>
                  <a:gd name="connsiteY21" fmla="*/ 142399 h 390525"/>
                  <a:gd name="connsiteX22" fmla="*/ 285274 w 390525"/>
                  <a:gd name="connsiteY22" fmla="*/ 206216 h 390525"/>
                  <a:gd name="connsiteX23" fmla="*/ 303371 w 390525"/>
                  <a:gd name="connsiteY23" fmla="*/ 200501 h 390525"/>
                  <a:gd name="connsiteX24" fmla="*/ 333851 w 390525"/>
                  <a:gd name="connsiteY24" fmla="*/ 230981 h 390525"/>
                  <a:gd name="connsiteX25" fmla="*/ 301466 w 390525"/>
                  <a:gd name="connsiteY25" fmla="*/ 25955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0525" h="390525">
                    <a:moveTo>
                      <a:pt x="199549" y="7144"/>
                    </a:moveTo>
                    <a:lnTo>
                      <a:pt x="7144" y="235744"/>
                    </a:lnTo>
                    <a:lnTo>
                      <a:pt x="198596" y="391954"/>
                    </a:lnTo>
                    <a:lnTo>
                      <a:pt x="391001" y="236696"/>
                    </a:lnTo>
                    <a:lnTo>
                      <a:pt x="199549" y="7144"/>
                    </a:lnTo>
                    <a:close/>
                    <a:moveTo>
                      <a:pt x="301466" y="259556"/>
                    </a:moveTo>
                    <a:cubicBezTo>
                      <a:pt x="292894" y="259556"/>
                      <a:pt x="285274" y="255746"/>
                      <a:pt x="279559" y="250031"/>
                    </a:cubicBezTo>
                    <a:lnTo>
                      <a:pt x="227171" y="287179"/>
                    </a:lnTo>
                    <a:cubicBezTo>
                      <a:pt x="230981" y="291941"/>
                      <a:pt x="231934" y="297656"/>
                      <a:pt x="231934" y="304324"/>
                    </a:cubicBezTo>
                    <a:cubicBezTo>
                      <a:pt x="231934" y="321469"/>
                      <a:pt x="217646" y="334804"/>
                      <a:pt x="201454" y="334804"/>
                    </a:cubicBezTo>
                    <a:cubicBezTo>
                      <a:pt x="184309" y="334804"/>
                      <a:pt x="170974" y="321469"/>
                      <a:pt x="170974" y="304324"/>
                    </a:cubicBezTo>
                    <a:cubicBezTo>
                      <a:pt x="170974" y="296704"/>
                      <a:pt x="173831" y="290036"/>
                      <a:pt x="178594" y="284321"/>
                    </a:cubicBezTo>
                    <a:lnTo>
                      <a:pt x="117634" y="251936"/>
                    </a:lnTo>
                    <a:cubicBezTo>
                      <a:pt x="111919" y="257651"/>
                      <a:pt x="104299" y="260509"/>
                      <a:pt x="96679" y="260509"/>
                    </a:cubicBezTo>
                    <a:cubicBezTo>
                      <a:pt x="79534" y="260509"/>
                      <a:pt x="66199" y="247174"/>
                      <a:pt x="66199" y="230029"/>
                    </a:cubicBezTo>
                    <a:cubicBezTo>
                      <a:pt x="66199" y="212884"/>
                      <a:pt x="80486" y="199549"/>
                      <a:pt x="96679" y="199549"/>
                    </a:cubicBezTo>
                    <a:cubicBezTo>
                      <a:pt x="101441" y="199549"/>
                      <a:pt x="106204" y="200501"/>
                      <a:pt x="110966" y="203359"/>
                    </a:cubicBezTo>
                    <a:lnTo>
                      <a:pt x="174784" y="144304"/>
                    </a:lnTo>
                    <a:cubicBezTo>
                      <a:pt x="170021" y="138589"/>
                      <a:pt x="168116" y="130969"/>
                      <a:pt x="168116" y="124301"/>
                    </a:cubicBezTo>
                    <a:cubicBezTo>
                      <a:pt x="168116" y="105251"/>
                      <a:pt x="183356" y="90964"/>
                      <a:pt x="202406" y="90964"/>
                    </a:cubicBezTo>
                    <a:cubicBezTo>
                      <a:pt x="221456" y="90964"/>
                      <a:pt x="236696" y="106204"/>
                      <a:pt x="236696" y="124301"/>
                    </a:cubicBezTo>
                    <a:cubicBezTo>
                      <a:pt x="236696" y="130969"/>
                      <a:pt x="234791" y="136684"/>
                      <a:pt x="230981" y="142399"/>
                    </a:cubicBezTo>
                    <a:lnTo>
                      <a:pt x="285274" y="206216"/>
                    </a:lnTo>
                    <a:cubicBezTo>
                      <a:pt x="290036" y="202406"/>
                      <a:pt x="296704" y="200501"/>
                      <a:pt x="303371" y="200501"/>
                    </a:cubicBezTo>
                    <a:cubicBezTo>
                      <a:pt x="320516" y="200501"/>
                      <a:pt x="333851" y="213836"/>
                      <a:pt x="333851" y="230981"/>
                    </a:cubicBezTo>
                    <a:cubicBezTo>
                      <a:pt x="331946" y="245269"/>
                      <a:pt x="317659" y="259556"/>
                      <a:pt x="301466" y="259556"/>
                    </a:cubicBezTo>
                    <a:close/>
                  </a:path>
                </a:pathLst>
              </a:custGeom>
              <a:solidFill>
                <a:srgbClr val="0078D4"/>
              </a:solidFill>
              <a:ln w="9525" cap="flat">
                <a:noFill/>
                <a:prstDash val="solid"/>
                <a:miter/>
              </a:ln>
            </p:spPr>
            <p:txBody>
              <a:bodyPr rtlCol="0" anchor="ctr"/>
              <a:lstStyle/>
              <a:p>
                <a:pPr defTabSz="896386">
                  <a:defRPr/>
                </a:pPr>
                <a:endParaRPr lang="en-US" sz="1765">
                  <a:solidFill>
                    <a:srgbClr val="505050"/>
                  </a:solidFill>
                  <a:latin typeface="Segoe UI"/>
                </a:endParaRPr>
              </a:p>
            </p:txBody>
          </p:sp>
        </p:grpSp>
      </p:grpSp>
      <p:cxnSp>
        <p:nvCxnSpPr>
          <p:cNvPr id="251" name="Straight Connector 250">
            <a:extLst>
              <a:ext uri="{FF2B5EF4-FFF2-40B4-BE49-F238E27FC236}">
                <a16:creationId xmlns:a16="http://schemas.microsoft.com/office/drawing/2014/main" id="{D5990222-3DC8-452A-A8E6-BD31E5BC4004}"/>
              </a:ext>
            </a:extLst>
          </p:cNvPr>
          <p:cNvCxnSpPr>
            <a:cxnSpLocks/>
          </p:cNvCxnSpPr>
          <p:nvPr/>
        </p:nvCxnSpPr>
        <p:spPr>
          <a:xfrm>
            <a:off x="6780541" y="4359419"/>
            <a:ext cx="701175" cy="0"/>
          </a:xfrm>
          <a:prstGeom prst="line">
            <a:avLst/>
          </a:prstGeom>
          <a:ln w="12700">
            <a:solidFill>
              <a:srgbClr val="0F78D4"/>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52" name="Title 1">
            <a:extLst>
              <a:ext uri="{FF2B5EF4-FFF2-40B4-BE49-F238E27FC236}">
                <a16:creationId xmlns:a16="http://schemas.microsoft.com/office/drawing/2014/main" id="{C619D7B3-C884-46CF-A632-10A941729C3C}"/>
              </a:ext>
            </a:extLst>
          </p:cNvPr>
          <p:cNvSpPr txBox="1">
            <a:spLocks/>
          </p:cNvSpPr>
          <p:nvPr/>
        </p:nvSpPr>
        <p:spPr>
          <a:xfrm>
            <a:off x="5660628" y="4270030"/>
            <a:ext cx="1075710" cy="150863"/>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r" defTabSz="896182"/>
            <a:r>
              <a:rPr lang="en-US" sz="980">
                <a:solidFill>
                  <a:srgbClr val="000000"/>
                </a:solidFill>
              </a:rPr>
              <a:t>AAD Pod Identity</a:t>
            </a:r>
          </a:p>
        </p:txBody>
      </p:sp>
      <p:cxnSp>
        <p:nvCxnSpPr>
          <p:cNvPr id="262" name="Connector: Elbow 261">
            <a:extLst>
              <a:ext uri="{FF2B5EF4-FFF2-40B4-BE49-F238E27FC236}">
                <a16:creationId xmlns:a16="http://schemas.microsoft.com/office/drawing/2014/main" id="{6FDA4C62-12A0-4CB9-A911-C4559D3441F0}"/>
              </a:ext>
            </a:extLst>
          </p:cNvPr>
          <p:cNvCxnSpPr>
            <a:cxnSpLocks/>
          </p:cNvCxnSpPr>
          <p:nvPr/>
        </p:nvCxnSpPr>
        <p:spPr>
          <a:xfrm flipV="1">
            <a:off x="7372607" y="4321140"/>
            <a:ext cx="277892" cy="555783"/>
          </a:xfrm>
          <a:prstGeom prst="bentConnector2">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6C155B63-F1E9-4968-9ADF-E02B7976E4D3}"/>
              </a:ext>
            </a:extLst>
          </p:cNvPr>
          <p:cNvGrpSpPr/>
          <p:nvPr/>
        </p:nvGrpSpPr>
        <p:grpSpPr>
          <a:xfrm>
            <a:off x="7729299" y="2977776"/>
            <a:ext cx="626651" cy="311800"/>
            <a:chOff x="8324830" y="3113188"/>
            <a:chExt cx="723636" cy="318052"/>
          </a:xfrm>
        </p:grpSpPr>
        <p:sp>
          <p:nvSpPr>
            <p:cNvPr id="184" name="Rectangle: Rounded Corners 183">
              <a:extLst>
                <a:ext uri="{FF2B5EF4-FFF2-40B4-BE49-F238E27FC236}">
                  <a16:creationId xmlns:a16="http://schemas.microsoft.com/office/drawing/2014/main" id="{468B7C96-C962-4390-843E-D04E8A35F059}"/>
                </a:ext>
              </a:extLst>
            </p:cNvPr>
            <p:cNvSpPr/>
            <p:nvPr/>
          </p:nvSpPr>
          <p:spPr bwMode="auto">
            <a:xfrm>
              <a:off x="8324830" y="3113188"/>
              <a:ext cx="723636" cy="318052"/>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185" name="Title 1">
              <a:extLst>
                <a:ext uri="{FF2B5EF4-FFF2-40B4-BE49-F238E27FC236}">
                  <a16:creationId xmlns:a16="http://schemas.microsoft.com/office/drawing/2014/main" id="{19EC97A2-E610-47AE-A2A1-AB0C71C898A7}"/>
                </a:ext>
              </a:extLst>
            </p:cNvPr>
            <p:cNvSpPr txBox="1">
              <a:spLocks/>
            </p:cNvSpPr>
            <p:nvPr/>
          </p:nvSpPr>
          <p:spPr>
            <a:xfrm>
              <a:off x="8375651" y="3149104"/>
              <a:ext cx="621995"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Ingress C</a:t>
              </a:r>
              <a:r>
                <a:rPr lang="en-US" sz="784" spc="0" err="1">
                  <a:solidFill>
                    <a:srgbClr val="000000"/>
                  </a:solidFill>
                  <a:latin typeface="Segoe UI Semibold" panose="020B0702040204020203" pitchFamily="34" charset="0"/>
                  <a:cs typeface="Segoe UI Semibold" panose="020B0702040204020203" pitchFamily="34" charset="0"/>
                </a:rPr>
                <a:t>ontroller</a:t>
              </a:r>
              <a:endParaRPr lang="en-US" sz="784" spc="0">
                <a:solidFill>
                  <a:srgbClr val="000000"/>
                </a:solidFill>
                <a:latin typeface="Segoe UI Semibold" panose="020B0702040204020203" pitchFamily="34" charset="0"/>
                <a:cs typeface="Segoe UI Semibold" panose="020B0702040204020203" pitchFamily="34" charset="0"/>
              </a:endParaRPr>
            </a:p>
          </p:txBody>
        </p:sp>
      </p:grpSp>
      <p:cxnSp>
        <p:nvCxnSpPr>
          <p:cNvPr id="277" name="Straight Arrow Connector 276">
            <a:extLst>
              <a:ext uri="{FF2B5EF4-FFF2-40B4-BE49-F238E27FC236}">
                <a16:creationId xmlns:a16="http://schemas.microsoft.com/office/drawing/2014/main" id="{3CC8CE74-C734-4BBF-9F34-4856AB943252}"/>
              </a:ext>
            </a:extLst>
          </p:cNvPr>
          <p:cNvCxnSpPr>
            <a:cxnSpLocks/>
            <a:stCxn id="199" idx="3"/>
            <a:endCxn id="202" idx="1"/>
          </p:cNvCxnSpPr>
          <p:nvPr/>
        </p:nvCxnSpPr>
        <p:spPr>
          <a:xfrm>
            <a:off x="8757382" y="4088703"/>
            <a:ext cx="285673" cy="0"/>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2" name="Straight Arrow Connector 281">
            <a:extLst>
              <a:ext uri="{FF2B5EF4-FFF2-40B4-BE49-F238E27FC236}">
                <a16:creationId xmlns:a16="http://schemas.microsoft.com/office/drawing/2014/main" id="{12139B4A-0C4A-46F1-A238-C1C1164D0225}"/>
              </a:ext>
            </a:extLst>
          </p:cNvPr>
          <p:cNvCxnSpPr>
            <a:cxnSpLocks/>
          </p:cNvCxnSpPr>
          <p:nvPr/>
        </p:nvCxnSpPr>
        <p:spPr>
          <a:xfrm flipH="1">
            <a:off x="10676924" y="3717505"/>
            <a:ext cx="332363"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02" name="Group 301">
            <a:extLst>
              <a:ext uri="{FF2B5EF4-FFF2-40B4-BE49-F238E27FC236}">
                <a16:creationId xmlns:a16="http://schemas.microsoft.com/office/drawing/2014/main" id="{BD0FC3A4-5DC3-46D2-A2EB-A0425C47D51D}"/>
              </a:ext>
            </a:extLst>
          </p:cNvPr>
          <p:cNvGrpSpPr/>
          <p:nvPr/>
        </p:nvGrpSpPr>
        <p:grpSpPr>
          <a:xfrm>
            <a:off x="7381096" y="6430377"/>
            <a:ext cx="3038515" cy="150863"/>
            <a:chOff x="7529102" y="6558823"/>
            <a:chExt cx="3099444" cy="153888"/>
          </a:xfrm>
        </p:grpSpPr>
        <p:cxnSp>
          <p:nvCxnSpPr>
            <p:cNvPr id="290" name="Straight Connector 289">
              <a:extLst>
                <a:ext uri="{FF2B5EF4-FFF2-40B4-BE49-F238E27FC236}">
                  <a16:creationId xmlns:a16="http://schemas.microsoft.com/office/drawing/2014/main" id="{23F67584-1BEB-4BBA-93A7-85059CBE3DDB}"/>
                </a:ext>
              </a:extLst>
            </p:cNvPr>
            <p:cNvCxnSpPr>
              <a:cxnSpLocks/>
            </p:cNvCxnSpPr>
            <p:nvPr/>
          </p:nvCxnSpPr>
          <p:spPr>
            <a:xfrm>
              <a:off x="7529102" y="6650424"/>
              <a:ext cx="3099444" cy="0"/>
            </a:xfrm>
            <a:prstGeom prst="line">
              <a:avLst/>
            </a:prstGeom>
            <a:ln>
              <a:solidFill>
                <a:srgbClr val="0F78D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8" name="Title 1">
              <a:extLst>
                <a:ext uri="{FF2B5EF4-FFF2-40B4-BE49-F238E27FC236}">
                  <a16:creationId xmlns:a16="http://schemas.microsoft.com/office/drawing/2014/main" id="{FCA954EA-7541-4D66-81C2-40C2CBC33F4B}"/>
                </a:ext>
              </a:extLst>
            </p:cNvPr>
            <p:cNvSpPr txBox="1">
              <a:spLocks/>
            </p:cNvSpPr>
            <p:nvPr/>
          </p:nvSpPr>
          <p:spPr>
            <a:xfrm>
              <a:off x="8444186" y="6558823"/>
              <a:ext cx="1269276" cy="153888"/>
            </a:xfrm>
            <a:prstGeom prst="rect">
              <a:avLst/>
            </a:prstGeom>
            <a:solidFill>
              <a:srgbClr val="FFFFFF"/>
            </a:solid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896182"/>
              <a:r>
                <a:rPr lang="en-US" sz="980">
                  <a:solidFill>
                    <a:srgbClr val="000000"/>
                  </a:solidFill>
                </a:rPr>
                <a:t>Encrypted Storage</a:t>
              </a:r>
            </a:p>
          </p:txBody>
        </p:sp>
      </p:grpSp>
      <p:sp>
        <p:nvSpPr>
          <p:cNvPr id="291" name="Oval 290">
            <a:extLst>
              <a:ext uri="{FF2B5EF4-FFF2-40B4-BE49-F238E27FC236}">
                <a16:creationId xmlns:a16="http://schemas.microsoft.com/office/drawing/2014/main" id="{DBBE95E5-B939-4609-85D5-3B3890F18E92}"/>
              </a:ext>
            </a:extLst>
          </p:cNvPr>
          <p:cNvSpPr/>
          <p:nvPr/>
        </p:nvSpPr>
        <p:spPr bwMode="auto">
          <a:xfrm>
            <a:off x="5848891" y="1648924"/>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292" name="Oval 291">
            <a:extLst>
              <a:ext uri="{FF2B5EF4-FFF2-40B4-BE49-F238E27FC236}">
                <a16:creationId xmlns:a16="http://schemas.microsoft.com/office/drawing/2014/main" id="{94DA09A5-08E4-4C3E-8753-AA0EB17AB3CF}"/>
              </a:ext>
            </a:extLst>
          </p:cNvPr>
          <p:cNvSpPr/>
          <p:nvPr/>
        </p:nvSpPr>
        <p:spPr bwMode="auto">
          <a:xfrm>
            <a:off x="7794898" y="4068958"/>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293" name="Oval 292">
            <a:extLst>
              <a:ext uri="{FF2B5EF4-FFF2-40B4-BE49-F238E27FC236}">
                <a16:creationId xmlns:a16="http://schemas.microsoft.com/office/drawing/2014/main" id="{AB660874-33B9-48D5-AFDC-F873098C6BC8}"/>
              </a:ext>
            </a:extLst>
          </p:cNvPr>
          <p:cNvSpPr/>
          <p:nvPr/>
        </p:nvSpPr>
        <p:spPr bwMode="auto">
          <a:xfrm>
            <a:off x="9091200" y="3950929"/>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294" name="Oval 293">
            <a:extLst>
              <a:ext uri="{FF2B5EF4-FFF2-40B4-BE49-F238E27FC236}">
                <a16:creationId xmlns:a16="http://schemas.microsoft.com/office/drawing/2014/main" id="{CA51BB25-4B31-47AA-B0C3-FAAF65EB47A0}"/>
              </a:ext>
            </a:extLst>
          </p:cNvPr>
          <p:cNvSpPr/>
          <p:nvPr/>
        </p:nvSpPr>
        <p:spPr bwMode="auto">
          <a:xfrm>
            <a:off x="8453211" y="4891737"/>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p>
        </p:txBody>
      </p:sp>
      <p:grpSp>
        <p:nvGrpSpPr>
          <p:cNvPr id="308" name="Group 307">
            <a:extLst>
              <a:ext uri="{FF2B5EF4-FFF2-40B4-BE49-F238E27FC236}">
                <a16:creationId xmlns:a16="http://schemas.microsoft.com/office/drawing/2014/main" id="{B8DAEDE1-E043-4F4C-87A6-D36F2E75A010}"/>
              </a:ext>
            </a:extLst>
          </p:cNvPr>
          <p:cNvGrpSpPr/>
          <p:nvPr/>
        </p:nvGrpSpPr>
        <p:grpSpPr>
          <a:xfrm>
            <a:off x="6009709" y="4584365"/>
            <a:ext cx="1361365" cy="454582"/>
            <a:chOff x="6130215" y="4675794"/>
            <a:chExt cx="1388663" cy="463697"/>
          </a:xfrm>
        </p:grpSpPr>
        <p:sp>
          <p:nvSpPr>
            <p:cNvPr id="259" name="Oval 258">
              <a:extLst>
                <a:ext uri="{FF2B5EF4-FFF2-40B4-BE49-F238E27FC236}">
                  <a16:creationId xmlns:a16="http://schemas.microsoft.com/office/drawing/2014/main" id="{4BC39D94-48CF-465D-810B-D3EEBEBBF491}"/>
                </a:ext>
              </a:extLst>
            </p:cNvPr>
            <p:cNvSpPr/>
            <p:nvPr/>
          </p:nvSpPr>
          <p:spPr bwMode="auto">
            <a:xfrm>
              <a:off x="7055181" y="4675794"/>
              <a:ext cx="463697" cy="463697"/>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03" name="Group 302">
              <a:extLst>
                <a:ext uri="{FF2B5EF4-FFF2-40B4-BE49-F238E27FC236}">
                  <a16:creationId xmlns:a16="http://schemas.microsoft.com/office/drawing/2014/main" id="{9277C7AB-A56E-4476-B305-9AF8387625BD}"/>
                </a:ext>
              </a:extLst>
            </p:cNvPr>
            <p:cNvGrpSpPr/>
            <p:nvPr/>
          </p:nvGrpSpPr>
          <p:grpSpPr>
            <a:xfrm>
              <a:off x="6130215" y="4702913"/>
              <a:ext cx="1358332" cy="395028"/>
              <a:chOff x="6130215" y="4702913"/>
              <a:chExt cx="1358332" cy="395028"/>
            </a:xfrm>
          </p:grpSpPr>
          <p:pic>
            <p:nvPicPr>
              <p:cNvPr id="258" name="Picture 257" descr="A close up of a sign&#10;&#10;Description automatically generated">
                <a:extLst>
                  <a:ext uri="{FF2B5EF4-FFF2-40B4-BE49-F238E27FC236}">
                    <a16:creationId xmlns:a16="http://schemas.microsoft.com/office/drawing/2014/main" id="{A6B9979E-E465-4394-A25B-1691C4CEE8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93519" y="4702913"/>
                <a:ext cx="395028" cy="395028"/>
              </a:xfrm>
              <a:prstGeom prst="rect">
                <a:avLst/>
              </a:prstGeom>
            </p:spPr>
          </p:pic>
          <p:sp>
            <p:nvSpPr>
              <p:cNvPr id="260" name="Title 1">
                <a:extLst>
                  <a:ext uri="{FF2B5EF4-FFF2-40B4-BE49-F238E27FC236}">
                    <a16:creationId xmlns:a16="http://schemas.microsoft.com/office/drawing/2014/main" id="{F8689D09-A63A-4FCC-A93F-67EC314E39F1}"/>
                  </a:ext>
                </a:extLst>
              </p:cNvPr>
              <p:cNvSpPr txBox="1">
                <a:spLocks/>
              </p:cNvSpPr>
              <p:nvPr/>
            </p:nvSpPr>
            <p:spPr>
              <a:xfrm>
                <a:off x="6130215" y="4759699"/>
                <a:ext cx="903294"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r" defTabSz="896182"/>
                <a:r>
                  <a:rPr lang="en-US" sz="980">
                    <a:solidFill>
                      <a:srgbClr val="000000"/>
                    </a:solidFill>
                  </a:rPr>
                  <a:t>Azure </a:t>
                </a:r>
                <a:br>
                  <a:rPr lang="en-US" sz="980">
                    <a:solidFill>
                      <a:srgbClr val="000000"/>
                    </a:solidFill>
                  </a:rPr>
                </a:br>
                <a:r>
                  <a:rPr lang="en-US" sz="980">
                    <a:solidFill>
                      <a:srgbClr val="000000"/>
                    </a:solidFill>
                  </a:rPr>
                  <a:t>Key Vault</a:t>
                </a:r>
              </a:p>
            </p:txBody>
          </p:sp>
        </p:grpSp>
      </p:grpSp>
      <p:cxnSp>
        <p:nvCxnSpPr>
          <p:cNvPr id="194" name="Connector: Elbow 193">
            <a:extLst>
              <a:ext uri="{FF2B5EF4-FFF2-40B4-BE49-F238E27FC236}">
                <a16:creationId xmlns:a16="http://schemas.microsoft.com/office/drawing/2014/main" id="{3111636D-5909-4513-A116-6914CF7F9990}"/>
              </a:ext>
            </a:extLst>
          </p:cNvPr>
          <p:cNvCxnSpPr>
            <a:cxnSpLocks/>
            <a:stCxn id="185" idx="0"/>
            <a:endCxn id="166" idx="3"/>
          </p:cNvCxnSpPr>
          <p:nvPr/>
        </p:nvCxnSpPr>
        <p:spPr>
          <a:xfrm rot="16200000" flipV="1">
            <a:off x="7694281" y="2664641"/>
            <a:ext cx="605462" cy="91228"/>
          </a:xfrm>
          <a:prstGeom prst="bentConnector2">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F46D11BD-CC7A-4D3F-B10A-B16EC5E96C49}"/>
              </a:ext>
            </a:extLst>
          </p:cNvPr>
          <p:cNvGrpSpPr/>
          <p:nvPr/>
        </p:nvGrpSpPr>
        <p:grpSpPr>
          <a:xfrm>
            <a:off x="9043055" y="2977776"/>
            <a:ext cx="626651" cy="311800"/>
            <a:chOff x="9479982" y="3132523"/>
            <a:chExt cx="723636" cy="318052"/>
          </a:xfrm>
        </p:grpSpPr>
        <p:sp>
          <p:nvSpPr>
            <p:cNvPr id="148" name="Rectangle: Rounded Corners 147">
              <a:extLst>
                <a:ext uri="{FF2B5EF4-FFF2-40B4-BE49-F238E27FC236}">
                  <a16:creationId xmlns:a16="http://schemas.microsoft.com/office/drawing/2014/main" id="{5FA6495B-0CEE-486A-B65D-2D811684F08B}"/>
                </a:ext>
              </a:extLst>
            </p:cNvPr>
            <p:cNvSpPr/>
            <p:nvPr/>
          </p:nvSpPr>
          <p:spPr bwMode="auto">
            <a:xfrm>
              <a:off x="9479982" y="3132523"/>
              <a:ext cx="723636" cy="318052"/>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186" name="Title 1">
              <a:extLst>
                <a:ext uri="{FF2B5EF4-FFF2-40B4-BE49-F238E27FC236}">
                  <a16:creationId xmlns:a16="http://schemas.microsoft.com/office/drawing/2014/main" id="{BC1B852D-C6A7-4AB4-BB85-2FE9E4DEBDD0}"/>
                </a:ext>
              </a:extLst>
            </p:cNvPr>
            <p:cNvSpPr txBox="1">
              <a:spLocks/>
            </p:cNvSpPr>
            <p:nvPr/>
          </p:nvSpPr>
          <p:spPr>
            <a:xfrm>
              <a:off x="9530803" y="3168439"/>
              <a:ext cx="621995"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Ingress Controller</a:t>
              </a:r>
            </a:p>
          </p:txBody>
        </p:sp>
      </p:grpSp>
      <p:cxnSp>
        <p:nvCxnSpPr>
          <p:cNvPr id="157" name="Connector: Elbow 156">
            <a:extLst>
              <a:ext uri="{FF2B5EF4-FFF2-40B4-BE49-F238E27FC236}">
                <a16:creationId xmlns:a16="http://schemas.microsoft.com/office/drawing/2014/main" id="{F49A8DC0-8C1F-4855-B1DA-0199A828CB6A}"/>
              </a:ext>
            </a:extLst>
          </p:cNvPr>
          <p:cNvCxnSpPr>
            <a:cxnSpLocks/>
            <a:stCxn id="207" idx="3"/>
            <a:endCxn id="184" idx="3"/>
          </p:cNvCxnSpPr>
          <p:nvPr/>
        </p:nvCxnSpPr>
        <p:spPr>
          <a:xfrm flipH="1" flipV="1">
            <a:off x="8355949" y="3133676"/>
            <a:ext cx="62950" cy="614642"/>
          </a:xfrm>
          <a:prstGeom prst="bentConnector3">
            <a:avLst>
              <a:gd name="adj1" fmla="val -356008"/>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Connector: Elbow 158">
            <a:extLst>
              <a:ext uri="{FF2B5EF4-FFF2-40B4-BE49-F238E27FC236}">
                <a16:creationId xmlns:a16="http://schemas.microsoft.com/office/drawing/2014/main" id="{A9937CCA-7A67-43F9-AE93-8D5E9489F528}"/>
              </a:ext>
            </a:extLst>
          </p:cNvPr>
          <p:cNvCxnSpPr>
            <a:cxnSpLocks/>
            <a:stCxn id="227" idx="1"/>
            <a:endCxn id="148" idx="2"/>
          </p:cNvCxnSpPr>
          <p:nvPr/>
        </p:nvCxnSpPr>
        <p:spPr>
          <a:xfrm rot="10800000">
            <a:off x="9356380" y="3289577"/>
            <a:ext cx="154010" cy="458742"/>
          </a:xfrm>
          <a:prstGeom prst="bentConnector2">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5" name="Connector: Elbow 194">
            <a:extLst>
              <a:ext uri="{FF2B5EF4-FFF2-40B4-BE49-F238E27FC236}">
                <a16:creationId xmlns:a16="http://schemas.microsoft.com/office/drawing/2014/main" id="{10F6694F-4F58-478A-B8B6-DF1A83937164}"/>
              </a:ext>
            </a:extLst>
          </p:cNvPr>
          <p:cNvCxnSpPr>
            <a:cxnSpLocks/>
            <a:stCxn id="186" idx="0"/>
            <a:endCxn id="176" idx="1"/>
          </p:cNvCxnSpPr>
          <p:nvPr/>
        </p:nvCxnSpPr>
        <p:spPr>
          <a:xfrm rot="5400000" flipH="1" flipV="1">
            <a:off x="9301274" y="2462632"/>
            <a:ext cx="605462" cy="495248"/>
          </a:xfrm>
          <a:prstGeom prst="bentConnector2">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EA19143B-E694-4A69-811E-0112CAC232E3}"/>
              </a:ext>
            </a:extLst>
          </p:cNvPr>
          <p:cNvGrpSpPr/>
          <p:nvPr/>
        </p:nvGrpSpPr>
        <p:grpSpPr>
          <a:xfrm>
            <a:off x="9955084" y="1241433"/>
            <a:ext cx="1475087" cy="361246"/>
            <a:chOff x="7652130" y="1265830"/>
            <a:chExt cx="1504666" cy="368490"/>
          </a:xfrm>
        </p:grpSpPr>
        <p:grpSp>
          <p:nvGrpSpPr>
            <p:cNvPr id="232" name="Group 231">
              <a:extLst>
                <a:ext uri="{FF2B5EF4-FFF2-40B4-BE49-F238E27FC236}">
                  <a16:creationId xmlns:a16="http://schemas.microsoft.com/office/drawing/2014/main" id="{717962C9-F882-4966-96EF-37B1BEDEBB7A}"/>
                </a:ext>
              </a:extLst>
            </p:cNvPr>
            <p:cNvGrpSpPr/>
            <p:nvPr/>
          </p:nvGrpSpPr>
          <p:grpSpPr>
            <a:xfrm>
              <a:off x="7652130" y="1265830"/>
              <a:ext cx="368490" cy="368490"/>
              <a:chOff x="6816204" y="1433015"/>
              <a:chExt cx="368490" cy="368490"/>
            </a:xfrm>
          </p:grpSpPr>
          <p:sp>
            <p:nvSpPr>
              <p:cNvPr id="231" name="Rectangle 230">
                <a:extLst>
                  <a:ext uri="{FF2B5EF4-FFF2-40B4-BE49-F238E27FC236}">
                    <a16:creationId xmlns:a16="http://schemas.microsoft.com/office/drawing/2014/main" id="{EC558BA6-06A0-4A36-8A36-71F24E0DE2FC}"/>
                  </a:ext>
                </a:extLst>
              </p:cNvPr>
              <p:cNvSpPr/>
              <p:nvPr/>
            </p:nvSpPr>
            <p:spPr bwMode="auto">
              <a:xfrm>
                <a:off x="6816204" y="1433015"/>
                <a:ext cx="368490" cy="36849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30" name="Picture 229" descr="A sign on a pole&#10;&#10;Description automatically generated">
                <a:extLst>
                  <a:ext uri="{FF2B5EF4-FFF2-40B4-BE49-F238E27FC236}">
                    <a16:creationId xmlns:a16="http://schemas.microsoft.com/office/drawing/2014/main" id="{1EA06552-74B9-41BC-A679-455208A3A02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54838" y="1471649"/>
                <a:ext cx="291222" cy="291222"/>
              </a:xfrm>
              <a:prstGeom prst="rect">
                <a:avLst/>
              </a:prstGeom>
            </p:spPr>
          </p:pic>
        </p:grpSp>
        <p:sp>
          <p:nvSpPr>
            <p:cNvPr id="183" name="Title 1">
              <a:extLst>
                <a:ext uri="{FF2B5EF4-FFF2-40B4-BE49-F238E27FC236}">
                  <a16:creationId xmlns:a16="http://schemas.microsoft.com/office/drawing/2014/main" id="{2C6761D9-2CBC-4A4D-A4AD-EA9D3D8EA5EF}"/>
                </a:ext>
              </a:extLst>
            </p:cNvPr>
            <p:cNvSpPr txBox="1">
              <a:spLocks/>
            </p:cNvSpPr>
            <p:nvPr/>
          </p:nvSpPr>
          <p:spPr>
            <a:xfrm>
              <a:off x="8059516" y="1373131"/>
              <a:ext cx="109728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l" defTabSz="896182"/>
              <a:r>
                <a:rPr lang="en-US" sz="980">
                  <a:solidFill>
                    <a:srgbClr val="000000"/>
                  </a:solidFill>
                </a:rPr>
                <a:t>App Gateway</a:t>
              </a:r>
            </a:p>
          </p:txBody>
        </p:sp>
      </p:grpSp>
      <p:grpSp>
        <p:nvGrpSpPr>
          <p:cNvPr id="172" name="Group 171">
            <a:extLst>
              <a:ext uri="{FF2B5EF4-FFF2-40B4-BE49-F238E27FC236}">
                <a16:creationId xmlns:a16="http://schemas.microsoft.com/office/drawing/2014/main" id="{E16A8AA5-9E25-4004-98BC-C7606464BA3B}"/>
              </a:ext>
            </a:extLst>
          </p:cNvPr>
          <p:cNvGrpSpPr/>
          <p:nvPr/>
        </p:nvGrpSpPr>
        <p:grpSpPr>
          <a:xfrm>
            <a:off x="9763432" y="2977776"/>
            <a:ext cx="626651" cy="311800"/>
            <a:chOff x="9479982" y="3133843"/>
            <a:chExt cx="723636" cy="318052"/>
          </a:xfrm>
        </p:grpSpPr>
        <p:sp>
          <p:nvSpPr>
            <p:cNvPr id="173" name="Rectangle: Rounded Corners 172">
              <a:extLst>
                <a:ext uri="{FF2B5EF4-FFF2-40B4-BE49-F238E27FC236}">
                  <a16:creationId xmlns:a16="http://schemas.microsoft.com/office/drawing/2014/main" id="{1472D3B2-CB8C-4150-9274-A331B86CDDD2}"/>
                </a:ext>
              </a:extLst>
            </p:cNvPr>
            <p:cNvSpPr/>
            <p:nvPr/>
          </p:nvSpPr>
          <p:spPr bwMode="auto">
            <a:xfrm>
              <a:off x="9479982" y="3133843"/>
              <a:ext cx="723636" cy="318052"/>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188" name="Title 1">
              <a:extLst>
                <a:ext uri="{FF2B5EF4-FFF2-40B4-BE49-F238E27FC236}">
                  <a16:creationId xmlns:a16="http://schemas.microsoft.com/office/drawing/2014/main" id="{37BBC114-A8D3-4F42-8076-0AF25CE89BEA}"/>
                </a:ext>
              </a:extLst>
            </p:cNvPr>
            <p:cNvSpPr txBox="1">
              <a:spLocks/>
            </p:cNvSpPr>
            <p:nvPr/>
          </p:nvSpPr>
          <p:spPr>
            <a:xfrm>
              <a:off x="9530803" y="3169759"/>
              <a:ext cx="621995"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External DNS</a:t>
              </a:r>
            </a:p>
          </p:txBody>
        </p:sp>
      </p:grpSp>
      <p:cxnSp>
        <p:nvCxnSpPr>
          <p:cNvPr id="16" name="Straight Connector 15">
            <a:extLst>
              <a:ext uri="{FF2B5EF4-FFF2-40B4-BE49-F238E27FC236}">
                <a16:creationId xmlns:a16="http://schemas.microsoft.com/office/drawing/2014/main" id="{A8B88FAE-CED7-4412-9EB7-63DED59ACF0A}"/>
              </a:ext>
            </a:extLst>
          </p:cNvPr>
          <p:cNvCxnSpPr/>
          <p:nvPr/>
        </p:nvCxnSpPr>
        <p:spPr>
          <a:xfrm>
            <a:off x="9669706" y="3133676"/>
            <a:ext cx="93726"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0" name="Connector: Elbow 179">
            <a:extLst>
              <a:ext uri="{FF2B5EF4-FFF2-40B4-BE49-F238E27FC236}">
                <a16:creationId xmlns:a16="http://schemas.microsoft.com/office/drawing/2014/main" id="{7CAB914A-AB51-44CD-8AEB-54CB0F378BE3}"/>
              </a:ext>
            </a:extLst>
          </p:cNvPr>
          <p:cNvCxnSpPr>
            <a:cxnSpLocks/>
            <a:stCxn id="65" idx="2"/>
          </p:cNvCxnSpPr>
          <p:nvPr/>
        </p:nvCxnSpPr>
        <p:spPr>
          <a:xfrm rot="16200000" flipH="1">
            <a:off x="5549417" y="1821063"/>
            <a:ext cx="1240381" cy="2782811"/>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8" name="Group 227">
            <a:extLst>
              <a:ext uri="{FF2B5EF4-FFF2-40B4-BE49-F238E27FC236}">
                <a16:creationId xmlns:a16="http://schemas.microsoft.com/office/drawing/2014/main" id="{BC948EC0-AD3B-4B0B-98FB-1F1CF648027B}"/>
              </a:ext>
            </a:extLst>
          </p:cNvPr>
          <p:cNvGrpSpPr/>
          <p:nvPr/>
        </p:nvGrpSpPr>
        <p:grpSpPr>
          <a:xfrm>
            <a:off x="5968120" y="2977776"/>
            <a:ext cx="836825" cy="929028"/>
            <a:chOff x="6087792" y="3036990"/>
            <a:chExt cx="853605" cy="947657"/>
          </a:xfrm>
        </p:grpSpPr>
        <p:sp>
          <p:nvSpPr>
            <p:cNvPr id="225" name="Rectangle 224">
              <a:extLst>
                <a:ext uri="{FF2B5EF4-FFF2-40B4-BE49-F238E27FC236}">
                  <a16:creationId xmlns:a16="http://schemas.microsoft.com/office/drawing/2014/main" id="{936A9619-59AE-47B6-99FF-10A562AC2171}"/>
                </a:ext>
              </a:extLst>
            </p:cNvPr>
            <p:cNvSpPr/>
            <p:nvPr/>
          </p:nvSpPr>
          <p:spPr bwMode="auto">
            <a:xfrm>
              <a:off x="6137453" y="3036990"/>
              <a:ext cx="760463" cy="4412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B1D582DB-2FFC-4705-931A-3EB433D6C1B7}"/>
                </a:ext>
              </a:extLst>
            </p:cNvPr>
            <p:cNvGrpSpPr/>
            <p:nvPr/>
          </p:nvGrpSpPr>
          <p:grpSpPr>
            <a:xfrm>
              <a:off x="6087792" y="3081606"/>
              <a:ext cx="853605" cy="903041"/>
              <a:chOff x="5268265" y="1731624"/>
              <a:chExt cx="853605" cy="903041"/>
            </a:xfrm>
          </p:grpSpPr>
          <p:sp>
            <p:nvSpPr>
              <p:cNvPr id="36" name="Title 1">
                <a:extLst>
                  <a:ext uri="{FF2B5EF4-FFF2-40B4-BE49-F238E27FC236}">
                    <a16:creationId xmlns:a16="http://schemas.microsoft.com/office/drawing/2014/main" id="{EB6631E3-F9FF-4087-8CB4-10B448676389}"/>
                  </a:ext>
                </a:extLst>
              </p:cNvPr>
              <p:cNvSpPr txBox="1">
                <a:spLocks/>
              </p:cNvSpPr>
              <p:nvPr/>
            </p:nvSpPr>
            <p:spPr>
              <a:xfrm>
                <a:off x="5268265" y="1731624"/>
                <a:ext cx="853605" cy="307777"/>
              </a:xfrm>
              <a:prstGeom prst="rect">
                <a:avLst/>
              </a:prstGeom>
              <a:solidFill>
                <a:srgbClr val="FFFFFF"/>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Active Directory</a:t>
                </a:r>
              </a:p>
            </p:txBody>
          </p:sp>
          <p:grpSp>
            <p:nvGrpSpPr>
              <p:cNvPr id="12" name="Group 11">
                <a:extLst>
                  <a:ext uri="{FF2B5EF4-FFF2-40B4-BE49-F238E27FC236}">
                    <a16:creationId xmlns:a16="http://schemas.microsoft.com/office/drawing/2014/main" id="{7AED0AC2-C3B9-47DA-80B9-E49D1969318A}"/>
                  </a:ext>
                </a:extLst>
              </p:cNvPr>
              <p:cNvGrpSpPr/>
              <p:nvPr/>
            </p:nvGrpSpPr>
            <p:grpSpPr>
              <a:xfrm>
                <a:off x="5420747" y="2086025"/>
                <a:ext cx="548640" cy="548640"/>
                <a:chOff x="5283587" y="2086025"/>
                <a:chExt cx="822960" cy="822960"/>
              </a:xfrm>
            </p:grpSpPr>
            <p:sp>
              <p:nvSpPr>
                <p:cNvPr id="37" name="Rectangle: Rounded Corners 68">
                  <a:extLst>
                    <a:ext uri="{FF2B5EF4-FFF2-40B4-BE49-F238E27FC236}">
                      <a16:creationId xmlns:a16="http://schemas.microsoft.com/office/drawing/2014/main" id="{50E56680-4E2F-4AE5-9E6E-38E5D35B9073}"/>
                    </a:ext>
                  </a:extLst>
                </p:cNvPr>
                <p:cNvSpPr/>
                <p:nvPr/>
              </p:nvSpPr>
              <p:spPr bwMode="auto">
                <a:xfrm>
                  <a:off x="5283587" y="2086025"/>
                  <a:ext cx="822960" cy="82296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38" name="Group 37">
                  <a:extLst>
                    <a:ext uri="{FF2B5EF4-FFF2-40B4-BE49-F238E27FC236}">
                      <a16:creationId xmlns:a16="http://schemas.microsoft.com/office/drawing/2014/main" id="{42ADC77F-6929-42DA-8932-914E5820E1F0}"/>
                    </a:ext>
                  </a:extLst>
                </p:cNvPr>
                <p:cNvGrpSpPr/>
                <p:nvPr/>
              </p:nvGrpSpPr>
              <p:grpSpPr>
                <a:xfrm>
                  <a:off x="5395962" y="2198400"/>
                  <a:ext cx="598210" cy="598210"/>
                  <a:chOff x="8048290" y="2866510"/>
                  <a:chExt cx="390525" cy="390525"/>
                </a:xfrm>
                <a:solidFill>
                  <a:srgbClr val="0078D4"/>
                </a:solidFill>
              </p:grpSpPr>
              <p:sp>
                <p:nvSpPr>
                  <p:cNvPr id="39" name="Freeform: Shape 93">
                    <a:extLst>
                      <a:ext uri="{FF2B5EF4-FFF2-40B4-BE49-F238E27FC236}">
                        <a16:creationId xmlns:a16="http://schemas.microsoft.com/office/drawing/2014/main" id="{EF523F27-1EAE-44B6-A2DA-0AB7D6278A3C}"/>
                      </a:ext>
                    </a:extLst>
                  </p:cNvPr>
                  <p:cNvSpPr/>
                  <p:nvPr/>
                </p:nvSpPr>
                <p:spPr>
                  <a:xfrm>
                    <a:off x="8162966" y="3013461"/>
                    <a:ext cx="76200" cy="133350"/>
                  </a:xfrm>
                  <a:custGeom>
                    <a:avLst/>
                    <a:gdLst>
                      <a:gd name="connsiteX0" fmla="*/ 70961 w 76200"/>
                      <a:gd name="connsiteY0" fmla="*/ 7144 h 133350"/>
                      <a:gd name="connsiteX1" fmla="*/ 7144 w 76200"/>
                      <a:gd name="connsiteY1" fmla="*/ 66199 h 133350"/>
                      <a:gd name="connsiteX2" fmla="*/ 11906 w 76200"/>
                      <a:gd name="connsiteY2" fmla="*/ 81439 h 133350"/>
                      <a:gd name="connsiteX3" fmla="*/ 10954 w 76200"/>
                      <a:gd name="connsiteY3" fmla="*/ 90011 h 133350"/>
                      <a:gd name="connsiteX4" fmla="*/ 76676 w 76200"/>
                      <a:gd name="connsiteY4" fmla="*/ 130016 h 133350"/>
                      <a:gd name="connsiteX5" fmla="*/ 76676 w 76200"/>
                      <a:gd name="connsiteY5" fmla="*/ 14764 h 133350"/>
                      <a:gd name="connsiteX6" fmla="*/ 70961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70961" y="7144"/>
                        </a:moveTo>
                        <a:lnTo>
                          <a:pt x="7144" y="66199"/>
                        </a:lnTo>
                        <a:cubicBezTo>
                          <a:pt x="10001" y="70961"/>
                          <a:pt x="11906" y="76676"/>
                          <a:pt x="11906" y="81439"/>
                        </a:cubicBezTo>
                        <a:cubicBezTo>
                          <a:pt x="11906" y="84296"/>
                          <a:pt x="11906" y="87154"/>
                          <a:pt x="10954" y="90011"/>
                        </a:cubicBezTo>
                        <a:lnTo>
                          <a:pt x="76676" y="130016"/>
                        </a:lnTo>
                        <a:lnTo>
                          <a:pt x="76676" y="14764"/>
                        </a:lnTo>
                        <a:cubicBezTo>
                          <a:pt x="75724" y="14764"/>
                          <a:pt x="71914" y="8096"/>
                          <a:pt x="70961" y="7144"/>
                        </a:cubicBezTo>
                        <a:close/>
                      </a:path>
                    </a:pathLst>
                  </a:custGeom>
                  <a:grpFill/>
                  <a:ln w="9525" cap="flat">
                    <a:noFill/>
                    <a:prstDash val="solid"/>
                    <a:miter/>
                  </a:ln>
                </p:spPr>
                <p:txBody>
                  <a:bodyPr rtlCol="0" anchor="ctr"/>
                  <a:lstStyle/>
                  <a:p>
                    <a:pPr defTabSz="896386">
                      <a:defRPr/>
                    </a:pPr>
                    <a:endParaRPr lang="en-US" sz="1765">
                      <a:solidFill>
                        <a:srgbClr val="505050"/>
                      </a:solidFill>
                      <a:latin typeface="Segoe UI"/>
                    </a:endParaRPr>
                  </a:p>
                </p:txBody>
              </p:sp>
              <p:sp>
                <p:nvSpPr>
                  <p:cNvPr id="40" name="Freeform: Shape 108">
                    <a:extLst>
                      <a:ext uri="{FF2B5EF4-FFF2-40B4-BE49-F238E27FC236}">
                        <a16:creationId xmlns:a16="http://schemas.microsoft.com/office/drawing/2014/main" id="{B6DD9063-1FAD-4BF5-ADDE-FD1369C643AE}"/>
                      </a:ext>
                    </a:extLst>
                  </p:cNvPr>
                  <p:cNvSpPr/>
                  <p:nvPr/>
                </p:nvSpPr>
                <p:spPr>
                  <a:xfrm>
                    <a:off x="8247234" y="3012545"/>
                    <a:ext cx="76200" cy="133350"/>
                  </a:xfrm>
                  <a:custGeom>
                    <a:avLst/>
                    <a:gdLst>
                      <a:gd name="connsiteX0" fmla="*/ 19526 w 76200"/>
                      <a:gd name="connsiteY0" fmla="*/ 7144 h 133350"/>
                      <a:gd name="connsiteX1" fmla="*/ 7144 w 76200"/>
                      <a:gd name="connsiteY1" fmla="*/ 16669 h 133350"/>
                      <a:gd name="connsiteX2" fmla="*/ 7144 w 76200"/>
                      <a:gd name="connsiteY2" fmla="*/ 130969 h 133350"/>
                      <a:gd name="connsiteX3" fmla="*/ 72866 w 76200"/>
                      <a:gd name="connsiteY3" fmla="*/ 89059 h 133350"/>
                      <a:gd name="connsiteX4" fmla="*/ 70961 w 76200"/>
                      <a:gd name="connsiteY4" fmla="*/ 82391 h 133350"/>
                      <a:gd name="connsiteX5" fmla="*/ 72866 w 76200"/>
                      <a:gd name="connsiteY5" fmla="*/ 70961 h 133350"/>
                      <a:gd name="connsiteX6" fmla="*/ 19526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19526" y="7144"/>
                        </a:moveTo>
                        <a:cubicBezTo>
                          <a:pt x="18574" y="8096"/>
                          <a:pt x="8096" y="15716"/>
                          <a:pt x="7144" y="16669"/>
                        </a:cubicBezTo>
                        <a:lnTo>
                          <a:pt x="7144" y="130969"/>
                        </a:lnTo>
                        <a:lnTo>
                          <a:pt x="72866" y="89059"/>
                        </a:lnTo>
                        <a:cubicBezTo>
                          <a:pt x="71914" y="86201"/>
                          <a:pt x="70961" y="84296"/>
                          <a:pt x="70961" y="82391"/>
                        </a:cubicBezTo>
                        <a:cubicBezTo>
                          <a:pt x="70961" y="78581"/>
                          <a:pt x="71914" y="74771"/>
                          <a:pt x="72866" y="70961"/>
                        </a:cubicBezTo>
                        <a:lnTo>
                          <a:pt x="19526" y="7144"/>
                        </a:lnTo>
                        <a:close/>
                      </a:path>
                    </a:pathLst>
                  </a:custGeom>
                  <a:grpFill/>
                  <a:ln w="9525" cap="flat">
                    <a:noFill/>
                    <a:prstDash val="solid"/>
                    <a:miter/>
                  </a:ln>
                </p:spPr>
                <p:txBody>
                  <a:bodyPr rtlCol="0" anchor="ctr"/>
                  <a:lstStyle/>
                  <a:p>
                    <a:pPr defTabSz="896386">
                      <a:defRPr/>
                    </a:pPr>
                    <a:endParaRPr lang="en-US" sz="1765">
                      <a:solidFill>
                        <a:srgbClr val="505050"/>
                      </a:solidFill>
                      <a:latin typeface="Segoe UI"/>
                    </a:endParaRPr>
                  </a:p>
                </p:txBody>
              </p:sp>
              <p:sp>
                <p:nvSpPr>
                  <p:cNvPr id="41" name="Freeform: Shape 109">
                    <a:extLst>
                      <a:ext uri="{FF2B5EF4-FFF2-40B4-BE49-F238E27FC236}">
                        <a16:creationId xmlns:a16="http://schemas.microsoft.com/office/drawing/2014/main" id="{DF63D68F-AC29-48FF-8C76-CA432F05BF87}"/>
                      </a:ext>
                    </a:extLst>
                  </p:cNvPr>
                  <p:cNvSpPr/>
                  <p:nvPr/>
                </p:nvSpPr>
                <p:spPr>
                  <a:xfrm>
                    <a:off x="8048290" y="2866510"/>
                    <a:ext cx="390525" cy="390525"/>
                  </a:xfrm>
                  <a:custGeom>
                    <a:avLst/>
                    <a:gdLst>
                      <a:gd name="connsiteX0" fmla="*/ 199549 w 390525"/>
                      <a:gd name="connsiteY0" fmla="*/ 7144 h 390525"/>
                      <a:gd name="connsiteX1" fmla="*/ 7144 w 390525"/>
                      <a:gd name="connsiteY1" fmla="*/ 235744 h 390525"/>
                      <a:gd name="connsiteX2" fmla="*/ 198596 w 390525"/>
                      <a:gd name="connsiteY2" fmla="*/ 391954 h 390525"/>
                      <a:gd name="connsiteX3" fmla="*/ 391001 w 390525"/>
                      <a:gd name="connsiteY3" fmla="*/ 236696 h 390525"/>
                      <a:gd name="connsiteX4" fmla="*/ 199549 w 390525"/>
                      <a:gd name="connsiteY4" fmla="*/ 7144 h 390525"/>
                      <a:gd name="connsiteX5" fmla="*/ 301466 w 390525"/>
                      <a:gd name="connsiteY5" fmla="*/ 259556 h 390525"/>
                      <a:gd name="connsiteX6" fmla="*/ 279559 w 390525"/>
                      <a:gd name="connsiteY6" fmla="*/ 250031 h 390525"/>
                      <a:gd name="connsiteX7" fmla="*/ 227171 w 390525"/>
                      <a:gd name="connsiteY7" fmla="*/ 287179 h 390525"/>
                      <a:gd name="connsiteX8" fmla="*/ 231934 w 390525"/>
                      <a:gd name="connsiteY8" fmla="*/ 304324 h 390525"/>
                      <a:gd name="connsiteX9" fmla="*/ 201454 w 390525"/>
                      <a:gd name="connsiteY9" fmla="*/ 334804 h 390525"/>
                      <a:gd name="connsiteX10" fmla="*/ 170974 w 390525"/>
                      <a:gd name="connsiteY10" fmla="*/ 304324 h 390525"/>
                      <a:gd name="connsiteX11" fmla="*/ 178594 w 390525"/>
                      <a:gd name="connsiteY11" fmla="*/ 284321 h 390525"/>
                      <a:gd name="connsiteX12" fmla="*/ 117634 w 390525"/>
                      <a:gd name="connsiteY12" fmla="*/ 251936 h 390525"/>
                      <a:gd name="connsiteX13" fmla="*/ 96679 w 390525"/>
                      <a:gd name="connsiteY13" fmla="*/ 260509 h 390525"/>
                      <a:gd name="connsiteX14" fmla="*/ 66199 w 390525"/>
                      <a:gd name="connsiteY14" fmla="*/ 230029 h 390525"/>
                      <a:gd name="connsiteX15" fmla="*/ 96679 w 390525"/>
                      <a:gd name="connsiteY15" fmla="*/ 199549 h 390525"/>
                      <a:gd name="connsiteX16" fmla="*/ 110966 w 390525"/>
                      <a:gd name="connsiteY16" fmla="*/ 203359 h 390525"/>
                      <a:gd name="connsiteX17" fmla="*/ 174784 w 390525"/>
                      <a:gd name="connsiteY17" fmla="*/ 144304 h 390525"/>
                      <a:gd name="connsiteX18" fmla="*/ 168116 w 390525"/>
                      <a:gd name="connsiteY18" fmla="*/ 124301 h 390525"/>
                      <a:gd name="connsiteX19" fmla="*/ 202406 w 390525"/>
                      <a:gd name="connsiteY19" fmla="*/ 90964 h 390525"/>
                      <a:gd name="connsiteX20" fmla="*/ 236696 w 390525"/>
                      <a:gd name="connsiteY20" fmla="*/ 124301 h 390525"/>
                      <a:gd name="connsiteX21" fmla="*/ 230981 w 390525"/>
                      <a:gd name="connsiteY21" fmla="*/ 142399 h 390525"/>
                      <a:gd name="connsiteX22" fmla="*/ 285274 w 390525"/>
                      <a:gd name="connsiteY22" fmla="*/ 206216 h 390525"/>
                      <a:gd name="connsiteX23" fmla="*/ 303371 w 390525"/>
                      <a:gd name="connsiteY23" fmla="*/ 200501 h 390525"/>
                      <a:gd name="connsiteX24" fmla="*/ 333851 w 390525"/>
                      <a:gd name="connsiteY24" fmla="*/ 230981 h 390525"/>
                      <a:gd name="connsiteX25" fmla="*/ 301466 w 390525"/>
                      <a:gd name="connsiteY25" fmla="*/ 25955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0525" h="390525">
                        <a:moveTo>
                          <a:pt x="199549" y="7144"/>
                        </a:moveTo>
                        <a:lnTo>
                          <a:pt x="7144" y="235744"/>
                        </a:lnTo>
                        <a:lnTo>
                          <a:pt x="198596" y="391954"/>
                        </a:lnTo>
                        <a:lnTo>
                          <a:pt x="391001" y="236696"/>
                        </a:lnTo>
                        <a:lnTo>
                          <a:pt x="199549" y="7144"/>
                        </a:lnTo>
                        <a:close/>
                        <a:moveTo>
                          <a:pt x="301466" y="259556"/>
                        </a:moveTo>
                        <a:cubicBezTo>
                          <a:pt x="292894" y="259556"/>
                          <a:pt x="285274" y="255746"/>
                          <a:pt x="279559" y="250031"/>
                        </a:cubicBezTo>
                        <a:lnTo>
                          <a:pt x="227171" y="287179"/>
                        </a:lnTo>
                        <a:cubicBezTo>
                          <a:pt x="230981" y="291941"/>
                          <a:pt x="231934" y="297656"/>
                          <a:pt x="231934" y="304324"/>
                        </a:cubicBezTo>
                        <a:cubicBezTo>
                          <a:pt x="231934" y="321469"/>
                          <a:pt x="217646" y="334804"/>
                          <a:pt x="201454" y="334804"/>
                        </a:cubicBezTo>
                        <a:cubicBezTo>
                          <a:pt x="184309" y="334804"/>
                          <a:pt x="170974" y="321469"/>
                          <a:pt x="170974" y="304324"/>
                        </a:cubicBezTo>
                        <a:cubicBezTo>
                          <a:pt x="170974" y="296704"/>
                          <a:pt x="173831" y="290036"/>
                          <a:pt x="178594" y="284321"/>
                        </a:cubicBezTo>
                        <a:lnTo>
                          <a:pt x="117634" y="251936"/>
                        </a:lnTo>
                        <a:cubicBezTo>
                          <a:pt x="111919" y="257651"/>
                          <a:pt x="104299" y="260509"/>
                          <a:pt x="96679" y="260509"/>
                        </a:cubicBezTo>
                        <a:cubicBezTo>
                          <a:pt x="79534" y="260509"/>
                          <a:pt x="66199" y="247174"/>
                          <a:pt x="66199" y="230029"/>
                        </a:cubicBezTo>
                        <a:cubicBezTo>
                          <a:pt x="66199" y="212884"/>
                          <a:pt x="80486" y="199549"/>
                          <a:pt x="96679" y="199549"/>
                        </a:cubicBezTo>
                        <a:cubicBezTo>
                          <a:pt x="101441" y="199549"/>
                          <a:pt x="106204" y="200501"/>
                          <a:pt x="110966" y="203359"/>
                        </a:cubicBezTo>
                        <a:lnTo>
                          <a:pt x="174784" y="144304"/>
                        </a:lnTo>
                        <a:cubicBezTo>
                          <a:pt x="170021" y="138589"/>
                          <a:pt x="168116" y="130969"/>
                          <a:pt x="168116" y="124301"/>
                        </a:cubicBezTo>
                        <a:cubicBezTo>
                          <a:pt x="168116" y="105251"/>
                          <a:pt x="183356" y="90964"/>
                          <a:pt x="202406" y="90964"/>
                        </a:cubicBezTo>
                        <a:cubicBezTo>
                          <a:pt x="221456" y="90964"/>
                          <a:pt x="236696" y="106204"/>
                          <a:pt x="236696" y="124301"/>
                        </a:cubicBezTo>
                        <a:cubicBezTo>
                          <a:pt x="236696" y="130969"/>
                          <a:pt x="234791" y="136684"/>
                          <a:pt x="230981" y="142399"/>
                        </a:cubicBezTo>
                        <a:lnTo>
                          <a:pt x="285274" y="206216"/>
                        </a:lnTo>
                        <a:cubicBezTo>
                          <a:pt x="290036" y="202406"/>
                          <a:pt x="296704" y="200501"/>
                          <a:pt x="303371" y="200501"/>
                        </a:cubicBezTo>
                        <a:cubicBezTo>
                          <a:pt x="320516" y="200501"/>
                          <a:pt x="333851" y="213836"/>
                          <a:pt x="333851" y="230981"/>
                        </a:cubicBezTo>
                        <a:cubicBezTo>
                          <a:pt x="331946" y="245269"/>
                          <a:pt x="317659" y="259556"/>
                          <a:pt x="301466" y="259556"/>
                        </a:cubicBezTo>
                        <a:close/>
                      </a:path>
                    </a:pathLst>
                  </a:custGeom>
                  <a:grpFill/>
                  <a:ln w="9525" cap="flat">
                    <a:noFill/>
                    <a:prstDash val="solid"/>
                    <a:miter/>
                  </a:ln>
                </p:spPr>
                <p:txBody>
                  <a:bodyPr rtlCol="0" anchor="ctr"/>
                  <a:lstStyle/>
                  <a:p>
                    <a:pPr defTabSz="896386">
                      <a:defRPr/>
                    </a:pPr>
                    <a:endParaRPr lang="en-US" sz="1765">
                      <a:solidFill>
                        <a:srgbClr val="505050"/>
                      </a:solidFill>
                      <a:latin typeface="Segoe UI"/>
                    </a:endParaRPr>
                  </a:p>
                </p:txBody>
              </p:sp>
            </p:grpSp>
          </p:grpSp>
        </p:grpSp>
      </p:grpSp>
    </p:spTree>
    <p:extLst>
      <p:ext uri="{BB962C8B-B14F-4D97-AF65-F5344CB8AC3E}">
        <p14:creationId xmlns:p14="http://schemas.microsoft.com/office/powerpoint/2010/main" val="163669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91"/>
                                        </p:tgtEl>
                                        <p:attrNameLst>
                                          <p:attrName>style.visibility</p:attrName>
                                        </p:attrNameLst>
                                      </p:cBhvr>
                                      <p:to>
                                        <p:strVal val="visible"/>
                                      </p:to>
                                    </p:set>
                                    <p:animEffect transition="in" filter="fade">
                                      <p:cBhvr>
                                        <p:cTn id="14" dur="500"/>
                                        <p:tgtEl>
                                          <p:spTgt spid="291"/>
                                        </p:tgtEl>
                                      </p:cBhvr>
                                    </p:animEffect>
                                  </p:childTnLst>
                                </p:cTn>
                              </p:par>
                              <p:par>
                                <p:cTn id="15" presetID="10" presetClass="entr" presetSubtype="0" fill="hold" nodeType="withEffect">
                                  <p:stCondLst>
                                    <p:cond delay="0"/>
                                  </p:stCondLst>
                                  <p:childTnLst>
                                    <p:set>
                                      <p:cBhvr>
                                        <p:cTn id="16" dur="1" fill="hold">
                                          <p:stCondLst>
                                            <p:cond delay="0"/>
                                          </p:stCondLst>
                                        </p:cTn>
                                        <p:tgtEl>
                                          <p:spTgt spid="158"/>
                                        </p:tgtEl>
                                        <p:attrNameLst>
                                          <p:attrName>style.visibility</p:attrName>
                                        </p:attrNameLst>
                                      </p:cBhvr>
                                      <p:to>
                                        <p:strVal val="visible"/>
                                      </p:to>
                                    </p:set>
                                    <p:animEffect transition="in" filter="fade">
                                      <p:cBhvr>
                                        <p:cTn id="17" dur="500"/>
                                        <p:tgtEl>
                                          <p:spTgt spid="1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8"/>
                                        </p:tgtEl>
                                        <p:attrNameLst>
                                          <p:attrName>style.visibility</p:attrName>
                                        </p:attrNameLst>
                                      </p:cBhvr>
                                      <p:to>
                                        <p:strVal val="visible"/>
                                      </p:to>
                                    </p:set>
                                    <p:animEffect transition="in" filter="fade">
                                      <p:cBhvr>
                                        <p:cTn id="22" dur="500"/>
                                        <p:tgtEl>
                                          <p:spTgt spid="2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80"/>
                                        </p:tgtEl>
                                        <p:attrNameLst>
                                          <p:attrName>style.visibility</p:attrName>
                                        </p:attrNameLst>
                                      </p:cBhvr>
                                      <p:to>
                                        <p:strVal val="visible"/>
                                      </p:to>
                                    </p:set>
                                    <p:animEffect transition="in" filter="fade">
                                      <p:cBhvr>
                                        <p:cTn id="29" dur="500"/>
                                        <p:tgtEl>
                                          <p:spTgt spid="180"/>
                                        </p:tgtEl>
                                      </p:cBhvr>
                                    </p:animEffect>
                                  </p:childTnLst>
                                </p:cTn>
                              </p:par>
                              <p:par>
                                <p:cTn id="30" presetID="10"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par>
                          <p:cTn id="33" fill="hold">
                            <p:stCondLst>
                              <p:cond delay="1000"/>
                            </p:stCondLst>
                            <p:childTnLst>
                              <p:par>
                                <p:cTn id="34" presetID="53" presetClass="entr" presetSubtype="16" fill="hold" nodeType="afterEffect">
                                  <p:stCondLst>
                                    <p:cond delay="0"/>
                                  </p:stCondLst>
                                  <p:childTnLst>
                                    <p:set>
                                      <p:cBhvr>
                                        <p:cTn id="35" dur="1" fill="hold">
                                          <p:stCondLst>
                                            <p:cond delay="0"/>
                                          </p:stCondLst>
                                        </p:cTn>
                                        <p:tgtEl>
                                          <p:spTgt spid="304"/>
                                        </p:tgtEl>
                                        <p:attrNameLst>
                                          <p:attrName>style.visibility</p:attrName>
                                        </p:attrNameLst>
                                      </p:cBhvr>
                                      <p:to>
                                        <p:strVal val="visible"/>
                                      </p:to>
                                    </p:set>
                                    <p:anim calcmode="lin" valueType="num">
                                      <p:cBhvr>
                                        <p:cTn id="36" dur="500" fill="hold"/>
                                        <p:tgtEl>
                                          <p:spTgt spid="304"/>
                                        </p:tgtEl>
                                        <p:attrNameLst>
                                          <p:attrName>ppt_w</p:attrName>
                                        </p:attrNameLst>
                                      </p:cBhvr>
                                      <p:tavLst>
                                        <p:tav tm="0">
                                          <p:val>
                                            <p:fltVal val="0"/>
                                          </p:val>
                                        </p:tav>
                                        <p:tav tm="100000">
                                          <p:val>
                                            <p:strVal val="#ppt_w"/>
                                          </p:val>
                                        </p:tav>
                                      </p:tavLst>
                                    </p:anim>
                                    <p:anim calcmode="lin" valueType="num">
                                      <p:cBhvr>
                                        <p:cTn id="37" dur="500" fill="hold"/>
                                        <p:tgtEl>
                                          <p:spTgt spid="304"/>
                                        </p:tgtEl>
                                        <p:attrNameLst>
                                          <p:attrName>ppt_h</p:attrName>
                                        </p:attrNameLst>
                                      </p:cBhvr>
                                      <p:tavLst>
                                        <p:tav tm="0">
                                          <p:val>
                                            <p:fltVal val="0"/>
                                          </p:val>
                                        </p:tav>
                                        <p:tav tm="100000">
                                          <p:val>
                                            <p:strVal val="#ppt_h"/>
                                          </p:val>
                                        </p:tav>
                                      </p:tavLst>
                                    </p:anim>
                                    <p:animEffect transition="in" filter="fade">
                                      <p:cBhvr>
                                        <p:cTn id="38" dur="500"/>
                                        <p:tgtEl>
                                          <p:spTgt spid="304"/>
                                        </p:tgtEl>
                                      </p:cBhvr>
                                    </p:animEffect>
                                  </p:childTnLst>
                                </p:cTn>
                              </p:par>
                            </p:childTnLst>
                          </p:cTn>
                        </p:par>
                        <p:par>
                          <p:cTn id="39" fill="hold">
                            <p:stCondLst>
                              <p:cond delay="1500"/>
                            </p:stCondLst>
                            <p:childTnLst>
                              <p:par>
                                <p:cTn id="40" presetID="10" presetClass="entr" presetSubtype="0" fill="hold" nodeType="afterEffect">
                                  <p:stCondLst>
                                    <p:cond delay="0"/>
                                  </p:stCondLst>
                                  <p:childTnLst>
                                    <p:set>
                                      <p:cBhvr>
                                        <p:cTn id="41" dur="1" fill="hold">
                                          <p:stCondLst>
                                            <p:cond delay="0"/>
                                          </p:stCondLst>
                                        </p:cTn>
                                        <p:tgtEl>
                                          <p:spTgt spid="296"/>
                                        </p:tgtEl>
                                        <p:attrNameLst>
                                          <p:attrName>style.visibility</p:attrName>
                                        </p:attrNameLst>
                                      </p:cBhvr>
                                      <p:to>
                                        <p:strVal val="visible"/>
                                      </p:to>
                                    </p:set>
                                    <p:animEffect transition="in" filter="fade">
                                      <p:cBhvr>
                                        <p:cTn id="42" dur="500"/>
                                        <p:tgtEl>
                                          <p:spTgt spid="296"/>
                                        </p:tgtEl>
                                      </p:cBhvr>
                                    </p:animEffect>
                                  </p:childTnLst>
                                </p:cTn>
                              </p:par>
                              <p:par>
                                <p:cTn id="43" presetID="10" presetClass="entr" presetSubtype="0" fill="hold" nodeType="withEffect">
                                  <p:stCondLst>
                                    <p:cond delay="0"/>
                                  </p:stCondLst>
                                  <p:childTnLst>
                                    <p:set>
                                      <p:cBhvr>
                                        <p:cTn id="44" dur="1" fill="hold">
                                          <p:stCondLst>
                                            <p:cond delay="0"/>
                                          </p:stCondLst>
                                        </p:cTn>
                                        <p:tgtEl>
                                          <p:spTgt spid="297"/>
                                        </p:tgtEl>
                                        <p:attrNameLst>
                                          <p:attrName>style.visibility</p:attrName>
                                        </p:attrNameLst>
                                      </p:cBhvr>
                                      <p:to>
                                        <p:strVal val="visible"/>
                                      </p:to>
                                    </p:set>
                                    <p:animEffect transition="in" filter="fade">
                                      <p:cBhvr>
                                        <p:cTn id="45" dur="500"/>
                                        <p:tgtEl>
                                          <p:spTgt spid="297"/>
                                        </p:tgtEl>
                                      </p:cBhvr>
                                    </p:animEffect>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94"/>
                                        </p:tgtEl>
                                        <p:attrNameLst>
                                          <p:attrName>style.visibility</p:attrName>
                                        </p:attrNameLst>
                                      </p:cBhvr>
                                      <p:to>
                                        <p:strVal val="visible"/>
                                      </p:to>
                                    </p:set>
                                    <p:animEffect transition="in" filter="fade">
                                      <p:cBhvr>
                                        <p:cTn id="49" dur="500"/>
                                        <p:tgtEl>
                                          <p:spTgt spid="194"/>
                                        </p:tgtEl>
                                      </p:cBhvr>
                                    </p:animEffect>
                                  </p:childTnLst>
                                </p:cTn>
                              </p:par>
                              <p:par>
                                <p:cTn id="50" presetID="10" presetClass="entr" presetSubtype="0" fill="hold" nodeType="withEffect">
                                  <p:stCondLst>
                                    <p:cond delay="0"/>
                                  </p:stCondLst>
                                  <p:childTnLst>
                                    <p:set>
                                      <p:cBhvr>
                                        <p:cTn id="51" dur="1" fill="hold">
                                          <p:stCondLst>
                                            <p:cond delay="0"/>
                                          </p:stCondLst>
                                        </p:cTn>
                                        <p:tgtEl>
                                          <p:spTgt spid="195"/>
                                        </p:tgtEl>
                                        <p:attrNameLst>
                                          <p:attrName>style.visibility</p:attrName>
                                        </p:attrNameLst>
                                      </p:cBhvr>
                                      <p:to>
                                        <p:strVal val="visible"/>
                                      </p:to>
                                    </p:set>
                                    <p:animEffect transition="in" filter="fade">
                                      <p:cBhvr>
                                        <p:cTn id="52" dur="500"/>
                                        <p:tgtEl>
                                          <p:spTgt spid="195"/>
                                        </p:tgtEl>
                                      </p:cBhvr>
                                    </p:animEffect>
                                  </p:childTnLst>
                                </p:cTn>
                              </p:par>
                            </p:childTnLst>
                          </p:cTn>
                        </p:par>
                        <p:par>
                          <p:cTn id="53" fill="hold">
                            <p:stCondLst>
                              <p:cond delay="2500"/>
                            </p:stCondLst>
                            <p:childTnLst>
                              <p:par>
                                <p:cTn id="54" presetID="10" presetClass="entr" presetSubtype="0" fill="hold" nodeType="afterEffect">
                                  <p:stCondLst>
                                    <p:cond delay="0"/>
                                  </p:stCondLst>
                                  <p:childTnLst>
                                    <p:set>
                                      <p:cBhvr>
                                        <p:cTn id="55" dur="1" fill="hold">
                                          <p:stCondLst>
                                            <p:cond delay="0"/>
                                          </p:stCondLst>
                                        </p:cTn>
                                        <p:tgtEl>
                                          <p:spTgt spid="301"/>
                                        </p:tgtEl>
                                        <p:attrNameLst>
                                          <p:attrName>style.visibility</p:attrName>
                                        </p:attrNameLst>
                                      </p:cBhvr>
                                      <p:to>
                                        <p:strVal val="visible"/>
                                      </p:to>
                                    </p:set>
                                    <p:animEffect transition="in" filter="fade">
                                      <p:cBhvr>
                                        <p:cTn id="56" dur="500"/>
                                        <p:tgtEl>
                                          <p:spTgt spid="301"/>
                                        </p:tgtEl>
                                      </p:cBhvr>
                                    </p:animEffect>
                                  </p:childTnLst>
                                </p:cTn>
                              </p:par>
                            </p:childTnLst>
                          </p:cTn>
                        </p:par>
                        <p:par>
                          <p:cTn id="57" fill="hold">
                            <p:stCondLst>
                              <p:cond delay="3000"/>
                            </p:stCondLst>
                            <p:childTnLst>
                              <p:par>
                                <p:cTn id="58" presetID="10" presetClass="entr" presetSubtype="0" fill="hold" nodeType="after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par>
                                <p:cTn id="61" presetID="10" presetClass="entr" presetSubtype="0"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par>
                          <p:cTn id="64" fill="hold">
                            <p:stCondLst>
                              <p:cond delay="3500"/>
                            </p:stCondLst>
                            <p:childTnLst>
                              <p:par>
                                <p:cTn id="65" presetID="10" presetClass="entr" presetSubtype="0" fill="hold" nodeType="afterEffect">
                                  <p:stCondLst>
                                    <p:cond delay="0"/>
                                  </p:stCondLst>
                                  <p:childTnLst>
                                    <p:set>
                                      <p:cBhvr>
                                        <p:cTn id="66" dur="1" fill="hold">
                                          <p:stCondLst>
                                            <p:cond delay="0"/>
                                          </p:stCondLst>
                                        </p:cTn>
                                        <p:tgtEl>
                                          <p:spTgt spid="172"/>
                                        </p:tgtEl>
                                        <p:attrNameLst>
                                          <p:attrName>style.visibility</p:attrName>
                                        </p:attrNameLst>
                                      </p:cBhvr>
                                      <p:to>
                                        <p:strVal val="visible"/>
                                      </p:to>
                                    </p:set>
                                    <p:animEffect transition="in" filter="fade">
                                      <p:cBhvr>
                                        <p:cTn id="67" dur="500"/>
                                        <p:tgtEl>
                                          <p:spTgt spid="172"/>
                                        </p:tgtEl>
                                      </p:cBhvr>
                                    </p:animEffect>
                                  </p:childTnLst>
                                </p:cTn>
                              </p:par>
                              <p:par>
                                <p:cTn id="68" presetID="10" presetClass="entr" presetSubtype="0" fill="hold"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fade">
                                      <p:cBhvr>
                                        <p:cTn id="70" dur="500"/>
                                        <p:tgtEl>
                                          <p:spTgt spid="16"/>
                                        </p:tgtEl>
                                      </p:cBhvr>
                                    </p:animEffect>
                                  </p:childTnLst>
                                </p:cTn>
                              </p:par>
                            </p:childTnLst>
                          </p:cTn>
                        </p:par>
                        <p:par>
                          <p:cTn id="71" fill="hold">
                            <p:stCondLst>
                              <p:cond delay="4000"/>
                            </p:stCondLst>
                            <p:childTnLst>
                              <p:par>
                                <p:cTn id="72" presetID="10" presetClass="entr" presetSubtype="0" fill="hold" nodeType="afterEffect">
                                  <p:stCondLst>
                                    <p:cond delay="0"/>
                                  </p:stCondLst>
                                  <p:childTnLst>
                                    <p:set>
                                      <p:cBhvr>
                                        <p:cTn id="73" dur="1" fill="hold">
                                          <p:stCondLst>
                                            <p:cond delay="0"/>
                                          </p:stCondLst>
                                        </p:cTn>
                                        <p:tgtEl>
                                          <p:spTgt spid="157"/>
                                        </p:tgtEl>
                                        <p:attrNameLst>
                                          <p:attrName>style.visibility</p:attrName>
                                        </p:attrNameLst>
                                      </p:cBhvr>
                                      <p:to>
                                        <p:strVal val="visible"/>
                                      </p:to>
                                    </p:set>
                                    <p:animEffect transition="in" filter="fade">
                                      <p:cBhvr>
                                        <p:cTn id="74" dur="500"/>
                                        <p:tgtEl>
                                          <p:spTgt spid="157"/>
                                        </p:tgtEl>
                                      </p:cBhvr>
                                    </p:animEffect>
                                  </p:childTnLst>
                                </p:cTn>
                              </p:par>
                              <p:par>
                                <p:cTn id="75" presetID="10" presetClass="entr" presetSubtype="0" fill="hold" nodeType="withEffect">
                                  <p:stCondLst>
                                    <p:cond delay="0"/>
                                  </p:stCondLst>
                                  <p:childTnLst>
                                    <p:set>
                                      <p:cBhvr>
                                        <p:cTn id="76" dur="1" fill="hold">
                                          <p:stCondLst>
                                            <p:cond delay="0"/>
                                          </p:stCondLst>
                                        </p:cTn>
                                        <p:tgtEl>
                                          <p:spTgt spid="159"/>
                                        </p:tgtEl>
                                        <p:attrNameLst>
                                          <p:attrName>style.visibility</p:attrName>
                                        </p:attrNameLst>
                                      </p:cBhvr>
                                      <p:to>
                                        <p:strVal val="visible"/>
                                      </p:to>
                                    </p:set>
                                    <p:animEffect transition="in" filter="fade">
                                      <p:cBhvr>
                                        <p:cTn id="77" dur="500"/>
                                        <p:tgtEl>
                                          <p:spTgt spid="159"/>
                                        </p:tgtEl>
                                      </p:cBhvr>
                                    </p:animEffect>
                                  </p:childTnLst>
                                </p:cTn>
                              </p:par>
                            </p:childTnLst>
                          </p:cTn>
                        </p:par>
                        <p:par>
                          <p:cTn id="78" fill="hold">
                            <p:stCondLst>
                              <p:cond delay="4500"/>
                            </p:stCondLst>
                            <p:childTnLst>
                              <p:par>
                                <p:cTn id="79" presetID="10" presetClass="entr" presetSubtype="0" fill="hold" nodeType="afterEffect">
                                  <p:stCondLst>
                                    <p:cond delay="0"/>
                                  </p:stCondLst>
                                  <p:childTnLst>
                                    <p:set>
                                      <p:cBhvr>
                                        <p:cTn id="80" dur="1" fill="hold">
                                          <p:stCondLst>
                                            <p:cond delay="0"/>
                                          </p:stCondLst>
                                        </p:cTn>
                                        <p:tgtEl>
                                          <p:spTgt spid="306"/>
                                        </p:tgtEl>
                                        <p:attrNameLst>
                                          <p:attrName>style.visibility</p:attrName>
                                        </p:attrNameLst>
                                      </p:cBhvr>
                                      <p:to>
                                        <p:strVal val="visible"/>
                                      </p:to>
                                    </p:set>
                                    <p:animEffect transition="in" filter="fade">
                                      <p:cBhvr>
                                        <p:cTn id="81" dur="500"/>
                                        <p:tgtEl>
                                          <p:spTgt spid="306"/>
                                        </p:tgtEl>
                                      </p:cBhvr>
                                    </p:animEffect>
                                  </p:childTnLst>
                                </p:cTn>
                              </p:par>
                              <p:par>
                                <p:cTn id="82" presetID="10" presetClass="entr" presetSubtype="0" fill="hold" nodeType="withEffect">
                                  <p:stCondLst>
                                    <p:cond delay="0"/>
                                  </p:stCondLst>
                                  <p:childTnLst>
                                    <p:set>
                                      <p:cBhvr>
                                        <p:cTn id="83" dur="1" fill="hold">
                                          <p:stCondLst>
                                            <p:cond delay="0"/>
                                          </p:stCondLst>
                                        </p:cTn>
                                        <p:tgtEl>
                                          <p:spTgt spid="305"/>
                                        </p:tgtEl>
                                        <p:attrNameLst>
                                          <p:attrName>style.visibility</p:attrName>
                                        </p:attrNameLst>
                                      </p:cBhvr>
                                      <p:to>
                                        <p:strVal val="visible"/>
                                      </p:to>
                                    </p:set>
                                    <p:animEffect transition="in" filter="fade">
                                      <p:cBhvr>
                                        <p:cTn id="84" dur="500"/>
                                        <p:tgtEl>
                                          <p:spTgt spid="305"/>
                                        </p:tgtEl>
                                      </p:cBhvr>
                                    </p:animEffect>
                                  </p:childTnLst>
                                </p:cTn>
                              </p:par>
                            </p:childTnLst>
                          </p:cTn>
                        </p:par>
                        <p:par>
                          <p:cTn id="85" fill="hold">
                            <p:stCondLst>
                              <p:cond delay="5000"/>
                            </p:stCondLst>
                            <p:childTnLst>
                              <p:par>
                                <p:cTn id="86" presetID="10" presetClass="entr" presetSubtype="0" fill="hold" nodeType="afterEffect">
                                  <p:stCondLst>
                                    <p:cond delay="0"/>
                                  </p:stCondLst>
                                  <p:childTnLst>
                                    <p:set>
                                      <p:cBhvr>
                                        <p:cTn id="87" dur="1" fill="hold">
                                          <p:stCondLst>
                                            <p:cond delay="0"/>
                                          </p:stCondLst>
                                        </p:cTn>
                                        <p:tgtEl>
                                          <p:spTgt spid="300"/>
                                        </p:tgtEl>
                                        <p:attrNameLst>
                                          <p:attrName>style.visibility</p:attrName>
                                        </p:attrNameLst>
                                      </p:cBhvr>
                                      <p:to>
                                        <p:strVal val="visible"/>
                                      </p:to>
                                    </p:set>
                                    <p:animEffect transition="in" filter="fade">
                                      <p:cBhvr>
                                        <p:cTn id="88" dur="500"/>
                                        <p:tgtEl>
                                          <p:spTgt spid="300"/>
                                        </p:tgtEl>
                                      </p:cBhvr>
                                    </p:animEffect>
                                  </p:childTnLst>
                                </p:cTn>
                              </p:par>
                              <p:par>
                                <p:cTn id="89" presetID="10" presetClass="entr" presetSubtype="0" fill="hold" nodeType="withEffect">
                                  <p:stCondLst>
                                    <p:cond delay="0"/>
                                  </p:stCondLst>
                                  <p:childTnLst>
                                    <p:set>
                                      <p:cBhvr>
                                        <p:cTn id="90" dur="1" fill="hold">
                                          <p:stCondLst>
                                            <p:cond delay="0"/>
                                          </p:stCondLst>
                                        </p:cTn>
                                        <p:tgtEl>
                                          <p:spTgt spid="299"/>
                                        </p:tgtEl>
                                        <p:attrNameLst>
                                          <p:attrName>style.visibility</p:attrName>
                                        </p:attrNameLst>
                                      </p:cBhvr>
                                      <p:to>
                                        <p:strVal val="visible"/>
                                      </p:to>
                                    </p:set>
                                    <p:animEffect transition="in" filter="fade">
                                      <p:cBhvr>
                                        <p:cTn id="91" dur="500"/>
                                        <p:tgtEl>
                                          <p:spTgt spid="299"/>
                                        </p:tgtEl>
                                      </p:cBhvr>
                                    </p:animEffect>
                                  </p:childTnLst>
                                </p:cTn>
                              </p:par>
                            </p:childTnLst>
                          </p:cTn>
                        </p:par>
                        <p:par>
                          <p:cTn id="92" fill="hold">
                            <p:stCondLst>
                              <p:cond delay="5500"/>
                            </p:stCondLst>
                            <p:childTnLst>
                              <p:par>
                                <p:cTn id="93" presetID="53" presetClass="entr" presetSubtype="16" fill="hold" grpId="0" nodeType="afterEffect">
                                  <p:stCondLst>
                                    <p:cond delay="0"/>
                                  </p:stCondLst>
                                  <p:childTnLst>
                                    <p:set>
                                      <p:cBhvr>
                                        <p:cTn id="94" dur="1" fill="hold">
                                          <p:stCondLst>
                                            <p:cond delay="0"/>
                                          </p:stCondLst>
                                        </p:cTn>
                                        <p:tgtEl>
                                          <p:spTgt spid="208"/>
                                        </p:tgtEl>
                                        <p:attrNameLst>
                                          <p:attrName>style.visibility</p:attrName>
                                        </p:attrNameLst>
                                      </p:cBhvr>
                                      <p:to>
                                        <p:strVal val="visible"/>
                                      </p:to>
                                    </p:set>
                                    <p:anim calcmode="lin" valueType="num">
                                      <p:cBhvr>
                                        <p:cTn id="95" dur="250" fill="hold"/>
                                        <p:tgtEl>
                                          <p:spTgt spid="208"/>
                                        </p:tgtEl>
                                        <p:attrNameLst>
                                          <p:attrName>ppt_w</p:attrName>
                                        </p:attrNameLst>
                                      </p:cBhvr>
                                      <p:tavLst>
                                        <p:tav tm="0">
                                          <p:val>
                                            <p:fltVal val="0"/>
                                          </p:val>
                                        </p:tav>
                                        <p:tav tm="100000">
                                          <p:val>
                                            <p:strVal val="#ppt_w"/>
                                          </p:val>
                                        </p:tav>
                                      </p:tavLst>
                                    </p:anim>
                                    <p:anim calcmode="lin" valueType="num">
                                      <p:cBhvr>
                                        <p:cTn id="96" dur="250" fill="hold"/>
                                        <p:tgtEl>
                                          <p:spTgt spid="208"/>
                                        </p:tgtEl>
                                        <p:attrNameLst>
                                          <p:attrName>ppt_h</p:attrName>
                                        </p:attrNameLst>
                                      </p:cBhvr>
                                      <p:tavLst>
                                        <p:tav tm="0">
                                          <p:val>
                                            <p:fltVal val="0"/>
                                          </p:val>
                                        </p:tav>
                                        <p:tav tm="100000">
                                          <p:val>
                                            <p:strVal val="#ppt_h"/>
                                          </p:val>
                                        </p:tav>
                                      </p:tavLst>
                                    </p:anim>
                                    <p:animEffect transition="in" filter="fade">
                                      <p:cBhvr>
                                        <p:cTn id="97" dur="250"/>
                                        <p:tgtEl>
                                          <p:spTgt spid="208"/>
                                        </p:tgtEl>
                                      </p:cBhvr>
                                    </p:animEffect>
                                  </p:childTnLst>
                                </p:cTn>
                              </p:par>
                            </p:childTnLst>
                          </p:cTn>
                        </p:par>
                        <p:par>
                          <p:cTn id="98" fill="hold">
                            <p:stCondLst>
                              <p:cond delay="5750"/>
                            </p:stCondLst>
                            <p:childTnLst>
                              <p:par>
                                <p:cTn id="99" presetID="53" presetClass="entr" presetSubtype="16" fill="hold" grpId="0" nodeType="afterEffect">
                                  <p:stCondLst>
                                    <p:cond delay="0"/>
                                  </p:stCondLst>
                                  <p:childTnLst>
                                    <p:set>
                                      <p:cBhvr>
                                        <p:cTn id="100" dur="1" fill="hold">
                                          <p:stCondLst>
                                            <p:cond delay="0"/>
                                          </p:stCondLst>
                                        </p:cTn>
                                        <p:tgtEl>
                                          <p:spTgt spid="210"/>
                                        </p:tgtEl>
                                        <p:attrNameLst>
                                          <p:attrName>style.visibility</p:attrName>
                                        </p:attrNameLst>
                                      </p:cBhvr>
                                      <p:to>
                                        <p:strVal val="visible"/>
                                      </p:to>
                                    </p:set>
                                    <p:anim calcmode="lin" valueType="num">
                                      <p:cBhvr>
                                        <p:cTn id="101" dur="250" fill="hold"/>
                                        <p:tgtEl>
                                          <p:spTgt spid="210"/>
                                        </p:tgtEl>
                                        <p:attrNameLst>
                                          <p:attrName>ppt_w</p:attrName>
                                        </p:attrNameLst>
                                      </p:cBhvr>
                                      <p:tavLst>
                                        <p:tav tm="0">
                                          <p:val>
                                            <p:fltVal val="0"/>
                                          </p:val>
                                        </p:tav>
                                        <p:tav tm="100000">
                                          <p:val>
                                            <p:strVal val="#ppt_w"/>
                                          </p:val>
                                        </p:tav>
                                      </p:tavLst>
                                    </p:anim>
                                    <p:anim calcmode="lin" valueType="num">
                                      <p:cBhvr>
                                        <p:cTn id="102" dur="250" fill="hold"/>
                                        <p:tgtEl>
                                          <p:spTgt spid="210"/>
                                        </p:tgtEl>
                                        <p:attrNameLst>
                                          <p:attrName>ppt_h</p:attrName>
                                        </p:attrNameLst>
                                      </p:cBhvr>
                                      <p:tavLst>
                                        <p:tav tm="0">
                                          <p:val>
                                            <p:fltVal val="0"/>
                                          </p:val>
                                        </p:tav>
                                        <p:tav tm="100000">
                                          <p:val>
                                            <p:strVal val="#ppt_h"/>
                                          </p:val>
                                        </p:tav>
                                      </p:tavLst>
                                    </p:anim>
                                    <p:animEffect transition="in" filter="fade">
                                      <p:cBhvr>
                                        <p:cTn id="103" dur="250"/>
                                        <p:tgtEl>
                                          <p:spTgt spid="210"/>
                                        </p:tgtEl>
                                      </p:cBhvr>
                                    </p:animEffect>
                                  </p:childTnLst>
                                </p:cTn>
                              </p:par>
                            </p:childTnLst>
                          </p:cTn>
                        </p:par>
                        <p:par>
                          <p:cTn id="104" fill="hold">
                            <p:stCondLst>
                              <p:cond delay="6000"/>
                            </p:stCondLst>
                            <p:childTnLst>
                              <p:par>
                                <p:cTn id="105" presetID="53" presetClass="entr" presetSubtype="16" fill="hold" grpId="0" nodeType="afterEffect">
                                  <p:stCondLst>
                                    <p:cond delay="0"/>
                                  </p:stCondLst>
                                  <p:childTnLst>
                                    <p:set>
                                      <p:cBhvr>
                                        <p:cTn id="106" dur="1" fill="hold">
                                          <p:stCondLst>
                                            <p:cond delay="0"/>
                                          </p:stCondLst>
                                        </p:cTn>
                                        <p:tgtEl>
                                          <p:spTgt spid="215"/>
                                        </p:tgtEl>
                                        <p:attrNameLst>
                                          <p:attrName>style.visibility</p:attrName>
                                        </p:attrNameLst>
                                      </p:cBhvr>
                                      <p:to>
                                        <p:strVal val="visible"/>
                                      </p:to>
                                    </p:set>
                                    <p:anim calcmode="lin" valueType="num">
                                      <p:cBhvr>
                                        <p:cTn id="107" dur="250" fill="hold"/>
                                        <p:tgtEl>
                                          <p:spTgt spid="215"/>
                                        </p:tgtEl>
                                        <p:attrNameLst>
                                          <p:attrName>ppt_w</p:attrName>
                                        </p:attrNameLst>
                                      </p:cBhvr>
                                      <p:tavLst>
                                        <p:tav tm="0">
                                          <p:val>
                                            <p:fltVal val="0"/>
                                          </p:val>
                                        </p:tav>
                                        <p:tav tm="100000">
                                          <p:val>
                                            <p:strVal val="#ppt_w"/>
                                          </p:val>
                                        </p:tav>
                                      </p:tavLst>
                                    </p:anim>
                                    <p:anim calcmode="lin" valueType="num">
                                      <p:cBhvr>
                                        <p:cTn id="108" dur="250" fill="hold"/>
                                        <p:tgtEl>
                                          <p:spTgt spid="215"/>
                                        </p:tgtEl>
                                        <p:attrNameLst>
                                          <p:attrName>ppt_h</p:attrName>
                                        </p:attrNameLst>
                                      </p:cBhvr>
                                      <p:tavLst>
                                        <p:tav tm="0">
                                          <p:val>
                                            <p:fltVal val="0"/>
                                          </p:val>
                                        </p:tav>
                                        <p:tav tm="100000">
                                          <p:val>
                                            <p:strVal val="#ppt_h"/>
                                          </p:val>
                                        </p:tav>
                                      </p:tavLst>
                                    </p:anim>
                                    <p:animEffect transition="in" filter="fade">
                                      <p:cBhvr>
                                        <p:cTn id="109" dur="250"/>
                                        <p:tgtEl>
                                          <p:spTgt spid="215"/>
                                        </p:tgtEl>
                                      </p:cBhvr>
                                    </p:animEffect>
                                  </p:childTnLst>
                                </p:cTn>
                              </p:par>
                            </p:childTnLst>
                          </p:cTn>
                        </p:par>
                        <p:par>
                          <p:cTn id="110" fill="hold">
                            <p:stCondLst>
                              <p:cond delay="6250"/>
                            </p:stCondLst>
                            <p:childTnLst>
                              <p:par>
                                <p:cTn id="111" presetID="53" presetClass="entr" presetSubtype="16" fill="hold" grpId="0" nodeType="afterEffect">
                                  <p:stCondLst>
                                    <p:cond delay="0"/>
                                  </p:stCondLst>
                                  <p:childTnLst>
                                    <p:set>
                                      <p:cBhvr>
                                        <p:cTn id="112" dur="1" fill="hold">
                                          <p:stCondLst>
                                            <p:cond delay="0"/>
                                          </p:stCondLst>
                                        </p:cTn>
                                        <p:tgtEl>
                                          <p:spTgt spid="216"/>
                                        </p:tgtEl>
                                        <p:attrNameLst>
                                          <p:attrName>style.visibility</p:attrName>
                                        </p:attrNameLst>
                                      </p:cBhvr>
                                      <p:to>
                                        <p:strVal val="visible"/>
                                      </p:to>
                                    </p:set>
                                    <p:anim calcmode="lin" valueType="num">
                                      <p:cBhvr>
                                        <p:cTn id="113" dur="250" fill="hold"/>
                                        <p:tgtEl>
                                          <p:spTgt spid="216"/>
                                        </p:tgtEl>
                                        <p:attrNameLst>
                                          <p:attrName>ppt_w</p:attrName>
                                        </p:attrNameLst>
                                      </p:cBhvr>
                                      <p:tavLst>
                                        <p:tav tm="0">
                                          <p:val>
                                            <p:fltVal val="0"/>
                                          </p:val>
                                        </p:tav>
                                        <p:tav tm="100000">
                                          <p:val>
                                            <p:strVal val="#ppt_w"/>
                                          </p:val>
                                        </p:tav>
                                      </p:tavLst>
                                    </p:anim>
                                    <p:anim calcmode="lin" valueType="num">
                                      <p:cBhvr>
                                        <p:cTn id="114" dur="250" fill="hold"/>
                                        <p:tgtEl>
                                          <p:spTgt spid="216"/>
                                        </p:tgtEl>
                                        <p:attrNameLst>
                                          <p:attrName>ppt_h</p:attrName>
                                        </p:attrNameLst>
                                      </p:cBhvr>
                                      <p:tavLst>
                                        <p:tav tm="0">
                                          <p:val>
                                            <p:fltVal val="0"/>
                                          </p:val>
                                        </p:tav>
                                        <p:tav tm="100000">
                                          <p:val>
                                            <p:strVal val="#ppt_h"/>
                                          </p:val>
                                        </p:tav>
                                      </p:tavLst>
                                    </p:anim>
                                    <p:animEffect transition="in" filter="fade">
                                      <p:cBhvr>
                                        <p:cTn id="115" dur="250"/>
                                        <p:tgtEl>
                                          <p:spTgt spid="216"/>
                                        </p:tgtEl>
                                      </p:cBhvr>
                                    </p:animEffect>
                                  </p:childTnLst>
                                </p:cTn>
                              </p:par>
                            </p:childTnLst>
                          </p:cTn>
                        </p:par>
                        <p:par>
                          <p:cTn id="116" fill="hold">
                            <p:stCondLst>
                              <p:cond delay="6500"/>
                            </p:stCondLst>
                            <p:childTnLst>
                              <p:par>
                                <p:cTn id="117" presetID="53" presetClass="entr" presetSubtype="16" fill="hold" grpId="0" nodeType="afterEffect">
                                  <p:stCondLst>
                                    <p:cond delay="0"/>
                                  </p:stCondLst>
                                  <p:childTnLst>
                                    <p:set>
                                      <p:cBhvr>
                                        <p:cTn id="118" dur="1" fill="hold">
                                          <p:stCondLst>
                                            <p:cond delay="0"/>
                                          </p:stCondLst>
                                        </p:cTn>
                                        <p:tgtEl>
                                          <p:spTgt spid="235"/>
                                        </p:tgtEl>
                                        <p:attrNameLst>
                                          <p:attrName>style.visibility</p:attrName>
                                        </p:attrNameLst>
                                      </p:cBhvr>
                                      <p:to>
                                        <p:strVal val="visible"/>
                                      </p:to>
                                    </p:set>
                                    <p:anim calcmode="lin" valueType="num">
                                      <p:cBhvr>
                                        <p:cTn id="119" dur="250" fill="hold"/>
                                        <p:tgtEl>
                                          <p:spTgt spid="235"/>
                                        </p:tgtEl>
                                        <p:attrNameLst>
                                          <p:attrName>ppt_w</p:attrName>
                                        </p:attrNameLst>
                                      </p:cBhvr>
                                      <p:tavLst>
                                        <p:tav tm="0">
                                          <p:val>
                                            <p:fltVal val="0"/>
                                          </p:val>
                                        </p:tav>
                                        <p:tav tm="100000">
                                          <p:val>
                                            <p:strVal val="#ppt_w"/>
                                          </p:val>
                                        </p:tav>
                                      </p:tavLst>
                                    </p:anim>
                                    <p:anim calcmode="lin" valueType="num">
                                      <p:cBhvr>
                                        <p:cTn id="120" dur="250" fill="hold"/>
                                        <p:tgtEl>
                                          <p:spTgt spid="235"/>
                                        </p:tgtEl>
                                        <p:attrNameLst>
                                          <p:attrName>ppt_h</p:attrName>
                                        </p:attrNameLst>
                                      </p:cBhvr>
                                      <p:tavLst>
                                        <p:tav tm="0">
                                          <p:val>
                                            <p:fltVal val="0"/>
                                          </p:val>
                                        </p:tav>
                                        <p:tav tm="100000">
                                          <p:val>
                                            <p:strVal val="#ppt_h"/>
                                          </p:val>
                                        </p:tav>
                                      </p:tavLst>
                                    </p:anim>
                                    <p:animEffect transition="in" filter="fade">
                                      <p:cBhvr>
                                        <p:cTn id="121" dur="250"/>
                                        <p:tgtEl>
                                          <p:spTgt spid="235"/>
                                        </p:tgtEl>
                                      </p:cBhvr>
                                    </p:animEffect>
                                  </p:childTnLst>
                                </p:cTn>
                              </p:par>
                            </p:childTnLst>
                          </p:cTn>
                        </p:par>
                        <p:par>
                          <p:cTn id="122" fill="hold">
                            <p:stCondLst>
                              <p:cond delay="6750"/>
                            </p:stCondLst>
                            <p:childTnLst>
                              <p:par>
                                <p:cTn id="123" presetID="10" presetClass="entr" presetSubtype="0" fill="hold" nodeType="afterEffect">
                                  <p:stCondLst>
                                    <p:cond delay="0"/>
                                  </p:stCondLst>
                                  <p:childTnLst>
                                    <p:set>
                                      <p:cBhvr>
                                        <p:cTn id="124" dur="1" fill="hold">
                                          <p:stCondLst>
                                            <p:cond delay="0"/>
                                          </p:stCondLst>
                                        </p:cTn>
                                        <p:tgtEl>
                                          <p:spTgt spid="284"/>
                                        </p:tgtEl>
                                        <p:attrNameLst>
                                          <p:attrName>style.visibility</p:attrName>
                                        </p:attrNameLst>
                                      </p:cBhvr>
                                      <p:to>
                                        <p:strVal val="visible"/>
                                      </p:to>
                                    </p:set>
                                    <p:animEffect transition="in" filter="fade">
                                      <p:cBhvr>
                                        <p:cTn id="125" dur="500"/>
                                        <p:tgtEl>
                                          <p:spTgt spid="284"/>
                                        </p:tgtEl>
                                      </p:cBhvr>
                                    </p:animEffect>
                                  </p:childTnLst>
                                </p:cTn>
                              </p:par>
                            </p:childTnLst>
                          </p:cTn>
                        </p:par>
                        <p:par>
                          <p:cTn id="126" fill="hold">
                            <p:stCondLst>
                              <p:cond delay="7250"/>
                            </p:stCondLst>
                            <p:childTnLst>
                              <p:par>
                                <p:cTn id="127" presetID="22" presetClass="entr" presetSubtype="2" fill="hold" nodeType="afterEffect">
                                  <p:stCondLst>
                                    <p:cond delay="0"/>
                                  </p:stCondLst>
                                  <p:childTnLst>
                                    <p:set>
                                      <p:cBhvr>
                                        <p:cTn id="128" dur="1" fill="hold">
                                          <p:stCondLst>
                                            <p:cond delay="0"/>
                                          </p:stCondLst>
                                        </p:cTn>
                                        <p:tgtEl>
                                          <p:spTgt spid="282"/>
                                        </p:tgtEl>
                                        <p:attrNameLst>
                                          <p:attrName>style.visibility</p:attrName>
                                        </p:attrNameLst>
                                      </p:cBhvr>
                                      <p:to>
                                        <p:strVal val="visible"/>
                                      </p:to>
                                    </p:set>
                                    <p:animEffect transition="in" filter="wipe(right)">
                                      <p:cBhvr>
                                        <p:cTn id="129" dur="500"/>
                                        <p:tgtEl>
                                          <p:spTgt spid="282"/>
                                        </p:tgtEl>
                                      </p:cBhvr>
                                    </p:animEffect>
                                  </p:childTnLst>
                                </p:cTn>
                              </p:par>
                            </p:childTnLst>
                          </p:cTn>
                        </p:par>
                        <p:par>
                          <p:cTn id="130" fill="hold">
                            <p:stCondLst>
                              <p:cond delay="7750"/>
                            </p:stCondLst>
                            <p:childTnLst>
                              <p:par>
                                <p:cTn id="131" presetID="16" presetClass="entr" presetSubtype="37" fill="hold" nodeType="afterEffect">
                                  <p:stCondLst>
                                    <p:cond delay="0"/>
                                  </p:stCondLst>
                                  <p:childTnLst>
                                    <p:set>
                                      <p:cBhvr>
                                        <p:cTn id="132" dur="1" fill="hold">
                                          <p:stCondLst>
                                            <p:cond delay="0"/>
                                          </p:stCondLst>
                                        </p:cTn>
                                        <p:tgtEl>
                                          <p:spTgt spid="277"/>
                                        </p:tgtEl>
                                        <p:attrNameLst>
                                          <p:attrName>style.visibility</p:attrName>
                                        </p:attrNameLst>
                                      </p:cBhvr>
                                      <p:to>
                                        <p:strVal val="visible"/>
                                      </p:to>
                                    </p:set>
                                    <p:animEffect transition="in" filter="barn(outVertical)">
                                      <p:cBhvr>
                                        <p:cTn id="133" dur="500"/>
                                        <p:tgtEl>
                                          <p:spTgt spid="277"/>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293"/>
                                        </p:tgtEl>
                                        <p:attrNameLst>
                                          <p:attrName>style.visibility</p:attrName>
                                        </p:attrNameLst>
                                      </p:cBhvr>
                                      <p:to>
                                        <p:strVal val="visible"/>
                                      </p:to>
                                    </p:set>
                                    <p:animEffect transition="in" filter="fade">
                                      <p:cBhvr>
                                        <p:cTn id="136" dur="500"/>
                                        <p:tgtEl>
                                          <p:spTgt spid="293"/>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292"/>
                                        </p:tgtEl>
                                        <p:attrNameLst>
                                          <p:attrName>style.visibility</p:attrName>
                                        </p:attrNameLst>
                                      </p:cBhvr>
                                      <p:to>
                                        <p:strVal val="visible"/>
                                      </p:to>
                                    </p:set>
                                    <p:animEffect transition="in" filter="fade">
                                      <p:cBhvr>
                                        <p:cTn id="141" dur="500"/>
                                        <p:tgtEl>
                                          <p:spTgt spid="292"/>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6"/>
                                        </p:tgtEl>
                                        <p:attrNameLst>
                                          <p:attrName>style.visibility</p:attrName>
                                        </p:attrNameLst>
                                      </p:cBhvr>
                                      <p:to>
                                        <p:strVal val="visible"/>
                                      </p:to>
                                    </p:set>
                                    <p:animEffect transition="in" filter="fade">
                                      <p:cBhvr>
                                        <p:cTn id="144" dur="500"/>
                                        <p:tgtEl>
                                          <p:spTgt spid="6"/>
                                        </p:tgtEl>
                                      </p:cBhvr>
                                    </p:animEffect>
                                  </p:childTnLst>
                                </p:cTn>
                              </p:par>
                              <p:par>
                                <p:cTn id="145" presetID="10" presetClass="entr" presetSubtype="0" fill="hold" nodeType="withEffect">
                                  <p:stCondLst>
                                    <p:cond delay="0"/>
                                  </p:stCondLst>
                                  <p:childTnLst>
                                    <p:set>
                                      <p:cBhvr>
                                        <p:cTn id="146" dur="1" fill="hold">
                                          <p:stCondLst>
                                            <p:cond delay="0"/>
                                          </p:stCondLst>
                                        </p:cTn>
                                        <p:tgtEl>
                                          <p:spTgt spid="307"/>
                                        </p:tgtEl>
                                        <p:attrNameLst>
                                          <p:attrName>style.visibility</p:attrName>
                                        </p:attrNameLst>
                                      </p:cBhvr>
                                      <p:to>
                                        <p:strVal val="visible"/>
                                      </p:to>
                                    </p:set>
                                    <p:animEffect transition="in" filter="fade">
                                      <p:cBhvr>
                                        <p:cTn id="147" dur="500"/>
                                        <p:tgtEl>
                                          <p:spTgt spid="307"/>
                                        </p:tgtEl>
                                      </p:cBhvr>
                                    </p:animEffect>
                                  </p:childTnLst>
                                </p:cTn>
                              </p:par>
                              <p:par>
                                <p:cTn id="148" presetID="10" presetClass="entr" presetSubtype="0" fill="hold" nodeType="withEffect">
                                  <p:stCondLst>
                                    <p:cond delay="0"/>
                                  </p:stCondLst>
                                  <p:childTnLst>
                                    <p:set>
                                      <p:cBhvr>
                                        <p:cTn id="149" dur="1" fill="hold">
                                          <p:stCondLst>
                                            <p:cond delay="0"/>
                                          </p:stCondLst>
                                        </p:cTn>
                                        <p:tgtEl>
                                          <p:spTgt spid="251"/>
                                        </p:tgtEl>
                                        <p:attrNameLst>
                                          <p:attrName>style.visibility</p:attrName>
                                        </p:attrNameLst>
                                      </p:cBhvr>
                                      <p:to>
                                        <p:strVal val="visible"/>
                                      </p:to>
                                    </p:set>
                                    <p:animEffect transition="in" filter="fade">
                                      <p:cBhvr>
                                        <p:cTn id="150" dur="500"/>
                                        <p:tgtEl>
                                          <p:spTgt spid="251"/>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252"/>
                                        </p:tgtEl>
                                        <p:attrNameLst>
                                          <p:attrName>style.visibility</p:attrName>
                                        </p:attrNameLst>
                                      </p:cBhvr>
                                      <p:to>
                                        <p:strVal val="visible"/>
                                      </p:to>
                                    </p:set>
                                    <p:animEffect transition="in" filter="fade">
                                      <p:cBhvr>
                                        <p:cTn id="153" dur="500"/>
                                        <p:tgtEl>
                                          <p:spTgt spid="252"/>
                                        </p:tgtEl>
                                      </p:cBhvr>
                                    </p:animEffect>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grpId="0" nodeType="clickEffect">
                                  <p:stCondLst>
                                    <p:cond delay="0"/>
                                  </p:stCondLst>
                                  <p:childTnLst>
                                    <p:set>
                                      <p:cBhvr>
                                        <p:cTn id="157" dur="1" fill="hold">
                                          <p:stCondLst>
                                            <p:cond delay="0"/>
                                          </p:stCondLst>
                                        </p:cTn>
                                        <p:tgtEl>
                                          <p:spTgt spid="8"/>
                                        </p:tgtEl>
                                        <p:attrNameLst>
                                          <p:attrName>style.visibility</p:attrName>
                                        </p:attrNameLst>
                                      </p:cBhvr>
                                      <p:to>
                                        <p:strVal val="visible"/>
                                      </p:to>
                                    </p:set>
                                    <p:animEffect transition="in" filter="fade">
                                      <p:cBhvr>
                                        <p:cTn id="158" dur="500"/>
                                        <p:tgtEl>
                                          <p:spTgt spid="8"/>
                                        </p:tgtEl>
                                      </p:cBhvr>
                                    </p:animEffect>
                                  </p:childTnLst>
                                </p:cTn>
                              </p:par>
                            </p:childTnLst>
                          </p:cTn>
                        </p:par>
                        <p:par>
                          <p:cTn id="159" fill="hold">
                            <p:stCondLst>
                              <p:cond delay="500"/>
                            </p:stCondLst>
                            <p:childTnLst>
                              <p:par>
                                <p:cTn id="160" presetID="10" presetClass="entr" presetSubtype="0" fill="hold" nodeType="afterEffect">
                                  <p:stCondLst>
                                    <p:cond delay="0"/>
                                  </p:stCondLst>
                                  <p:childTnLst>
                                    <p:set>
                                      <p:cBhvr>
                                        <p:cTn id="161" dur="1" fill="hold">
                                          <p:stCondLst>
                                            <p:cond delay="0"/>
                                          </p:stCondLst>
                                        </p:cTn>
                                        <p:tgtEl>
                                          <p:spTgt spid="151"/>
                                        </p:tgtEl>
                                        <p:attrNameLst>
                                          <p:attrName>style.visibility</p:attrName>
                                        </p:attrNameLst>
                                      </p:cBhvr>
                                      <p:to>
                                        <p:strVal val="visible"/>
                                      </p:to>
                                    </p:set>
                                    <p:animEffect transition="in" filter="fade">
                                      <p:cBhvr>
                                        <p:cTn id="162" dur="500"/>
                                        <p:tgtEl>
                                          <p:spTgt spid="151"/>
                                        </p:tgtEl>
                                      </p:cBhvr>
                                    </p:animEffect>
                                  </p:childTnLst>
                                </p:cTn>
                              </p:par>
                              <p:par>
                                <p:cTn id="163" presetID="10" presetClass="entr" presetSubtype="0" fill="hold" nodeType="withEffect">
                                  <p:stCondLst>
                                    <p:cond delay="0"/>
                                  </p:stCondLst>
                                  <p:childTnLst>
                                    <p:set>
                                      <p:cBhvr>
                                        <p:cTn id="164" dur="1" fill="hold">
                                          <p:stCondLst>
                                            <p:cond delay="0"/>
                                          </p:stCondLst>
                                        </p:cTn>
                                        <p:tgtEl>
                                          <p:spTgt spid="152"/>
                                        </p:tgtEl>
                                        <p:attrNameLst>
                                          <p:attrName>style.visibility</p:attrName>
                                        </p:attrNameLst>
                                      </p:cBhvr>
                                      <p:to>
                                        <p:strVal val="visible"/>
                                      </p:to>
                                    </p:set>
                                    <p:animEffect transition="in" filter="fade">
                                      <p:cBhvr>
                                        <p:cTn id="165" dur="500"/>
                                        <p:tgtEl>
                                          <p:spTgt spid="152"/>
                                        </p:tgtEl>
                                      </p:cBhvr>
                                    </p:animEffect>
                                  </p:childTnLst>
                                </p:cTn>
                              </p:par>
                            </p:childTnLst>
                          </p:cTn>
                        </p:par>
                        <p:par>
                          <p:cTn id="166" fill="hold">
                            <p:stCondLst>
                              <p:cond delay="1000"/>
                            </p:stCondLst>
                            <p:childTnLst>
                              <p:par>
                                <p:cTn id="167" presetID="22" presetClass="entr" presetSubtype="1" fill="hold" nodeType="afterEffect">
                                  <p:stCondLst>
                                    <p:cond delay="0"/>
                                  </p:stCondLst>
                                  <p:childTnLst>
                                    <p:set>
                                      <p:cBhvr>
                                        <p:cTn id="168" dur="1" fill="hold">
                                          <p:stCondLst>
                                            <p:cond delay="0"/>
                                          </p:stCondLst>
                                        </p:cTn>
                                        <p:tgtEl>
                                          <p:spTgt spid="178"/>
                                        </p:tgtEl>
                                        <p:attrNameLst>
                                          <p:attrName>style.visibility</p:attrName>
                                        </p:attrNameLst>
                                      </p:cBhvr>
                                      <p:to>
                                        <p:strVal val="visible"/>
                                      </p:to>
                                    </p:set>
                                    <p:animEffect transition="in" filter="wipe(up)">
                                      <p:cBhvr>
                                        <p:cTn id="169" dur="500"/>
                                        <p:tgtEl>
                                          <p:spTgt spid="178"/>
                                        </p:tgtEl>
                                      </p:cBhvr>
                                    </p:animEffect>
                                  </p:childTnLst>
                                </p:cTn>
                              </p:par>
                              <p:par>
                                <p:cTn id="170" presetID="10" presetClass="entr" presetSubtype="0" fill="hold" nodeType="withEffect">
                                  <p:stCondLst>
                                    <p:cond delay="0"/>
                                  </p:stCondLst>
                                  <p:childTnLst>
                                    <p:set>
                                      <p:cBhvr>
                                        <p:cTn id="171" dur="1" fill="hold">
                                          <p:stCondLst>
                                            <p:cond delay="0"/>
                                          </p:stCondLst>
                                        </p:cTn>
                                        <p:tgtEl>
                                          <p:spTgt spid="4"/>
                                        </p:tgtEl>
                                        <p:attrNameLst>
                                          <p:attrName>style.visibility</p:attrName>
                                        </p:attrNameLst>
                                      </p:cBhvr>
                                      <p:to>
                                        <p:strVal val="visible"/>
                                      </p:to>
                                    </p:set>
                                    <p:animEffect transition="in" filter="fade">
                                      <p:cBhvr>
                                        <p:cTn id="172" dur="500"/>
                                        <p:tgtEl>
                                          <p:spTgt spid="4"/>
                                        </p:tgtEl>
                                      </p:cBhvr>
                                    </p:animEffect>
                                  </p:childTnLst>
                                </p:cTn>
                              </p:par>
                              <p:par>
                                <p:cTn id="173" presetID="22" presetClass="entr" presetSubtype="1" fill="hold" nodeType="withEffect">
                                  <p:stCondLst>
                                    <p:cond delay="0"/>
                                  </p:stCondLst>
                                  <p:childTnLst>
                                    <p:set>
                                      <p:cBhvr>
                                        <p:cTn id="174" dur="1" fill="hold">
                                          <p:stCondLst>
                                            <p:cond delay="0"/>
                                          </p:stCondLst>
                                        </p:cTn>
                                        <p:tgtEl>
                                          <p:spTgt spid="181"/>
                                        </p:tgtEl>
                                        <p:attrNameLst>
                                          <p:attrName>style.visibility</p:attrName>
                                        </p:attrNameLst>
                                      </p:cBhvr>
                                      <p:to>
                                        <p:strVal val="visible"/>
                                      </p:to>
                                    </p:set>
                                    <p:animEffect transition="in" filter="wipe(up)">
                                      <p:cBhvr>
                                        <p:cTn id="175" dur="500"/>
                                        <p:tgtEl>
                                          <p:spTgt spid="181"/>
                                        </p:tgtEl>
                                      </p:cBhvr>
                                    </p:animEffect>
                                  </p:childTnLst>
                                </p:cTn>
                              </p:par>
                            </p:childTnLst>
                          </p:cTn>
                        </p:par>
                        <p:par>
                          <p:cTn id="176" fill="hold">
                            <p:stCondLst>
                              <p:cond delay="1500"/>
                            </p:stCondLst>
                            <p:childTnLst>
                              <p:par>
                                <p:cTn id="177" presetID="10" presetClass="entr" presetSubtype="0" fill="hold" nodeType="afterEffect">
                                  <p:stCondLst>
                                    <p:cond delay="0"/>
                                  </p:stCondLst>
                                  <p:childTnLst>
                                    <p:set>
                                      <p:cBhvr>
                                        <p:cTn id="178" dur="1" fill="hold">
                                          <p:stCondLst>
                                            <p:cond delay="0"/>
                                          </p:stCondLst>
                                        </p:cTn>
                                        <p:tgtEl>
                                          <p:spTgt spid="262"/>
                                        </p:tgtEl>
                                        <p:attrNameLst>
                                          <p:attrName>style.visibility</p:attrName>
                                        </p:attrNameLst>
                                      </p:cBhvr>
                                      <p:to>
                                        <p:strVal val="visible"/>
                                      </p:to>
                                    </p:set>
                                    <p:animEffect transition="in" filter="fade">
                                      <p:cBhvr>
                                        <p:cTn id="179" dur="500"/>
                                        <p:tgtEl>
                                          <p:spTgt spid="262"/>
                                        </p:tgtEl>
                                      </p:cBhvr>
                                    </p:animEffect>
                                  </p:childTnLst>
                                </p:cTn>
                              </p:par>
                            </p:childTnLst>
                          </p:cTn>
                        </p:par>
                        <p:par>
                          <p:cTn id="180" fill="hold">
                            <p:stCondLst>
                              <p:cond delay="2000"/>
                            </p:stCondLst>
                            <p:childTnLst>
                              <p:par>
                                <p:cTn id="181" presetID="10" presetClass="entr" presetSubtype="0" fill="hold" nodeType="afterEffect">
                                  <p:stCondLst>
                                    <p:cond delay="0"/>
                                  </p:stCondLst>
                                  <p:childTnLst>
                                    <p:set>
                                      <p:cBhvr>
                                        <p:cTn id="182" dur="1" fill="hold">
                                          <p:stCondLst>
                                            <p:cond delay="0"/>
                                          </p:stCondLst>
                                        </p:cTn>
                                        <p:tgtEl>
                                          <p:spTgt spid="308"/>
                                        </p:tgtEl>
                                        <p:attrNameLst>
                                          <p:attrName>style.visibility</p:attrName>
                                        </p:attrNameLst>
                                      </p:cBhvr>
                                      <p:to>
                                        <p:strVal val="visible"/>
                                      </p:to>
                                    </p:set>
                                    <p:animEffect transition="in" filter="fade">
                                      <p:cBhvr>
                                        <p:cTn id="183" dur="500"/>
                                        <p:tgtEl>
                                          <p:spTgt spid="308"/>
                                        </p:tgtEl>
                                      </p:cBhvr>
                                    </p:animEffect>
                                  </p:childTnLst>
                                </p:cTn>
                              </p:par>
                            </p:childTnLst>
                          </p:cTn>
                        </p:par>
                        <p:par>
                          <p:cTn id="184" fill="hold">
                            <p:stCondLst>
                              <p:cond delay="2500"/>
                            </p:stCondLst>
                            <p:childTnLst>
                              <p:par>
                                <p:cTn id="185" presetID="10" presetClass="entr" presetSubtype="0" fill="hold" nodeType="afterEffect">
                                  <p:stCondLst>
                                    <p:cond delay="0"/>
                                  </p:stCondLst>
                                  <p:childTnLst>
                                    <p:set>
                                      <p:cBhvr>
                                        <p:cTn id="186" dur="1" fill="hold">
                                          <p:stCondLst>
                                            <p:cond delay="0"/>
                                          </p:stCondLst>
                                        </p:cTn>
                                        <p:tgtEl>
                                          <p:spTgt spid="141"/>
                                        </p:tgtEl>
                                        <p:attrNameLst>
                                          <p:attrName>style.visibility</p:attrName>
                                        </p:attrNameLst>
                                      </p:cBhvr>
                                      <p:to>
                                        <p:strVal val="visible"/>
                                      </p:to>
                                    </p:set>
                                    <p:animEffect transition="in" filter="fade">
                                      <p:cBhvr>
                                        <p:cTn id="187" dur="500"/>
                                        <p:tgtEl>
                                          <p:spTgt spid="141"/>
                                        </p:tgtEl>
                                      </p:cBhvr>
                                    </p:animEffect>
                                  </p:childTnLst>
                                </p:cTn>
                              </p:par>
                            </p:childTnLst>
                          </p:cTn>
                        </p:par>
                        <p:par>
                          <p:cTn id="188" fill="hold">
                            <p:stCondLst>
                              <p:cond delay="3000"/>
                            </p:stCondLst>
                            <p:childTnLst>
                              <p:par>
                                <p:cTn id="189" presetID="10" presetClass="entr" presetSubtype="0" fill="hold" nodeType="afterEffect">
                                  <p:stCondLst>
                                    <p:cond delay="0"/>
                                  </p:stCondLst>
                                  <p:childTnLst>
                                    <p:set>
                                      <p:cBhvr>
                                        <p:cTn id="190" dur="1" fill="hold">
                                          <p:stCondLst>
                                            <p:cond delay="0"/>
                                          </p:stCondLst>
                                        </p:cTn>
                                        <p:tgtEl>
                                          <p:spTgt spid="140"/>
                                        </p:tgtEl>
                                        <p:attrNameLst>
                                          <p:attrName>style.visibility</p:attrName>
                                        </p:attrNameLst>
                                      </p:cBhvr>
                                      <p:to>
                                        <p:strVal val="visible"/>
                                      </p:to>
                                    </p:set>
                                    <p:animEffect transition="in" filter="fade">
                                      <p:cBhvr>
                                        <p:cTn id="191" dur="500"/>
                                        <p:tgtEl>
                                          <p:spTgt spid="140"/>
                                        </p:tgtEl>
                                      </p:cBhvr>
                                    </p:animEffect>
                                  </p:childTnLst>
                                </p:cTn>
                              </p:par>
                            </p:childTnLst>
                          </p:cTn>
                        </p:par>
                        <p:par>
                          <p:cTn id="192" fill="hold">
                            <p:stCondLst>
                              <p:cond delay="3500"/>
                            </p:stCondLst>
                            <p:childTnLst>
                              <p:par>
                                <p:cTn id="193" presetID="10" presetClass="entr" presetSubtype="0" fill="hold" nodeType="afterEffect">
                                  <p:stCondLst>
                                    <p:cond delay="0"/>
                                  </p:stCondLst>
                                  <p:childTnLst>
                                    <p:set>
                                      <p:cBhvr>
                                        <p:cTn id="194" dur="1" fill="hold">
                                          <p:stCondLst>
                                            <p:cond delay="0"/>
                                          </p:stCondLst>
                                        </p:cTn>
                                        <p:tgtEl>
                                          <p:spTgt spid="139"/>
                                        </p:tgtEl>
                                        <p:attrNameLst>
                                          <p:attrName>style.visibility</p:attrName>
                                        </p:attrNameLst>
                                      </p:cBhvr>
                                      <p:to>
                                        <p:strVal val="visible"/>
                                      </p:to>
                                    </p:set>
                                    <p:animEffect transition="in" filter="fade">
                                      <p:cBhvr>
                                        <p:cTn id="195" dur="500"/>
                                        <p:tgtEl>
                                          <p:spTgt spid="139"/>
                                        </p:tgtEl>
                                      </p:cBhvr>
                                    </p:animEffect>
                                  </p:childTnLst>
                                </p:cTn>
                              </p:par>
                            </p:childTnLst>
                          </p:cTn>
                        </p:par>
                        <p:par>
                          <p:cTn id="196" fill="hold">
                            <p:stCondLst>
                              <p:cond delay="4000"/>
                            </p:stCondLst>
                            <p:childTnLst>
                              <p:par>
                                <p:cTn id="197" presetID="16" presetClass="entr" presetSubtype="37" fill="hold" nodeType="afterEffect">
                                  <p:stCondLst>
                                    <p:cond delay="0"/>
                                  </p:stCondLst>
                                  <p:childTnLst>
                                    <p:set>
                                      <p:cBhvr>
                                        <p:cTn id="198" dur="1" fill="hold">
                                          <p:stCondLst>
                                            <p:cond delay="0"/>
                                          </p:stCondLst>
                                        </p:cTn>
                                        <p:tgtEl>
                                          <p:spTgt spid="302"/>
                                        </p:tgtEl>
                                        <p:attrNameLst>
                                          <p:attrName>style.visibility</p:attrName>
                                        </p:attrNameLst>
                                      </p:cBhvr>
                                      <p:to>
                                        <p:strVal val="visible"/>
                                      </p:to>
                                    </p:set>
                                    <p:animEffect transition="in" filter="barn(outVertical)">
                                      <p:cBhvr>
                                        <p:cTn id="199" dur="500"/>
                                        <p:tgtEl>
                                          <p:spTgt spid="302"/>
                                        </p:tgtEl>
                                      </p:cBhvr>
                                    </p:animEffect>
                                  </p:childTnLst>
                                </p:cTn>
                              </p:par>
                            </p:childTnLst>
                          </p:cTn>
                        </p:par>
                        <p:par>
                          <p:cTn id="200" fill="hold">
                            <p:stCondLst>
                              <p:cond delay="4500"/>
                            </p:stCondLst>
                            <p:childTnLst>
                              <p:par>
                                <p:cTn id="201" presetID="10" presetClass="entr" presetSubtype="0" fill="hold" nodeType="afterEffect">
                                  <p:stCondLst>
                                    <p:cond delay="0"/>
                                  </p:stCondLst>
                                  <p:childTnLst>
                                    <p:set>
                                      <p:cBhvr>
                                        <p:cTn id="202" dur="1" fill="hold">
                                          <p:stCondLst>
                                            <p:cond delay="0"/>
                                          </p:stCondLst>
                                        </p:cTn>
                                        <p:tgtEl>
                                          <p:spTgt spid="114"/>
                                        </p:tgtEl>
                                        <p:attrNameLst>
                                          <p:attrName>style.visibility</p:attrName>
                                        </p:attrNameLst>
                                      </p:cBhvr>
                                      <p:to>
                                        <p:strVal val="visible"/>
                                      </p:to>
                                    </p:set>
                                    <p:animEffect transition="in" filter="fade">
                                      <p:cBhvr>
                                        <p:cTn id="203" dur="500"/>
                                        <p:tgtEl>
                                          <p:spTgt spid="114"/>
                                        </p:tgtEl>
                                      </p:cBhvr>
                                    </p:animEffect>
                                  </p:childTnLst>
                                </p:cTn>
                              </p:par>
                              <p:par>
                                <p:cTn id="204" presetID="10" presetClass="entr" presetSubtype="0" fill="hold" nodeType="withEffect">
                                  <p:stCondLst>
                                    <p:cond delay="0"/>
                                  </p:stCondLst>
                                  <p:childTnLst>
                                    <p:set>
                                      <p:cBhvr>
                                        <p:cTn id="205" dur="1" fill="hold">
                                          <p:stCondLst>
                                            <p:cond delay="0"/>
                                          </p:stCondLst>
                                        </p:cTn>
                                        <p:tgtEl>
                                          <p:spTgt spid="111"/>
                                        </p:tgtEl>
                                        <p:attrNameLst>
                                          <p:attrName>style.visibility</p:attrName>
                                        </p:attrNameLst>
                                      </p:cBhvr>
                                      <p:to>
                                        <p:strVal val="visible"/>
                                      </p:to>
                                    </p:set>
                                    <p:animEffect transition="in" filter="fade">
                                      <p:cBhvr>
                                        <p:cTn id="206" dur="500"/>
                                        <p:tgtEl>
                                          <p:spTgt spid="111"/>
                                        </p:tgtEl>
                                      </p:cBhvr>
                                    </p:animEffect>
                                  </p:childTnLst>
                                </p:cTn>
                              </p:par>
                              <p:par>
                                <p:cTn id="207" presetID="10" presetClass="entr" presetSubtype="0" fill="hold" grpId="0" nodeType="withEffect">
                                  <p:stCondLst>
                                    <p:cond delay="0"/>
                                  </p:stCondLst>
                                  <p:childTnLst>
                                    <p:set>
                                      <p:cBhvr>
                                        <p:cTn id="208" dur="1" fill="hold">
                                          <p:stCondLst>
                                            <p:cond delay="0"/>
                                          </p:stCondLst>
                                        </p:cTn>
                                        <p:tgtEl>
                                          <p:spTgt spid="294"/>
                                        </p:tgtEl>
                                        <p:attrNameLst>
                                          <p:attrName>style.visibility</p:attrName>
                                        </p:attrNameLst>
                                      </p:cBhvr>
                                      <p:to>
                                        <p:strVal val="visible"/>
                                      </p:to>
                                    </p:set>
                                    <p:animEffect transition="in" filter="fade">
                                      <p:cBhvr>
                                        <p:cTn id="209" dur="500"/>
                                        <p:tgtEl>
                                          <p:spTgt spid="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P spid="6" grpId="0"/>
      <p:bldP spid="8" grpId="0"/>
      <p:bldP spid="208" grpId="0" animBg="1"/>
      <p:bldP spid="210" grpId="0" animBg="1"/>
      <p:bldP spid="215" grpId="0" animBg="1"/>
      <p:bldP spid="216" grpId="0" animBg="1"/>
      <p:bldP spid="235" grpId="0" animBg="1"/>
      <p:bldP spid="252" grpId="0"/>
      <p:bldP spid="291" grpId="0" animBg="1"/>
      <p:bldP spid="292" grpId="0" animBg="1"/>
      <p:bldP spid="293" grpId="0" animBg="1"/>
      <p:bldP spid="29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itle 16">
            <a:extLst>
              <a:ext uri="{FF2B5EF4-FFF2-40B4-BE49-F238E27FC236}">
                <a16:creationId xmlns:a16="http://schemas.microsoft.com/office/drawing/2014/main" id="{52375AE3-D948-4D23-8593-38625948EE2E}"/>
              </a:ext>
            </a:extLst>
          </p:cNvPr>
          <p:cNvSpPr txBox="1">
            <a:spLocks/>
          </p:cNvSpPr>
          <p:nvPr/>
        </p:nvSpPr>
        <p:spPr>
          <a:xfrm>
            <a:off x="455995" y="1967259"/>
            <a:ext cx="3261391" cy="633625"/>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268916" indent="-268916" defTabSz="914367"/>
            <a:r>
              <a:rPr lang="en-US" sz="1372"/>
              <a:t>A developer authenticates to the AAD token issuance endpoint and requests an access token</a:t>
            </a:r>
          </a:p>
        </p:txBody>
      </p:sp>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55995" y="620827"/>
            <a:ext cx="11562588" cy="402302"/>
          </a:xfrm>
        </p:spPr>
        <p:txBody>
          <a:bodyPr/>
          <a:lstStyle/>
          <a:p>
            <a:r>
              <a:rPr lang="en-US"/>
              <a:t>Identity and access management through AAD and RBAC</a:t>
            </a:r>
          </a:p>
        </p:txBody>
      </p:sp>
      <p:cxnSp>
        <p:nvCxnSpPr>
          <p:cNvPr id="17" name="Straight Connector 16">
            <a:extLst>
              <a:ext uri="{FF2B5EF4-FFF2-40B4-BE49-F238E27FC236}">
                <a16:creationId xmlns:a16="http://schemas.microsoft.com/office/drawing/2014/main" id="{9A5265E0-846A-43AF-A315-862BC65D5FB5}"/>
              </a:ext>
            </a:extLst>
          </p:cNvPr>
          <p:cNvCxnSpPr>
            <a:cxnSpLocks/>
          </p:cNvCxnSpPr>
          <p:nvPr/>
        </p:nvCxnSpPr>
        <p:spPr>
          <a:xfrm>
            <a:off x="3984111" y="1850253"/>
            <a:ext cx="0" cy="4714531"/>
          </a:xfrm>
          <a:prstGeom prst="line">
            <a:avLst/>
          </a:prstGeom>
          <a:ln>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6" name="Title 16">
            <a:extLst>
              <a:ext uri="{FF2B5EF4-FFF2-40B4-BE49-F238E27FC236}">
                <a16:creationId xmlns:a16="http://schemas.microsoft.com/office/drawing/2014/main" id="{B9ADC36A-A42A-4595-9F27-CD3C09751CB5}"/>
              </a:ext>
            </a:extLst>
          </p:cNvPr>
          <p:cNvSpPr txBox="1">
            <a:spLocks/>
          </p:cNvSpPr>
          <p:nvPr/>
        </p:nvSpPr>
        <p:spPr>
          <a:xfrm>
            <a:off x="613376" y="5840640"/>
            <a:ext cx="2946628" cy="7241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spcAft>
                <a:spcPts val="1765"/>
              </a:spcAft>
              <a:defRPr/>
            </a:pPr>
            <a:r>
              <a:rPr lang="en-US" sz="1176" b="0" spc="0">
                <a:solidFill>
                  <a:srgbClr val="000000"/>
                </a:solidFill>
                <a:latin typeface="Segoe UI"/>
              </a:rPr>
              <a:t>Azure delivers a streamlined identity and access management solution with Azure Active Directory (AAD) and Azure Kubernetes Services (AKS)</a:t>
            </a:r>
          </a:p>
        </p:txBody>
      </p:sp>
      <p:sp>
        <p:nvSpPr>
          <p:cNvPr id="98" name="Title 16">
            <a:extLst>
              <a:ext uri="{FF2B5EF4-FFF2-40B4-BE49-F238E27FC236}">
                <a16:creationId xmlns:a16="http://schemas.microsoft.com/office/drawing/2014/main" id="{6A0E05BC-084D-4E3B-B873-546CF798B16E}"/>
              </a:ext>
            </a:extLst>
          </p:cNvPr>
          <p:cNvSpPr txBox="1">
            <a:spLocks/>
          </p:cNvSpPr>
          <p:nvPr/>
        </p:nvSpPr>
        <p:spPr>
          <a:xfrm>
            <a:off x="455995" y="2867554"/>
            <a:ext cx="3261391" cy="422417"/>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268916" indent="-268916" defTabSz="914367">
              <a:buFont typeface="+mj-lt"/>
              <a:buAutoNum type="arabicPeriod" startAt="2"/>
            </a:pPr>
            <a:r>
              <a:rPr lang="en-US" sz="1372"/>
              <a:t>The AAD token issuance endpoint issues the access token</a:t>
            </a:r>
          </a:p>
        </p:txBody>
      </p:sp>
      <p:sp>
        <p:nvSpPr>
          <p:cNvPr id="113" name="Title 16">
            <a:extLst>
              <a:ext uri="{FF2B5EF4-FFF2-40B4-BE49-F238E27FC236}">
                <a16:creationId xmlns:a16="http://schemas.microsoft.com/office/drawing/2014/main" id="{077FBAD5-7C3D-4AAE-9B0E-D0CEAF203168}"/>
              </a:ext>
            </a:extLst>
          </p:cNvPr>
          <p:cNvSpPr txBox="1">
            <a:spLocks/>
          </p:cNvSpPr>
          <p:nvPr/>
        </p:nvSpPr>
        <p:spPr>
          <a:xfrm>
            <a:off x="455995" y="3556640"/>
            <a:ext cx="3261391" cy="422417"/>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268916" indent="-268916" defTabSz="914367">
              <a:buFont typeface="+mj-lt"/>
              <a:buAutoNum type="arabicPeriod" startAt="3"/>
            </a:pPr>
            <a:r>
              <a:rPr lang="en-US" sz="1372"/>
              <a:t>The access token is used to authenticate to the secured resource</a:t>
            </a:r>
          </a:p>
        </p:txBody>
      </p:sp>
      <p:sp>
        <p:nvSpPr>
          <p:cNvPr id="114" name="Title 16">
            <a:extLst>
              <a:ext uri="{FF2B5EF4-FFF2-40B4-BE49-F238E27FC236}">
                <a16:creationId xmlns:a16="http://schemas.microsoft.com/office/drawing/2014/main" id="{5213F1AD-40BE-4EFF-8DF7-34CB812F0645}"/>
              </a:ext>
            </a:extLst>
          </p:cNvPr>
          <p:cNvSpPr txBox="1">
            <a:spLocks/>
          </p:cNvSpPr>
          <p:nvPr/>
        </p:nvSpPr>
        <p:spPr>
          <a:xfrm>
            <a:off x="455995" y="4245725"/>
            <a:ext cx="3261391" cy="422417"/>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268916" indent="-268916" defTabSz="914367">
              <a:buFont typeface="+mj-lt"/>
              <a:buAutoNum type="arabicPeriod" startAt="4"/>
            </a:pPr>
            <a:r>
              <a:rPr lang="en-US" sz="1372"/>
              <a:t>Data from the secured resource is returned to the web application</a:t>
            </a:r>
          </a:p>
        </p:txBody>
      </p:sp>
      <p:grpSp>
        <p:nvGrpSpPr>
          <p:cNvPr id="115" name="Group 114">
            <a:extLst>
              <a:ext uri="{FF2B5EF4-FFF2-40B4-BE49-F238E27FC236}">
                <a16:creationId xmlns:a16="http://schemas.microsoft.com/office/drawing/2014/main" id="{A8CFBC46-E737-4C8E-8B8B-F80FECC370F5}"/>
              </a:ext>
            </a:extLst>
          </p:cNvPr>
          <p:cNvGrpSpPr/>
          <p:nvPr/>
        </p:nvGrpSpPr>
        <p:grpSpPr>
          <a:xfrm>
            <a:off x="9411311" y="3918051"/>
            <a:ext cx="806782" cy="1010823"/>
            <a:chOff x="7524488" y="4365630"/>
            <a:chExt cx="822960" cy="1031092"/>
          </a:xfrm>
        </p:grpSpPr>
        <p:sp>
          <p:nvSpPr>
            <p:cNvPr id="117" name="Rectangle: Rounded Corners 116">
              <a:extLst>
                <a:ext uri="{FF2B5EF4-FFF2-40B4-BE49-F238E27FC236}">
                  <a16:creationId xmlns:a16="http://schemas.microsoft.com/office/drawing/2014/main" id="{FE901F9C-E06E-4546-895B-841CC84A06E2}"/>
                </a:ext>
              </a:extLst>
            </p:cNvPr>
            <p:cNvSpPr/>
            <p:nvPr/>
          </p:nvSpPr>
          <p:spPr bwMode="auto">
            <a:xfrm>
              <a:off x="7524488" y="4573762"/>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118" name="Title 1">
              <a:extLst>
                <a:ext uri="{FF2B5EF4-FFF2-40B4-BE49-F238E27FC236}">
                  <a16:creationId xmlns:a16="http://schemas.microsoft.com/office/drawing/2014/main" id="{B72F943D-81E6-471D-A50D-7D5906646CB6}"/>
                </a:ext>
              </a:extLst>
            </p:cNvPr>
            <p:cNvSpPr txBox="1">
              <a:spLocks/>
            </p:cNvSpPr>
            <p:nvPr/>
          </p:nvSpPr>
          <p:spPr>
            <a:xfrm>
              <a:off x="7577178" y="4365630"/>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AKS</a:t>
              </a:r>
            </a:p>
          </p:txBody>
        </p:sp>
        <p:grpSp>
          <p:nvGrpSpPr>
            <p:cNvPr id="119" name="Group 118">
              <a:extLst>
                <a:ext uri="{FF2B5EF4-FFF2-40B4-BE49-F238E27FC236}">
                  <a16:creationId xmlns:a16="http://schemas.microsoft.com/office/drawing/2014/main" id="{85187519-D74A-468A-AD52-4C2506032547}"/>
                </a:ext>
              </a:extLst>
            </p:cNvPr>
            <p:cNvGrpSpPr/>
            <p:nvPr/>
          </p:nvGrpSpPr>
          <p:grpSpPr>
            <a:xfrm>
              <a:off x="7624016" y="4690524"/>
              <a:ext cx="623905" cy="589436"/>
              <a:chOff x="2613694" y="3600725"/>
              <a:chExt cx="355417" cy="335781"/>
            </a:xfrm>
          </p:grpSpPr>
          <p:sp>
            <p:nvSpPr>
              <p:cNvPr id="120" name="Freeform: Shape 119">
                <a:extLst>
                  <a:ext uri="{FF2B5EF4-FFF2-40B4-BE49-F238E27FC236}">
                    <a16:creationId xmlns:a16="http://schemas.microsoft.com/office/drawing/2014/main" id="{3E1843C8-DC9C-4B3F-8A67-40BB66BA936A}"/>
                  </a:ext>
                </a:extLst>
              </p:cNvPr>
              <p:cNvSpPr/>
              <p:nvPr/>
            </p:nvSpPr>
            <p:spPr>
              <a:xfrm>
                <a:off x="2674822"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21" name="Freeform: Shape 120">
                <a:extLst>
                  <a:ext uri="{FF2B5EF4-FFF2-40B4-BE49-F238E27FC236}">
                    <a16:creationId xmlns:a16="http://schemas.microsoft.com/office/drawing/2014/main" id="{CE106C9C-EFFB-407A-BA48-C0811D31E77F}"/>
                  </a:ext>
                </a:extLst>
              </p:cNvPr>
              <p:cNvSpPr/>
              <p:nvPr/>
            </p:nvSpPr>
            <p:spPr>
              <a:xfrm>
                <a:off x="2807125"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22" name="Freeform: Shape 121">
                <a:extLst>
                  <a:ext uri="{FF2B5EF4-FFF2-40B4-BE49-F238E27FC236}">
                    <a16:creationId xmlns:a16="http://schemas.microsoft.com/office/drawing/2014/main" id="{D33BF014-01B9-41F9-A72A-89C60EDE36A5}"/>
                  </a:ext>
                </a:extLst>
              </p:cNvPr>
              <p:cNvSpPr/>
              <p:nvPr/>
            </p:nvSpPr>
            <p:spPr>
              <a:xfrm>
                <a:off x="261369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25" name="Freeform: Shape 124">
                <a:extLst>
                  <a:ext uri="{FF2B5EF4-FFF2-40B4-BE49-F238E27FC236}">
                    <a16:creationId xmlns:a16="http://schemas.microsoft.com/office/drawing/2014/main" id="{6D0AB9FB-AA88-4608-B8B6-ABEC818B1CBB}"/>
                  </a:ext>
                </a:extLst>
              </p:cNvPr>
              <p:cNvSpPr/>
              <p:nvPr/>
            </p:nvSpPr>
            <p:spPr>
              <a:xfrm>
                <a:off x="274097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26" name="Freeform: Shape 125">
                <a:extLst>
                  <a:ext uri="{FF2B5EF4-FFF2-40B4-BE49-F238E27FC236}">
                    <a16:creationId xmlns:a16="http://schemas.microsoft.com/office/drawing/2014/main" id="{735F43D4-C7FE-401E-B27A-D573988192F0}"/>
                  </a:ext>
                </a:extLst>
              </p:cNvPr>
              <p:cNvSpPr/>
              <p:nvPr/>
            </p:nvSpPr>
            <p:spPr>
              <a:xfrm>
                <a:off x="286825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27" name="Freeform: Shape 126">
                <a:extLst>
                  <a:ext uri="{FF2B5EF4-FFF2-40B4-BE49-F238E27FC236}">
                    <a16:creationId xmlns:a16="http://schemas.microsoft.com/office/drawing/2014/main" id="{246B7A2C-6886-403E-B215-6A1BDD8DED5C}"/>
                  </a:ext>
                </a:extLst>
              </p:cNvPr>
              <p:cNvSpPr/>
              <p:nvPr/>
            </p:nvSpPr>
            <p:spPr>
              <a:xfrm>
                <a:off x="2674822"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28" name="Freeform: Shape 127">
                <a:extLst>
                  <a:ext uri="{FF2B5EF4-FFF2-40B4-BE49-F238E27FC236}">
                    <a16:creationId xmlns:a16="http://schemas.microsoft.com/office/drawing/2014/main" id="{B65B031F-4618-4E8F-8FD7-F50DE886C2C0}"/>
                  </a:ext>
                </a:extLst>
              </p:cNvPr>
              <p:cNvSpPr/>
              <p:nvPr/>
            </p:nvSpPr>
            <p:spPr>
              <a:xfrm>
                <a:off x="2807125"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grpSp>
      </p:grpSp>
      <p:grpSp>
        <p:nvGrpSpPr>
          <p:cNvPr id="129" name="Group 128">
            <a:extLst>
              <a:ext uri="{FF2B5EF4-FFF2-40B4-BE49-F238E27FC236}">
                <a16:creationId xmlns:a16="http://schemas.microsoft.com/office/drawing/2014/main" id="{0DBE6D84-7D51-4B46-ADF4-F6AD73FFBA22}"/>
              </a:ext>
            </a:extLst>
          </p:cNvPr>
          <p:cNvGrpSpPr/>
          <p:nvPr/>
        </p:nvGrpSpPr>
        <p:grpSpPr>
          <a:xfrm>
            <a:off x="7858980" y="2465793"/>
            <a:ext cx="806782" cy="1161687"/>
            <a:chOff x="5769351" y="2455575"/>
            <a:chExt cx="822960" cy="1184981"/>
          </a:xfrm>
        </p:grpSpPr>
        <p:sp>
          <p:nvSpPr>
            <p:cNvPr id="131" name="Title 1">
              <a:extLst>
                <a:ext uri="{FF2B5EF4-FFF2-40B4-BE49-F238E27FC236}">
                  <a16:creationId xmlns:a16="http://schemas.microsoft.com/office/drawing/2014/main" id="{DDDFACA9-140A-4E93-80D2-1C12B406C05C}"/>
                </a:ext>
              </a:extLst>
            </p:cNvPr>
            <p:cNvSpPr txBox="1">
              <a:spLocks/>
            </p:cNvSpPr>
            <p:nvPr/>
          </p:nvSpPr>
          <p:spPr>
            <a:xfrm>
              <a:off x="5795696" y="2455575"/>
              <a:ext cx="77027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Azure Active Directory</a:t>
              </a:r>
            </a:p>
          </p:txBody>
        </p:sp>
        <p:sp>
          <p:nvSpPr>
            <p:cNvPr id="132" name="Rectangle: Rounded Corners 131">
              <a:extLst>
                <a:ext uri="{FF2B5EF4-FFF2-40B4-BE49-F238E27FC236}">
                  <a16:creationId xmlns:a16="http://schemas.microsoft.com/office/drawing/2014/main" id="{BD4ED8DD-F2E1-4874-BD71-D90FC96EDEE7}"/>
                </a:ext>
              </a:extLst>
            </p:cNvPr>
            <p:cNvSpPr/>
            <p:nvPr/>
          </p:nvSpPr>
          <p:spPr bwMode="auto">
            <a:xfrm>
              <a:off x="5769351" y="2817596"/>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pic>
          <p:nvPicPr>
            <p:cNvPr id="133" name="Picture 132" descr="A picture containing object&#10;&#10;Description generated with high confidence">
              <a:extLst>
                <a:ext uri="{FF2B5EF4-FFF2-40B4-BE49-F238E27FC236}">
                  <a16:creationId xmlns:a16="http://schemas.microsoft.com/office/drawing/2014/main" id="{E5FC0D2D-752B-41D9-93F5-6EE347DE5C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91725" y="2939970"/>
              <a:ext cx="578213" cy="578213"/>
            </a:xfrm>
            <a:prstGeom prst="rect">
              <a:avLst/>
            </a:prstGeom>
          </p:spPr>
        </p:pic>
      </p:grpSp>
      <p:cxnSp>
        <p:nvCxnSpPr>
          <p:cNvPr id="140" name="Connector: Elbow 139">
            <a:extLst>
              <a:ext uri="{FF2B5EF4-FFF2-40B4-BE49-F238E27FC236}">
                <a16:creationId xmlns:a16="http://schemas.microsoft.com/office/drawing/2014/main" id="{95D1D7ED-55F8-41E8-9EEC-C26C0277465B}"/>
              </a:ext>
            </a:extLst>
          </p:cNvPr>
          <p:cNvCxnSpPr>
            <a:cxnSpLocks/>
            <a:stCxn id="135" idx="0"/>
          </p:cNvCxnSpPr>
          <p:nvPr/>
        </p:nvCxnSpPr>
        <p:spPr>
          <a:xfrm rot="5400000" flipH="1" flipV="1">
            <a:off x="7089267" y="2844863"/>
            <a:ext cx="390486" cy="1148940"/>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Connector: Elbow 140">
            <a:extLst>
              <a:ext uri="{FF2B5EF4-FFF2-40B4-BE49-F238E27FC236}">
                <a16:creationId xmlns:a16="http://schemas.microsoft.com/office/drawing/2014/main" id="{70881616-78FA-473E-BC31-8C537A906BC5}"/>
              </a:ext>
            </a:extLst>
          </p:cNvPr>
          <p:cNvCxnSpPr>
            <a:cxnSpLocks/>
            <a:stCxn id="132" idx="2"/>
            <a:endCxn id="137" idx="3"/>
          </p:cNvCxnSpPr>
          <p:nvPr/>
        </p:nvCxnSpPr>
        <p:spPr>
          <a:xfrm rot="5400000">
            <a:off x="7390639" y="3350273"/>
            <a:ext cx="594527" cy="1148940"/>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2" name="Connector: Elbow 141">
            <a:extLst>
              <a:ext uri="{FF2B5EF4-FFF2-40B4-BE49-F238E27FC236}">
                <a16:creationId xmlns:a16="http://schemas.microsoft.com/office/drawing/2014/main" id="{699EA1A2-1C2F-4A53-959C-85A93879D3B3}"/>
              </a:ext>
            </a:extLst>
          </p:cNvPr>
          <p:cNvCxnSpPr>
            <a:cxnSpLocks/>
          </p:cNvCxnSpPr>
          <p:nvPr/>
        </p:nvCxnSpPr>
        <p:spPr>
          <a:xfrm rot="5400000" flipH="1">
            <a:off x="8110632" y="3224805"/>
            <a:ext cx="303477" cy="3104663"/>
          </a:xfrm>
          <a:prstGeom prst="bentConnector3">
            <a:avLst>
              <a:gd name="adj1" fmla="val -73846"/>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7864A64A-B422-4904-ABF2-C69FAD908678}"/>
              </a:ext>
            </a:extLst>
          </p:cNvPr>
          <p:cNvCxnSpPr>
            <a:stCxn id="117" idx="1"/>
          </p:cNvCxnSpPr>
          <p:nvPr/>
        </p:nvCxnSpPr>
        <p:spPr>
          <a:xfrm flipH="1" flipV="1">
            <a:off x="7113432" y="4515809"/>
            <a:ext cx="2297880" cy="9674"/>
          </a:xfrm>
          <a:prstGeom prst="straightConnector1">
            <a:avLst/>
          </a:prstGeom>
          <a:ln>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45" name="Group 144">
            <a:extLst>
              <a:ext uri="{FF2B5EF4-FFF2-40B4-BE49-F238E27FC236}">
                <a16:creationId xmlns:a16="http://schemas.microsoft.com/office/drawing/2014/main" id="{5264D993-700A-4E3B-84D5-473E38E2C37D}"/>
              </a:ext>
            </a:extLst>
          </p:cNvPr>
          <p:cNvGrpSpPr/>
          <p:nvPr/>
        </p:nvGrpSpPr>
        <p:grpSpPr>
          <a:xfrm>
            <a:off x="8057869" y="4785428"/>
            <a:ext cx="409006" cy="559747"/>
            <a:chOff x="6619731" y="5063333"/>
            <a:chExt cx="417207" cy="570971"/>
          </a:xfrm>
        </p:grpSpPr>
        <p:sp>
          <p:nvSpPr>
            <p:cNvPr id="146" name="Rectangle: Rounded Corners 145">
              <a:extLst>
                <a:ext uri="{FF2B5EF4-FFF2-40B4-BE49-F238E27FC236}">
                  <a16:creationId xmlns:a16="http://schemas.microsoft.com/office/drawing/2014/main" id="{7F345EF1-C502-4316-8789-F5DF9D91A4D2}"/>
                </a:ext>
              </a:extLst>
            </p:cNvPr>
            <p:cNvSpPr/>
            <p:nvPr/>
          </p:nvSpPr>
          <p:spPr bwMode="auto">
            <a:xfrm>
              <a:off x="6627166" y="5231968"/>
              <a:ext cx="402336" cy="402336"/>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148" name="TagLegacy_E1CB" title="Icon of a shopping tag">
              <a:extLst>
                <a:ext uri="{FF2B5EF4-FFF2-40B4-BE49-F238E27FC236}">
                  <a16:creationId xmlns:a16="http://schemas.microsoft.com/office/drawing/2014/main" id="{0201AAF0-D972-4363-8F2E-01840EE5B669}"/>
                </a:ext>
              </a:extLst>
            </p:cNvPr>
            <p:cNvSpPr>
              <a:spLocks noChangeAspect="1" noEditPoints="1"/>
            </p:cNvSpPr>
            <p:nvPr/>
          </p:nvSpPr>
          <p:spPr bwMode="auto">
            <a:xfrm>
              <a:off x="6694526" y="5330022"/>
              <a:ext cx="267616" cy="213613"/>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sp>
          <p:nvSpPr>
            <p:cNvPr id="149" name="Title 1">
              <a:extLst>
                <a:ext uri="{FF2B5EF4-FFF2-40B4-BE49-F238E27FC236}">
                  <a16:creationId xmlns:a16="http://schemas.microsoft.com/office/drawing/2014/main" id="{66E94473-EAFB-4928-BA7D-BAF4AF6554EB}"/>
                </a:ext>
              </a:extLst>
            </p:cNvPr>
            <p:cNvSpPr txBox="1">
              <a:spLocks/>
            </p:cNvSpPr>
            <p:nvPr/>
          </p:nvSpPr>
          <p:spPr>
            <a:xfrm>
              <a:off x="6619731" y="5063333"/>
              <a:ext cx="41720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784" spc="0">
                  <a:solidFill>
                    <a:srgbClr val="000000"/>
                  </a:solidFill>
                  <a:latin typeface="Segoe UI Semibold" panose="020B0702040204020203" pitchFamily="34" charset="0"/>
                  <a:cs typeface="Segoe UI Semibold" panose="020B0702040204020203" pitchFamily="34" charset="0"/>
                </a:rPr>
                <a:t>Token</a:t>
              </a:r>
            </a:p>
          </p:txBody>
        </p:sp>
      </p:grpSp>
      <p:grpSp>
        <p:nvGrpSpPr>
          <p:cNvPr id="150" name="Group 149">
            <a:extLst>
              <a:ext uri="{FF2B5EF4-FFF2-40B4-BE49-F238E27FC236}">
                <a16:creationId xmlns:a16="http://schemas.microsoft.com/office/drawing/2014/main" id="{07EB38E4-4FAE-496D-A8D1-FB6FAA5481A3}"/>
              </a:ext>
            </a:extLst>
          </p:cNvPr>
          <p:cNvGrpSpPr/>
          <p:nvPr/>
        </p:nvGrpSpPr>
        <p:grpSpPr>
          <a:xfrm>
            <a:off x="7473209" y="3856906"/>
            <a:ext cx="409006" cy="559747"/>
            <a:chOff x="6619731" y="5063333"/>
            <a:chExt cx="417207" cy="570971"/>
          </a:xfrm>
        </p:grpSpPr>
        <p:sp>
          <p:nvSpPr>
            <p:cNvPr id="151" name="Rectangle: Rounded Corners 150">
              <a:extLst>
                <a:ext uri="{FF2B5EF4-FFF2-40B4-BE49-F238E27FC236}">
                  <a16:creationId xmlns:a16="http://schemas.microsoft.com/office/drawing/2014/main" id="{5749E144-F298-4597-96C4-4CDCB65D0F6D}"/>
                </a:ext>
              </a:extLst>
            </p:cNvPr>
            <p:cNvSpPr/>
            <p:nvPr/>
          </p:nvSpPr>
          <p:spPr bwMode="auto">
            <a:xfrm>
              <a:off x="6627166" y="5231968"/>
              <a:ext cx="402336" cy="402336"/>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154" name="TagLegacy_E1CB" title="Icon of a shopping tag">
              <a:extLst>
                <a:ext uri="{FF2B5EF4-FFF2-40B4-BE49-F238E27FC236}">
                  <a16:creationId xmlns:a16="http://schemas.microsoft.com/office/drawing/2014/main" id="{16B0553F-283E-49BA-9F88-8BC905AACAA0}"/>
                </a:ext>
              </a:extLst>
            </p:cNvPr>
            <p:cNvSpPr>
              <a:spLocks noChangeAspect="1" noEditPoints="1"/>
            </p:cNvSpPr>
            <p:nvPr/>
          </p:nvSpPr>
          <p:spPr bwMode="auto">
            <a:xfrm>
              <a:off x="6694526" y="5330022"/>
              <a:ext cx="267616" cy="213613"/>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sp>
          <p:nvSpPr>
            <p:cNvPr id="158" name="Title 1">
              <a:extLst>
                <a:ext uri="{FF2B5EF4-FFF2-40B4-BE49-F238E27FC236}">
                  <a16:creationId xmlns:a16="http://schemas.microsoft.com/office/drawing/2014/main" id="{EC6B86D5-3F02-4591-AEB6-242CEAC61F58}"/>
                </a:ext>
              </a:extLst>
            </p:cNvPr>
            <p:cNvSpPr txBox="1">
              <a:spLocks/>
            </p:cNvSpPr>
            <p:nvPr/>
          </p:nvSpPr>
          <p:spPr>
            <a:xfrm>
              <a:off x="6619731" y="5063333"/>
              <a:ext cx="41720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784" spc="0">
                  <a:solidFill>
                    <a:srgbClr val="000000"/>
                  </a:solidFill>
                  <a:latin typeface="Segoe UI Semibold" panose="020B0702040204020203" pitchFamily="34" charset="0"/>
                  <a:cs typeface="Segoe UI Semibold" panose="020B0702040204020203" pitchFamily="34" charset="0"/>
                </a:rPr>
                <a:t>Token</a:t>
              </a:r>
            </a:p>
          </p:txBody>
        </p:sp>
      </p:grpSp>
      <p:sp>
        <p:nvSpPr>
          <p:cNvPr id="161" name="Oval 160">
            <a:extLst>
              <a:ext uri="{FF2B5EF4-FFF2-40B4-BE49-F238E27FC236}">
                <a16:creationId xmlns:a16="http://schemas.microsoft.com/office/drawing/2014/main" id="{61871A35-D586-46AE-8782-02B328B6BEA7}"/>
              </a:ext>
            </a:extLst>
          </p:cNvPr>
          <p:cNvSpPr/>
          <p:nvPr/>
        </p:nvSpPr>
        <p:spPr bwMode="auto">
          <a:xfrm>
            <a:off x="7150046" y="3093621"/>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162" name="Oval 161">
            <a:extLst>
              <a:ext uri="{FF2B5EF4-FFF2-40B4-BE49-F238E27FC236}">
                <a16:creationId xmlns:a16="http://schemas.microsoft.com/office/drawing/2014/main" id="{1C2F4A5A-02D1-4F37-8BED-DDB21BA02BD9}"/>
              </a:ext>
            </a:extLst>
          </p:cNvPr>
          <p:cNvSpPr/>
          <p:nvPr/>
        </p:nvSpPr>
        <p:spPr bwMode="auto">
          <a:xfrm>
            <a:off x="8356288" y="3780881"/>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164" name="Oval 163">
            <a:extLst>
              <a:ext uri="{FF2B5EF4-FFF2-40B4-BE49-F238E27FC236}">
                <a16:creationId xmlns:a16="http://schemas.microsoft.com/office/drawing/2014/main" id="{921C0E78-8EA3-4E97-9129-1BE6ABA844BA}"/>
              </a:ext>
            </a:extLst>
          </p:cNvPr>
          <p:cNvSpPr/>
          <p:nvPr/>
        </p:nvSpPr>
        <p:spPr bwMode="auto">
          <a:xfrm>
            <a:off x="8760465" y="4402087"/>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165" name="Oval 164">
            <a:extLst>
              <a:ext uri="{FF2B5EF4-FFF2-40B4-BE49-F238E27FC236}">
                <a16:creationId xmlns:a16="http://schemas.microsoft.com/office/drawing/2014/main" id="{22950DC2-D194-4BA1-90E1-B5FACE4B35E1}"/>
              </a:ext>
            </a:extLst>
          </p:cNvPr>
          <p:cNvSpPr/>
          <p:nvPr/>
        </p:nvSpPr>
        <p:spPr bwMode="auto">
          <a:xfrm>
            <a:off x="8127907" y="5447916"/>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p>
        </p:txBody>
      </p:sp>
      <p:grpSp>
        <p:nvGrpSpPr>
          <p:cNvPr id="4" name="Group 3">
            <a:extLst>
              <a:ext uri="{FF2B5EF4-FFF2-40B4-BE49-F238E27FC236}">
                <a16:creationId xmlns:a16="http://schemas.microsoft.com/office/drawing/2014/main" id="{A251BDC9-3ED6-4CDE-96D8-829A1A3C6E3C}"/>
              </a:ext>
            </a:extLst>
          </p:cNvPr>
          <p:cNvGrpSpPr/>
          <p:nvPr/>
        </p:nvGrpSpPr>
        <p:grpSpPr>
          <a:xfrm>
            <a:off x="6306648" y="3614575"/>
            <a:ext cx="806782" cy="1010823"/>
            <a:chOff x="6433109" y="3686558"/>
            <a:chExt cx="822960" cy="1031092"/>
          </a:xfrm>
        </p:grpSpPr>
        <p:sp>
          <p:nvSpPr>
            <p:cNvPr id="135" name="Title 1">
              <a:extLst>
                <a:ext uri="{FF2B5EF4-FFF2-40B4-BE49-F238E27FC236}">
                  <a16:creationId xmlns:a16="http://schemas.microsoft.com/office/drawing/2014/main" id="{9153314A-DA68-4234-9FAA-123226DCE6FA}"/>
                </a:ext>
              </a:extLst>
            </p:cNvPr>
            <p:cNvSpPr txBox="1">
              <a:spLocks/>
            </p:cNvSpPr>
            <p:nvPr/>
          </p:nvSpPr>
          <p:spPr>
            <a:xfrm>
              <a:off x="6485799" y="3686558"/>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Developer</a:t>
              </a:r>
            </a:p>
          </p:txBody>
        </p:sp>
        <p:sp>
          <p:nvSpPr>
            <p:cNvPr id="137" name="Rectangle: Rounded Corners 136">
              <a:extLst>
                <a:ext uri="{FF2B5EF4-FFF2-40B4-BE49-F238E27FC236}">
                  <a16:creationId xmlns:a16="http://schemas.microsoft.com/office/drawing/2014/main" id="{756E0385-A379-40D6-BCE4-98885944A224}"/>
                </a:ext>
              </a:extLst>
            </p:cNvPr>
            <p:cNvSpPr/>
            <p:nvPr/>
          </p:nvSpPr>
          <p:spPr bwMode="auto">
            <a:xfrm>
              <a:off x="6433109" y="3894690"/>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45" name="people_4" title="Icon of a person">
              <a:extLst>
                <a:ext uri="{FF2B5EF4-FFF2-40B4-BE49-F238E27FC236}">
                  <a16:creationId xmlns:a16="http://schemas.microsoft.com/office/drawing/2014/main" id="{E68B39F5-493B-47A3-AD40-033766466509}"/>
                </a:ext>
              </a:extLst>
            </p:cNvPr>
            <p:cNvSpPr>
              <a:spLocks noChangeAspect="1" noEditPoints="1"/>
            </p:cNvSpPr>
            <p:nvPr/>
          </p:nvSpPr>
          <p:spPr bwMode="auto">
            <a:xfrm>
              <a:off x="6626881" y="4062777"/>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grpSp>
    </p:spTree>
    <p:extLst>
      <p:ext uri="{BB962C8B-B14F-4D97-AF65-F5344CB8AC3E}">
        <p14:creationId xmlns:p14="http://schemas.microsoft.com/office/powerpoint/2010/main" val="145210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6"/>
                                        </p:tgtEl>
                                        <p:attrNameLst>
                                          <p:attrName>style.visibility</p:attrName>
                                        </p:attrNameLst>
                                      </p:cBhvr>
                                      <p:to>
                                        <p:strVal val="visible"/>
                                      </p:to>
                                    </p:set>
                                    <p:animEffect transition="in" filter="fade">
                                      <p:cBhvr>
                                        <p:cTn id="10" dur="500"/>
                                        <p:tgtEl>
                                          <p:spTgt spid="9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40"/>
                                        </p:tgtEl>
                                        <p:attrNameLst>
                                          <p:attrName>style.visibility</p:attrName>
                                        </p:attrNameLst>
                                      </p:cBhvr>
                                      <p:to>
                                        <p:strVal val="visible"/>
                                      </p:to>
                                    </p:set>
                                    <p:animEffect transition="in" filter="fade">
                                      <p:cBhvr>
                                        <p:cTn id="14" dur="500"/>
                                        <p:tgtEl>
                                          <p:spTgt spid="14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61"/>
                                        </p:tgtEl>
                                        <p:attrNameLst>
                                          <p:attrName>style.visibility</p:attrName>
                                        </p:attrNameLst>
                                      </p:cBhvr>
                                      <p:to>
                                        <p:strVal val="visible"/>
                                      </p:to>
                                    </p:set>
                                    <p:animEffect transition="in" filter="fade">
                                      <p:cBhvr>
                                        <p:cTn id="17" dur="500"/>
                                        <p:tgtEl>
                                          <p:spTgt spid="161"/>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29"/>
                                        </p:tgtEl>
                                        <p:attrNameLst>
                                          <p:attrName>style.visibility</p:attrName>
                                        </p:attrNameLst>
                                      </p:cBhvr>
                                      <p:to>
                                        <p:strVal val="visible"/>
                                      </p:to>
                                    </p:set>
                                    <p:animEffect transition="in" filter="fade">
                                      <p:cBhvr>
                                        <p:cTn id="21" dur="500"/>
                                        <p:tgtEl>
                                          <p:spTgt spid="12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1"/>
                                        </p:tgtEl>
                                        <p:attrNameLst>
                                          <p:attrName>style.visibility</p:attrName>
                                        </p:attrNameLst>
                                      </p:cBhvr>
                                      <p:to>
                                        <p:strVal val="visible"/>
                                      </p:to>
                                    </p:set>
                                    <p:animEffect transition="in" filter="fade">
                                      <p:cBhvr>
                                        <p:cTn id="26" dur="500"/>
                                        <p:tgtEl>
                                          <p:spTgt spid="14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8"/>
                                        </p:tgtEl>
                                        <p:attrNameLst>
                                          <p:attrName>style.visibility</p:attrName>
                                        </p:attrNameLst>
                                      </p:cBhvr>
                                      <p:to>
                                        <p:strVal val="visible"/>
                                      </p:to>
                                    </p:set>
                                    <p:animEffect transition="in" filter="fade">
                                      <p:cBhvr>
                                        <p:cTn id="29" dur="500"/>
                                        <p:tgtEl>
                                          <p:spTgt spid="9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2"/>
                                        </p:tgtEl>
                                        <p:attrNameLst>
                                          <p:attrName>style.visibility</p:attrName>
                                        </p:attrNameLst>
                                      </p:cBhvr>
                                      <p:to>
                                        <p:strVal val="visible"/>
                                      </p:to>
                                    </p:set>
                                    <p:animEffect transition="in" filter="fade">
                                      <p:cBhvr>
                                        <p:cTn id="32" dur="500"/>
                                        <p:tgtEl>
                                          <p:spTgt spid="162"/>
                                        </p:tgtEl>
                                      </p:cBhvr>
                                    </p:animEffect>
                                  </p:childTnLst>
                                </p:cTn>
                              </p:par>
                              <p:par>
                                <p:cTn id="33" presetID="10" presetClass="entr" presetSubtype="0" fill="hold" nodeType="withEffect">
                                  <p:stCondLst>
                                    <p:cond delay="250"/>
                                  </p:stCondLst>
                                  <p:childTnLst>
                                    <p:set>
                                      <p:cBhvr>
                                        <p:cTn id="34" dur="1" fill="hold">
                                          <p:stCondLst>
                                            <p:cond delay="0"/>
                                          </p:stCondLst>
                                        </p:cTn>
                                        <p:tgtEl>
                                          <p:spTgt spid="150"/>
                                        </p:tgtEl>
                                        <p:attrNameLst>
                                          <p:attrName>style.visibility</p:attrName>
                                        </p:attrNameLst>
                                      </p:cBhvr>
                                      <p:to>
                                        <p:strVal val="visible"/>
                                      </p:to>
                                    </p:set>
                                    <p:animEffect transition="in" filter="fade">
                                      <p:cBhvr>
                                        <p:cTn id="35" dur="500"/>
                                        <p:tgtEl>
                                          <p:spTgt spid="15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43"/>
                                        </p:tgtEl>
                                        <p:attrNameLst>
                                          <p:attrName>style.visibility</p:attrName>
                                        </p:attrNameLst>
                                      </p:cBhvr>
                                      <p:to>
                                        <p:strVal val="visible"/>
                                      </p:to>
                                    </p:set>
                                    <p:animEffect transition="in" filter="wipe(left)">
                                      <p:cBhvr>
                                        <p:cTn id="40" dur="500"/>
                                        <p:tgtEl>
                                          <p:spTgt spid="14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3"/>
                                        </p:tgtEl>
                                        <p:attrNameLst>
                                          <p:attrName>style.visibility</p:attrName>
                                        </p:attrNameLst>
                                      </p:cBhvr>
                                      <p:to>
                                        <p:strVal val="visible"/>
                                      </p:to>
                                    </p:set>
                                    <p:animEffect transition="in" filter="fade">
                                      <p:cBhvr>
                                        <p:cTn id="43" dur="500"/>
                                        <p:tgtEl>
                                          <p:spTgt spid="1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64"/>
                                        </p:tgtEl>
                                        <p:attrNameLst>
                                          <p:attrName>style.visibility</p:attrName>
                                        </p:attrNameLst>
                                      </p:cBhvr>
                                      <p:to>
                                        <p:strVal val="visible"/>
                                      </p:to>
                                    </p:set>
                                    <p:animEffect transition="in" filter="fade">
                                      <p:cBhvr>
                                        <p:cTn id="46" dur="500"/>
                                        <p:tgtEl>
                                          <p:spTgt spid="164"/>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115"/>
                                        </p:tgtEl>
                                        <p:attrNameLst>
                                          <p:attrName>style.visibility</p:attrName>
                                        </p:attrNameLst>
                                      </p:cBhvr>
                                      <p:to>
                                        <p:strVal val="visible"/>
                                      </p:to>
                                    </p:set>
                                    <p:animEffect transition="in" filter="fade">
                                      <p:cBhvr>
                                        <p:cTn id="50" dur="500"/>
                                        <p:tgtEl>
                                          <p:spTgt spid="11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42"/>
                                        </p:tgtEl>
                                        <p:attrNameLst>
                                          <p:attrName>style.visibility</p:attrName>
                                        </p:attrNameLst>
                                      </p:cBhvr>
                                      <p:to>
                                        <p:strVal val="visible"/>
                                      </p:to>
                                    </p:set>
                                    <p:animEffect transition="in" filter="fade">
                                      <p:cBhvr>
                                        <p:cTn id="55" dur="500"/>
                                        <p:tgtEl>
                                          <p:spTgt spid="14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14"/>
                                        </p:tgtEl>
                                        <p:attrNameLst>
                                          <p:attrName>style.visibility</p:attrName>
                                        </p:attrNameLst>
                                      </p:cBhvr>
                                      <p:to>
                                        <p:strVal val="visible"/>
                                      </p:to>
                                    </p:set>
                                    <p:animEffect transition="in" filter="fade">
                                      <p:cBhvr>
                                        <p:cTn id="58" dur="500"/>
                                        <p:tgtEl>
                                          <p:spTgt spid="114"/>
                                        </p:tgtEl>
                                      </p:cBhvr>
                                    </p:animEffect>
                                  </p:childTnLst>
                                </p:cTn>
                              </p:par>
                              <p:par>
                                <p:cTn id="59" presetID="10" presetClass="entr" presetSubtype="0" fill="hold" nodeType="withEffect">
                                  <p:stCondLst>
                                    <p:cond delay="250"/>
                                  </p:stCondLst>
                                  <p:childTnLst>
                                    <p:set>
                                      <p:cBhvr>
                                        <p:cTn id="60" dur="1" fill="hold">
                                          <p:stCondLst>
                                            <p:cond delay="0"/>
                                          </p:stCondLst>
                                        </p:cTn>
                                        <p:tgtEl>
                                          <p:spTgt spid="145"/>
                                        </p:tgtEl>
                                        <p:attrNameLst>
                                          <p:attrName>style.visibility</p:attrName>
                                        </p:attrNameLst>
                                      </p:cBhvr>
                                      <p:to>
                                        <p:strVal val="visible"/>
                                      </p:to>
                                    </p:set>
                                    <p:animEffect transition="in" filter="fade">
                                      <p:cBhvr>
                                        <p:cTn id="61" dur="500"/>
                                        <p:tgtEl>
                                          <p:spTgt spid="145"/>
                                        </p:tgtEl>
                                      </p:cBhvr>
                                    </p:animEffect>
                                  </p:childTnLst>
                                </p:cTn>
                              </p:par>
                              <p:par>
                                <p:cTn id="62" presetID="10" presetClass="entr" presetSubtype="0" fill="hold" grpId="0" nodeType="withEffect">
                                  <p:stCondLst>
                                    <p:cond delay="250"/>
                                  </p:stCondLst>
                                  <p:childTnLst>
                                    <p:set>
                                      <p:cBhvr>
                                        <p:cTn id="63" dur="1" fill="hold">
                                          <p:stCondLst>
                                            <p:cond delay="0"/>
                                          </p:stCondLst>
                                        </p:cTn>
                                        <p:tgtEl>
                                          <p:spTgt spid="165"/>
                                        </p:tgtEl>
                                        <p:attrNameLst>
                                          <p:attrName>style.visibility</p:attrName>
                                        </p:attrNameLst>
                                      </p:cBhvr>
                                      <p:to>
                                        <p:strVal val="visible"/>
                                      </p:to>
                                    </p:set>
                                    <p:animEffect transition="in" filter="fade">
                                      <p:cBhvr>
                                        <p:cTn id="64" dur="500"/>
                                        <p:tgtEl>
                                          <p:spTgt spid="165"/>
                                        </p:tgtEl>
                                      </p:cBhvr>
                                    </p:animEffect>
                                  </p:childTnLst>
                                </p:cTn>
                              </p:par>
                              <p:par>
                                <p:cTn id="65" presetID="10" presetClass="entr" presetSubtype="0" fill="hold" grpId="0" nodeType="withEffect">
                                  <p:stCondLst>
                                    <p:cond delay="250"/>
                                  </p:stCondLst>
                                  <p:childTnLst>
                                    <p:set>
                                      <p:cBhvr>
                                        <p:cTn id="66" dur="1" fill="hold">
                                          <p:stCondLst>
                                            <p:cond delay="0"/>
                                          </p:stCondLst>
                                        </p:cTn>
                                        <p:tgtEl>
                                          <p:spTgt spid="206"/>
                                        </p:tgtEl>
                                        <p:attrNameLst>
                                          <p:attrName>style.visibility</p:attrName>
                                        </p:attrNameLst>
                                      </p:cBhvr>
                                      <p:to>
                                        <p:strVal val="visible"/>
                                      </p:to>
                                    </p:set>
                                    <p:animEffect transition="in" filter="fade">
                                      <p:cBhvr>
                                        <p:cTn id="67" dur="5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206" grpId="0"/>
      <p:bldP spid="98" grpId="0"/>
      <p:bldP spid="113" grpId="0"/>
      <p:bldP spid="114" grpId="0"/>
      <p:bldP spid="161" grpId="0" animBg="1"/>
      <p:bldP spid="162" grpId="0" animBg="1"/>
      <p:bldP spid="164" grpId="0" animBg="1"/>
      <p:bldP spid="16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Rectangle: Rounded Corners 172">
            <a:extLst>
              <a:ext uri="{FF2B5EF4-FFF2-40B4-BE49-F238E27FC236}">
                <a16:creationId xmlns:a16="http://schemas.microsoft.com/office/drawing/2014/main" id="{6AF05D4D-7501-447C-8F53-9B2A3CC0FC16}"/>
              </a:ext>
            </a:extLst>
          </p:cNvPr>
          <p:cNvSpPr/>
          <p:nvPr/>
        </p:nvSpPr>
        <p:spPr bwMode="auto">
          <a:xfrm>
            <a:off x="6060050" y="3531866"/>
            <a:ext cx="1254995" cy="627497"/>
          </a:xfrm>
          <a:prstGeom prst="roundRect">
            <a:avLst>
              <a:gd name="adj" fmla="val 3125"/>
            </a:avLst>
          </a:prstGeom>
          <a:solidFill>
            <a:srgbClr val="0F78D4">
              <a:alpha val="784"/>
            </a:srgbClr>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cxnSp>
        <p:nvCxnSpPr>
          <p:cNvPr id="210" name="Straight Arrow Connector 209">
            <a:extLst>
              <a:ext uri="{FF2B5EF4-FFF2-40B4-BE49-F238E27FC236}">
                <a16:creationId xmlns:a16="http://schemas.microsoft.com/office/drawing/2014/main" id="{5473BB2B-1603-4349-B122-E03BF58AA1BD}"/>
              </a:ext>
            </a:extLst>
          </p:cNvPr>
          <p:cNvCxnSpPr>
            <a:cxnSpLocks/>
          </p:cNvCxnSpPr>
          <p:nvPr/>
        </p:nvCxnSpPr>
        <p:spPr>
          <a:xfrm flipH="1">
            <a:off x="7315044" y="3845614"/>
            <a:ext cx="1580698"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333C4FA2-FA72-499F-BA4F-D24B0FA80F9B}"/>
              </a:ext>
            </a:extLst>
          </p:cNvPr>
          <p:cNvCxnSpPr>
            <a:cxnSpLocks/>
          </p:cNvCxnSpPr>
          <p:nvPr/>
        </p:nvCxnSpPr>
        <p:spPr>
          <a:xfrm>
            <a:off x="9523240" y="4159362"/>
            <a:ext cx="0" cy="52111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04E6F8E7-6727-4C42-B3D0-BB712932E5F3}"/>
              </a:ext>
            </a:extLst>
          </p:cNvPr>
          <p:cNvCxnSpPr>
            <a:cxnSpLocks/>
          </p:cNvCxnSpPr>
          <p:nvPr/>
        </p:nvCxnSpPr>
        <p:spPr>
          <a:xfrm>
            <a:off x="6543295" y="4159362"/>
            <a:ext cx="0" cy="52111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51" name="Straight Arrow Connector 250">
            <a:extLst>
              <a:ext uri="{FF2B5EF4-FFF2-40B4-BE49-F238E27FC236}">
                <a16:creationId xmlns:a16="http://schemas.microsoft.com/office/drawing/2014/main" id="{0728A690-4EA5-4D74-872D-578E810E9244}"/>
              </a:ext>
            </a:extLst>
          </p:cNvPr>
          <p:cNvCxnSpPr>
            <a:cxnSpLocks/>
          </p:cNvCxnSpPr>
          <p:nvPr/>
        </p:nvCxnSpPr>
        <p:spPr>
          <a:xfrm>
            <a:off x="6831800" y="4159362"/>
            <a:ext cx="0" cy="52111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6" name="Title 16">
            <a:extLst>
              <a:ext uri="{FF2B5EF4-FFF2-40B4-BE49-F238E27FC236}">
                <a16:creationId xmlns:a16="http://schemas.microsoft.com/office/drawing/2014/main" id="{52375AE3-D948-4D23-8593-38625948EE2E}"/>
              </a:ext>
            </a:extLst>
          </p:cNvPr>
          <p:cNvSpPr txBox="1">
            <a:spLocks/>
          </p:cNvSpPr>
          <p:nvPr/>
        </p:nvSpPr>
        <p:spPr>
          <a:xfrm>
            <a:off x="455995" y="1967258"/>
            <a:ext cx="3261391" cy="211209"/>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268916" indent="-268916" defTabSz="914367"/>
            <a:r>
              <a:rPr lang="en-US" sz="1372"/>
              <a:t>Admin adds policy for the cluster</a:t>
            </a:r>
          </a:p>
        </p:txBody>
      </p:sp>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55995" y="620827"/>
            <a:ext cx="3591924" cy="402302"/>
          </a:xfrm>
        </p:spPr>
        <p:txBody>
          <a:bodyPr/>
          <a:lstStyle/>
          <a:p>
            <a:r>
              <a:rPr lang="en-US"/>
              <a:t>Policy controller</a:t>
            </a:r>
          </a:p>
        </p:txBody>
      </p:sp>
      <p:cxnSp>
        <p:nvCxnSpPr>
          <p:cNvPr id="17" name="Straight Connector 16">
            <a:extLst>
              <a:ext uri="{FF2B5EF4-FFF2-40B4-BE49-F238E27FC236}">
                <a16:creationId xmlns:a16="http://schemas.microsoft.com/office/drawing/2014/main" id="{9A5265E0-846A-43AF-A315-862BC65D5FB5}"/>
              </a:ext>
            </a:extLst>
          </p:cNvPr>
          <p:cNvCxnSpPr>
            <a:cxnSpLocks/>
          </p:cNvCxnSpPr>
          <p:nvPr/>
        </p:nvCxnSpPr>
        <p:spPr>
          <a:xfrm>
            <a:off x="3984111" y="1850253"/>
            <a:ext cx="0" cy="4714531"/>
          </a:xfrm>
          <a:prstGeom prst="line">
            <a:avLst/>
          </a:prstGeom>
          <a:ln>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Title 16">
            <a:extLst>
              <a:ext uri="{FF2B5EF4-FFF2-40B4-BE49-F238E27FC236}">
                <a16:creationId xmlns:a16="http://schemas.microsoft.com/office/drawing/2014/main" id="{6A0E05BC-084D-4E3B-B873-546CF798B16E}"/>
              </a:ext>
            </a:extLst>
          </p:cNvPr>
          <p:cNvSpPr txBox="1">
            <a:spLocks/>
          </p:cNvSpPr>
          <p:nvPr/>
        </p:nvSpPr>
        <p:spPr>
          <a:xfrm>
            <a:off x="455995" y="2538161"/>
            <a:ext cx="3261391" cy="422417"/>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268916" indent="-268916" defTabSz="914367">
              <a:buFont typeface="+mj-lt"/>
              <a:buAutoNum type="arabicPeriod" startAt="2"/>
            </a:pPr>
            <a:r>
              <a:rPr lang="en-US" sz="1372"/>
              <a:t>Admin audits compliance of the cluster using /audit endpoint</a:t>
            </a:r>
          </a:p>
        </p:txBody>
      </p:sp>
      <p:sp>
        <p:nvSpPr>
          <p:cNvPr id="113" name="Title 16">
            <a:extLst>
              <a:ext uri="{FF2B5EF4-FFF2-40B4-BE49-F238E27FC236}">
                <a16:creationId xmlns:a16="http://schemas.microsoft.com/office/drawing/2014/main" id="{077FBAD5-7C3D-4AAE-9B0E-D0CEAF203168}"/>
              </a:ext>
            </a:extLst>
          </p:cNvPr>
          <p:cNvSpPr txBox="1">
            <a:spLocks/>
          </p:cNvSpPr>
          <p:nvPr/>
        </p:nvSpPr>
        <p:spPr>
          <a:xfrm>
            <a:off x="455995" y="3320273"/>
            <a:ext cx="3261391" cy="633625"/>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268916" indent="-268916" defTabSz="914367">
              <a:buFont typeface="+mj-lt"/>
              <a:buAutoNum type="arabicPeriod" startAt="3"/>
            </a:pPr>
            <a:r>
              <a:rPr lang="en-US" sz="1372"/>
              <a:t>User uses standard Kubernetes API to operate the cluster and the create actions are guarded by policy</a:t>
            </a:r>
          </a:p>
        </p:txBody>
      </p:sp>
      <p:sp>
        <p:nvSpPr>
          <p:cNvPr id="114" name="Title 16">
            <a:extLst>
              <a:ext uri="{FF2B5EF4-FFF2-40B4-BE49-F238E27FC236}">
                <a16:creationId xmlns:a16="http://schemas.microsoft.com/office/drawing/2014/main" id="{5213F1AD-40BE-4EFF-8DF7-34CB812F0645}"/>
              </a:ext>
            </a:extLst>
          </p:cNvPr>
          <p:cNvSpPr txBox="1">
            <a:spLocks/>
          </p:cNvSpPr>
          <p:nvPr/>
        </p:nvSpPr>
        <p:spPr>
          <a:xfrm>
            <a:off x="359447" y="5603550"/>
            <a:ext cx="3261391" cy="633625"/>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0" indent="0" defTabSz="914367">
              <a:buNone/>
            </a:pPr>
            <a:r>
              <a:rPr lang="en-US" sz="1372"/>
              <a:t>                                                    </a:t>
            </a:r>
          </a:p>
          <a:p>
            <a:pPr marL="0" indent="0" defTabSz="914367">
              <a:buNone/>
            </a:pPr>
            <a:endParaRPr lang="en-US" sz="1372"/>
          </a:p>
          <a:p>
            <a:pPr marL="0" indent="0" defTabSz="914367">
              <a:buNone/>
            </a:pPr>
            <a:endParaRPr lang="en-US" sz="1372"/>
          </a:p>
        </p:txBody>
      </p:sp>
      <p:sp>
        <p:nvSpPr>
          <p:cNvPr id="256" name="Oval 255">
            <a:extLst>
              <a:ext uri="{FF2B5EF4-FFF2-40B4-BE49-F238E27FC236}">
                <a16:creationId xmlns:a16="http://schemas.microsoft.com/office/drawing/2014/main" id="{E3882B8C-61C6-4191-83DE-D444224A8754}"/>
              </a:ext>
            </a:extLst>
          </p:cNvPr>
          <p:cNvSpPr/>
          <p:nvPr/>
        </p:nvSpPr>
        <p:spPr bwMode="auto">
          <a:xfrm>
            <a:off x="10182009" y="3133095"/>
            <a:ext cx="268927" cy="255026"/>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257" name="Oval 256">
            <a:extLst>
              <a:ext uri="{FF2B5EF4-FFF2-40B4-BE49-F238E27FC236}">
                <a16:creationId xmlns:a16="http://schemas.microsoft.com/office/drawing/2014/main" id="{CFDF83C3-D346-4D16-8DE7-46E593B03CA0}"/>
              </a:ext>
            </a:extLst>
          </p:cNvPr>
          <p:cNvSpPr/>
          <p:nvPr/>
        </p:nvSpPr>
        <p:spPr bwMode="auto">
          <a:xfrm>
            <a:off x="6811727" y="3108382"/>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258" name="Oval 257">
            <a:extLst>
              <a:ext uri="{FF2B5EF4-FFF2-40B4-BE49-F238E27FC236}">
                <a16:creationId xmlns:a16="http://schemas.microsoft.com/office/drawing/2014/main" id="{CD1DC195-C672-49CB-9A77-D55704425065}"/>
              </a:ext>
            </a:extLst>
          </p:cNvPr>
          <p:cNvSpPr/>
          <p:nvPr/>
        </p:nvSpPr>
        <p:spPr bwMode="auto">
          <a:xfrm>
            <a:off x="8228744" y="2829576"/>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259" name="Oval 258">
            <a:extLst>
              <a:ext uri="{FF2B5EF4-FFF2-40B4-BE49-F238E27FC236}">
                <a16:creationId xmlns:a16="http://schemas.microsoft.com/office/drawing/2014/main" id="{D55D27A4-0C0B-47D8-90A5-812E501B08C7}"/>
              </a:ext>
            </a:extLst>
          </p:cNvPr>
          <p:cNvSpPr/>
          <p:nvPr/>
        </p:nvSpPr>
        <p:spPr bwMode="auto">
          <a:xfrm>
            <a:off x="6701725" y="4028491"/>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rPr>
              <a:t>4</a:t>
            </a:r>
          </a:p>
        </p:txBody>
      </p:sp>
      <p:sp>
        <p:nvSpPr>
          <p:cNvPr id="264" name="Title 1">
            <a:extLst>
              <a:ext uri="{FF2B5EF4-FFF2-40B4-BE49-F238E27FC236}">
                <a16:creationId xmlns:a16="http://schemas.microsoft.com/office/drawing/2014/main" id="{6AFE65CE-7293-418D-9133-09B291974336}"/>
              </a:ext>
            </a:extLst>
          </p:cNvPr>
          <p:cNvSpPr txBox="1">
            <a:spLocks/>
          </p:cNvSpPr>
          <p:nvPr/>
        </p:nvSpPr>
        <p:spPr>
          <a:xfrm>
            <a:off x="6335811" y="1948870"/>
            <a:ext cx="703475"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176" spc="0">
                <a:solidFill>
                  <a:srgbClr val="000000"/>
                </a:solidFill>
                <a:latin typeface="Segoe UI Semibold" panose="020B0702040204020203" pitchFamily="34" charset="0"/>
                <a:cs typeface="Segoe UI Semibold" panose="020B0702040204020203" pitchFamily="34" charset="0"/>
              </a:rPr>
              <a:t>Admin</a:t>
            </a:r>
          </a:p>
        </p:txBody>
      </p:sp>
      <p:sp>
        <p:nvSpPr>
          <p:cNvPr id="265" name="Rectangle: Rounded Corners 264">
            <a:extLst>
              <a:ext uri="{FF2B5EF4-FFF2-40B4-BE49-F238E27FC236}">
                <a16:creationId xmlns:a16="http://schemas.microsoft.com/office/drawing/2014/main" id="{1DB35F02-D62F-40C1-BB25-2C67A9435E33}"/>
              </a:ext>
            </a:extLst>
          </p:cNvPr>
          <p:cNvSpPr/>
          <p:nvPr/>
        </p:nvSpPr>
        <p:spPr bwMode="auto">
          <a:xfrm>
            <a:off x="6284156" y="2180416"/>
            <a:ext cx="806782" cy="806782"/>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266" name="people_4" title="Icon of a person">
            <a:extLst>
              <a:ext uri="{FF2B5EF4-FFF2-40B4-BE49-F238E27FC236}">
                <a16:creationId xmlns:a16="http://schemas.microsoft.com/office/drawing/2014/main" id="{6B177A1A-FF1B-4126-A154-C2994161C103}"/>
              </a:ext>
            </a:extLst>
          </p:cNvPr>
          <p:cNvSpPr>
            <a:spLocks noChangeAspect="1" noEditPoints="1"/>
          </p:cNvSpPr>
          <p:nvPr/>
        </p:nvSpPr>
        <p:spPr bwMode="auto">
          <a:xfrm>
            <a:off x="6474119" y="2305708"/>
            <a:ext cx="426857" cy="47721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267" name="Freeform 104">
            <a:extLst>
              <a:ext uri="{FF2B5EF4-FFF2-40B4-BE49-F238E27FC236}">
                <a16:creationId xmlns:a16="http://schemas.microsoft.com/office/drawing/2014/main" id="{30708FBA-A50B-482A-806F-A2E71499D351}"/>
              </a:ext>
            </a:extLst>
          </p:cNvPr>
          <p:cNvSpPr>
            <a:spLocks noChangeAspect="1" noEditPoints="1"/>
          </p:cNvSpPr>
          <p:nvPr/>
        </p:nvSpPr>
        <p:spPr bwMode="black">
          <a:xfrm>
            <a:off x="6569224" y="2625261"/>
            <a:ext cx="236647" cy="236647"/>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000000"/>
          </a:solidFill>
          <a:ln>
            <a:noFill/>
          </a:ln>
        </p:spPr>
        <p:txBody>
          <a:bodyPr vert="horz" wrap="square" lIns="68578" tIns="34288" rIns="68578" bIns="34288" numCol="1" anchor="t" anchorCtr="0" compatLnSpc="1">
            <a:prstTxWarp prst="textNoShape">
              <a:avLst/>
            </a:prstTxWarp>
          </a:bodyPr>
          <a:lstStyle/>
          <a:p>
            <a:pPr defTabSz="914367"/>
            <a:endParaRPr lang="en-US" sz="1323">
              <a:solidFill>
                <a:srgbClr val="000000"/>
              </a:solidFill>
              <a:latin typeface="Segoe UI"/>
            </a:endParaRPr>
          </a:p>
        </p:txBody>
      </p:sp>
      <p:sp>
        <p:nvSpPr>
          <p:cNvPr id="261" name="Title 1">
            <a:extLst>
              <a:ext uri="{FF2B5EF4-FFF2-40B4-BE49-F238E27FC236}">
                <a16:creationId xmlns:a16="http://schemas.microsoft.com/office/drawing/2014/main" id="{EE2E498B-7437-41B6-B1A4-C43B86C1B9A3}"/>
              </a:ext>
            </a:extLst>
          </p:cNvPr>
          <p:cNvSpPr txBox="1">
            <a:spLocks/>
          </p:cNvSpPr>
          <p:nvPr/>
        </p:nvSpPr>
        <p:spPr>
          <a:xfrm>
            <a:off x="8636862" y="1948870"/>
            <a:ext cx="703475"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176" spc="0">
                <a:solidFill>
                  <a:srgbClr val="000000"/>
                </a:solidFill>
                <a:latin typeface="Segoe UI Semibold" panose="020B0702040204020203" pitchFamily="34" charset="0"/>
                <a:cs typeface="Segoe UI Semibold" panose="020B0702040204020203" pitchFamily="34" charset="0"/>
              </a:rPr>
              <a:t>User</a:t>
            </a:r>
          </a:p>
        </p:txBody>
      </p:sp>
      <p:sp>
        <p:nvSpPr>
          <p:cNvPr id="262" name="Rectangle: Rounded Corners 261">
            <a:extLst>
              <a:ext uri="{FF2B5EF4-FFF2-40B4-BE49-F238E27FC236}">
                <a16:creationId xmlns:a16="http://schemas.microsoft.com/office/drawing/2014/main" id="{10982416-1454-418E-A12C-A461B88252DE}"/>
              </a:ext>
            </a:extLst>
          </p:cNvPr>
          <p:cNvSpPr/>
          <p:nvPr/>
        </p:nvSpPr>
        <p:spPr bwMode="auto">
          <a:xfrm>
            <a:off x="8585207" y="2180416"/>
            <a:ext cx="806782" cy="806782"/>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263" name="people_4" title="Icon of a person">
            <a:extLst>
              <a:ext uri="{FF2B5EF4-FFF2-40B4-BE49-F238E27FC236}">
                <a16:creationId xmlns:a16="http://schemas.microsoft.com/office/drawing/2014/main" id="{591D920D-B2E3-4382-BD62-63C37E507D7D}"/>
              </a:ext>
            </a:extLst>
          </p:cNvPr>
          <p:cNvSpPr>
            <a:spLocks noChangeAspect="1" noEditPoints="1"/>
          </p:cNvSpPr>
          <p:nvPr/>
        </p:nvSpPr>
        <p:spPr bwMode="auto">
          <a:xfrm>
            <a:off x="8775170" y="2345199"/>
            <a:ext cx="426857" cy="47721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253" name="Title 1">
            <a:extLst>
              <a:ext uri="{FF2B5EF4-FFF2-40B4-BE49-F238E27FC236}">
                <a16:creationId xmlns:a16="http://schemas.microsoft.com/office/drawing/2014/main" id="{44C8E810-2F55-41F0-A4C0-F28BEC4F6C8A}"/>
              </a:ext>
            </a:extLst>
          </p:cNvPr>
          <p:cNvSpPr txBox="1">
            <a:spLocks/>
          </p:cNvSpPr>
          <p:nvPr/>
        </p:nvSpPr>
        <p:spPr>
          <a:xfrm>
            <a:off x="9706145" y="1948870"/>
            <a:ext cx="703475"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176" spc="0">
                <a:solidFill>
                  <a:srgbClr val="000000"/>
                </a:solidFill>
                <a:latin typeface="Segoe UI Semibold" panose="020B0702040204020203" pitchFamily="34" charset="0"/>
                <a:cs typeface="Segoe UI Semibold" panose="020B0702040204020203" pitchFamily="34" charset="0"/>
              </a:rPr>
              <a:t>Admin</a:t>
            </a:r>
          </a:p>
        </p:txBody>
      </p:sp>
      <p:sp>
        <p:nvSpPr>
          <p:cNvPr id="254" name="Rectangle: Rounded Corners 253">
            <a:extLst>
              <a:ext uri="{FF2B5EF4-FFF2-40B4-BE49-F238E27FC236}">
                <a16:creationId xmlns:a16="http://schemas.microsoft.com/office/drawing/2014/main" id="{4072EDC7-B68D-47B8-817B-43EEE909DD20}"/>
              </a:ext>
            </a:extLst>
          </p:cNvPr>
          <p:cNvSpPr/>
          <p:nvPr/>
        </p:nvSpPr>
        <p:spPr bwMode="auto">
          <a:xfrm>
            <a:off x="9654491" y="2180416"/>
            <a:ext cx="806782" cy="806782"/>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255" name="people_4" title="Icon of a person">
            <a:extLst>
              <a:ext uri="{FF2B5EF4-FFF2-40B4-BE49-F238E27FC236}">
                <a16:creationId xmlns:a16="http://schemas.microsoft.com/office/drawing/2014/main" id="{15DEEE5C-C50B-4656-8A8F-202C8A0948E7}"/>
              </a:ext>
            </a:extLst>
          </p:cNvPr>
          <p:cNvSpPr>
            <a:spLocks noChangeAspect="1" noEditPoints="1"/>
          </p:cNvSpPr>
          <p:nvPr/>
        </p:nvSpPr>
        <p:spPr bwMode="auto">
          <a:xfrm>
            <a:off x="9844454" y="2305708"/>
            <a:ext cx="426857" cy="47721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260" name="Freeform 104">
            <a:extLst>
              <a:ext uri="{FF2B5EF4-FFF2-40B4-BE49-F238E27FC236}">
                <a16:creationId xmlns:a16="http://schemas.microsoft.com/office/drawing/2014/main" id="{17FCA42D-68A7-48A8-90E6-C49BA3C798BD}"/>
              </a:ext>
            </a:extLst>
          </p:cNvPr>
          <p:cNvSpPr>
            <a:spLocks noChangeAspect="1" noEditPoints="1"/>
          </p:cNvSpPr>
          <p:nvPr/>
        </p:nvSpPr>
        <p:spPr bwMode="black">
          <a:xfrm>
            <a:off x="9939559" y="2625261"/>
            <a:ext cx="236647" cy="236647"/>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000000"/>
          </a:solidFill>
          <a:ln>
            <a:noFill/>
          </a:ln>
        </p:spPr>
        <p:txBody>
          <a:bodyPr vert="horz" wrap="square" lIns="68578" tIns="34288" rIns="68578" bIns="34288" numCol="1" anchor="t" anchorCtr="0" compatLnSpc="1">
            <a:prstTxWarp prst="textNoShape">
              <a:avLst/>
            </a:prstTxWarp>
          </a:bodyPr>
          <a:lstStyle/>
          <a:p>
            <a:pPr defTabSz="914367"/>
            <a:endParaRPr lang="en-US" sz="1323">
              <a:solidFill>
                <a:srgbClr val="000000"/>
              </a:solidFill>
              <a:latin typeface="Segoe UI"/>
            </a:endParaRPr>
          </a:p>
        </p:txBody>
      </p:sp>
      <p:sp>
        <p:nvSpPr>
          <p:cNvPr id="172" name="Title 1">
            <a:extLst>
              <a:ext uri="{FF2B5EF4-FFF2-40B4-BE49-F238E27FC236}">
                <a16:creationId xmlns:a16="http://schemas.microsoft.com/office/drawing/2014/main" id="{5A320E00-1841-48ED-9244-4E1E9FBC6F5D}"/>
              </a:ext>
            </a:extLst>
          </p:cNvPr>
          <p:cNvSpPr txBox="1">
            <a:spLocks/>
          </p:cNvSpPr>
          <p:nvPr/>
        </p:nvSpPr>
        <p:spPr>
          <a:xfrm>
            <a:off x="5030598" y="3664578"/>
            <a:ext cx="976808" cy="36207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176" spc="0" err="1">
                <a:solidFill>
                  <a:srgbClr val="000000"/>
                </a:solidFill>
                <a:latin typeface="Segoe UI Semibold" panose="020B0702040204020203" pitchFamily="34" charset="0"/>
                <a:cs typeface="Segoe UI Semibold" panose="020B0702040204020203" pitchFamily="34" charset="0"/>
              </a:rPr>
              <a:t>kubernetes</a:t>
            </a:r>
            <a:r>
              <a:rPr lang="en-US" sz="1176" spc="0">
                <a:solidFill>
                  <a:srgbClr val="000000"/>
                </a:solidFill>
                <a:latin typeface="Segoe UI Semibold" panose="020B0702040204020203" pitchFamily="34" charset="0"/>
                <a:cs typeface="Segoe UI Semibold" panose="020B0702040204020203" pitchFamily="34" charset="0"/>
              </a:rPr>
              <a:t>-policy-service</a:t>
            </a:r>
          </a:p>
        </p:txBody>
      </p:sp>
      <p:sp>
        <p:nvSpPr>
          <p:cNvPr id="177" name="Trackers_EADF" title="Icon of a clipboard with a checklist on it">
            <a:extLst>
              <a:ext uri="{FF2B5EF4-FFF2-40B4-BE49-F238E27FC236}">
                <a16:creationId xmlns:a16="http://schemas.microsoft.com/office/drawing/2014/main" id="{D28F3928-F2EB-4659-B1CA-F2B17D7BAB1F}"/>
              </a:ext>
            </a:extLst>
          </p:cNvPr>
          <p:cNvSpPr>
            <a:spLocks noChangeAspect="1" noEditPoints="1"/>
          </p:cNvSpPr>
          <p:nvPr/>
        </p:nvSpPr>
        <p:spPr bwMode="auto">
          <a:xfrm>
            <a:off x="6535945" y="3638897"/>
            <a:ext cx="303207" cy="413437"/>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2700" cap="flat">
            <a:solidFill>
              <a:srgbClr val="0F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sp>
        <p:nvSpPr>
          <p:cNvPr id="179" name="Title 1">
            <a:extLst>
              <a:ext uri="{FF2B5EF4-FFF2-40B4-BE49-F238E27FC236}">
                <a16:creationId xmlns:a16="http://schemas.microsoft.com/office/drawing/2014/main" id="{D93449DB-3EF1-449F-A0D3-0CD99EFB23EF}"/>
              </a:ext>
            </a:extLst>
          </p:cNvPr>
          <p:cNvSpPr txBox="1">
            <a:spLocks/>
          </p:cNvSpPr>
          <p:nvPr/>
        </p:nvSpPr>
        <p:spPr>
          <a:xfrm>
            <a:off x="10168705" y="3664578"/>
            <a:ext cx="976808" cy="36207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176" spc="0" err="1">
                <a:solidFill>
                  <a:srgbClr val="000000"/>
                </a:solidFill>
                <a:latin typeface="Segoe UI Semibold" panose="020B0702040204020203" pitchFamily="34" charset="0"/>
                <a:cs typeface="Segoe UI Semibold" panose="020B0702040204020203" pitchFamily="34" charset="0"/>
              </a:rPr>
              <a:t>kubernetes-apiserver</a:t>
            </a:r>
            <a:endParaRPr lang="en-US" sz="1176" spc="0">
              <a:solidFill>
                <a:srgbClr val="000000"/>
              </a:solidFill>
              <a:latin typeface="Segoe UI Semibold" panose="020B0702040204020203" pitchFamily="34" charset="0"/>
              <a:cs typeface="Segoe UI Semibold" panose="020B0702040204020203" pitchFamily="34" charset="0"/>
            </a:endParaRPr>
          </a:p>
        </p:txBody>
      </p:sp>
      <p:sp>
        <p:nvSpPr>
          <p:cNvPr id="183" name="Rectangle: Rounded Corners 182">
            <a:extLst>
              <a:ext uri="{FF2B5EF4-FFF2-40B4-BE49-F238E27FC236}">
                <a16:creationId xmlns:a16="http://schemas.microsoft.com/office/drawing/2014/main" id="{A439415A-B983-4380-B6D9-09BB1FA52149}"/>
              </a:ext>
            </a:extLst>
          </p:cNvPr>
          <p:cNvSpPr/>
          <p:nvPr/>
        </p:nvSpPr>
        <p:spPr bwMode="auto">
          <a:xfrm>
            <a:off x="8895742" y="3531866"/>
            <a:ext cx="1254995" cy="627497"/>
          </a:xfrm>
          <a:prstGeom prst="roundRect">
            <a:avLst>
              <a:gd name="adj" fmla="val 3125"/>
            </a:avLst>
          </a:prstGeom>
          <a:solidFill>
            <a:srgbClr val="0F78D4">
              <a:alpha val="784"/>
            </a:srgbClr>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205" name="Processing_E9F5" title="Icon of two interlocked gears">
            <a:extLst>
              <a:ext uri="{FF2B5EF4-FFF2-40B4-BE49-F238E27FC236}">
                <a16:creationId xmlns:a16="http://schemas.microsoft.com/office/drawing/2014/main" id="{06625E9C-9951-408C-B6BF-B920CB9E8A8C}"/>
              </a:ext>
            </a:extLst>
          </p:cNvPr>
          <p:cNvSpPr>
            <a:spLocks noChangeAspect="1" noEditPoints="1"/>
          </p:cNvSpPr>
          <p:nvPr/>
        </p:nvSpPr>
        <p:spPr bwMode="auto">
          <a:xfrm>
            <a:off x="9292944" y="3645041"/>
            <a:ext cx="460592" cy="401146"/>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rgbClr val="0F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cxnSp>
        <p:nvCxnSpPr>
          <p:cNvPr id="206" name="Straight Arrow Connector 205">
            <a:extLst>
              <a:ext uri="{FF2B5EF4-FFF2-40B4-BE49-F238E27FC236}">
                <a16:creationId xmlns:a16="http://schemas.microsoft.com/office/drawing/2014/main" id="{C089037A-2322-4B8E-9814-273C7887C7E0}"/>
              </a:ext>
            </a:extLst>
          </p:cNvPr>
          <p:cNvCxnSpPr>
            <a:cxnSpLocks/>
          </p:cNvCxnSpPr>
          <p:nvPr/>
        </p:nvCxnSpPr>
        <p:spPr>
          <a:xfrm>
            <a:off x="6687547" y="2987199"/>
            <a:ext cx="0" cy="544667"/>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FD3CDD9C-E6AE-4E17-BD8A-10FDB5583AB9}"/>
              </a:ext>
            </a:extLst>
          </p:cNvPr>
          <p:cNvCxnSpPr/>
          <p:nvPr/>
        </p:nvCxnSpPr>
        <p:spPr>
          <a:xfrm>
            <a:off x="8983836" y="2987198"/>
            <a:ext cx="9526" cy="54681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51398371-3874-4C6B-AE23-7299C41D2B1F}"/>
              </a:ext>
            </a:extLst>
          </p:cNvPr>
          <p:cNvCxnSpPr/>
          <p:nvPr/>
        </p:nvCxnSpPr>
        <p:spPr>
          <a:xfrm>
            <a:off x="10053120" y="2987198"/>
            <a:ext cx="9526" cy="546819"/>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09" name="Title 1">
            <a:extLst>
              <a:ext uri="{FF2B5EF4-FFF2-40B4-BE49-F238E27FC236}">
                <a16:creationId xmlns:a16="http://schemas.microsoft.com/office/drawing/2014/main" id="{1809FC6C-1DB2-4D72-A7C2-C24E879E9BAE}"/>
              </a:ext>
            </a:extLst>
          </p:cNvPr>
          <p:cNvSpPr txBox="1">
            <a:spLocks/>
          </p:cNvSpPr>
          <p:nvPr/>
        </p:nvSpPr>
        <p:spPr>
          <a:xfrm>
            <a:off x="5614874" y="3167414"/>
            <a:ext cx="976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896182">
              <a:lnSpc>
                <a:spcPct val="100000"/>
              </a:lnSpc>
              <a:defRPr/>
            </a:pPr>
            <a:r>
              <a:rPr lang="en-US" sz="980" spc="0">
                <a:solidFill>
                  <a:srgbClr val="000000"/>
                </a:solidFill>
                <a:latin typeface="Segoe UI" panose="020B0502040204020203" pitchFamily="34" charset="0"/>
              </a:rPr>
              <a:t>Run audit</a:t>
            </a:r>
          </a:p>
        </p:txBody>
      </p:sp>
      <p:sp>
        <p:nvSpPr>
          <p:cNvPr id="211" name="Title 1">
            <a:extLst>
              <a:ext uri="{FF2B5EF4-FFF2-40B4-BE49-F238E27FC236}">
                <a16:creationId xmlns:a16="http://schemas.microsoft.com/office/drawing/2014/main" id="{04F7A526-40FC-4DAD-91A1-66093E422B94}"/>
              </a:ext>
            </a:extLst>
          </p:cNvPr>
          <p:cNvSpPr txBox="1">
            <a:spLocks/>
          </p:cNvSpPr>
          <p:nvPr/>
        </p:nvSpPr>
        <p:spPr>
          <a:xfrm>
            <a:off x="7616990" y="3640776"/>
            <a:ext cx="976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panose="020B0502040204020203" pitchFamily="34" charset="0"/>
              </a:rPr>
              <a:t>/admit</a:t>
            </a:r>
          </a:p>
        </p:txBody>
      </p:sp>
      <p:sp>
        <p:nvSpPr>
          <p:cNvPr id="212" name="Title 1">
            <a:extLst>
              <a:ext uri="{FF2B5EF4-FFF2-40B4-BE49-F238E27FC236}">
                <a16:creationId xmlns:a16="http://schemas.microsoft.com/office/drawing/2014/main" id="{30A28E70-95F9-4075-A3EC-A124AE936005}"/>
              </a:ext>
            </a:extLst>
          </p:cNvPr>
          <p:cNvSpPr txBox="1">
            <a:spLocks/>
          </p:cNvSpPr>
          <p:nvPr/>
        </p:nvSpPr>
        <p:spPr>
          <a:xfrm>
            <a:off x="8129727" y="3109745"/>
            <a:ext cx="752876" cy="30172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896182">
              <a:lnSpc>
                <a:spcPct val="100000"/>
              </a:lnSpc>
              <a:defRPr/>
            </a:pPr>
            <a:r>
              <a:rPr lang="en-US" sz="980" spc="0">
                <a:solidFill>
                  <a:srgbClr val="000000"/>
                </a:solidFill>
                <a:latin typeface="Segoe UI" panose="020B0502040204020203" pitchFamily="34" charset="0"/>
              </a:rPr>
              <a:t>Create + Update</a:t>
            </a:r>
          </a:p>
        </p:txBody>
      </p:sp>
      <p:sp>
        <p:nvSpPr>
          <p:cNvPr id="213" name="Title 1">
            <a:extLst>
              <a:ext uri="{FF2B5EF4-FFF2-40B4-BE49-F238E27FC236}">
                <a16:creationId xmlns:a16="http://schemas.microsoft.com/office/drawing/2014/main" id="{1BA5962F-5371-4AB4-8AF0-77588BFF341D}"/>
              </a:ext>
            </a:extLst>
          </p:cNvPr>
          <p:cNvSpPr txBox="1">
            <a:spLocks/>
          </p:cNvSpPr>
          <p:nvPr/>
        </p:nvSpPr>
        <p:spPr>
          <a:xfrm>
            <a:off x="9194476" y="3109745"/>
            <a:ext cx="752876" cy="30172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896182">
              <a:lnSpc>
                <a:spcPct val="100000"/>
              </a:lnSpc>
              <a:defRPr/>
            </a:pPr>
            <a:r>
              <a:rPr lang="en-US" sz="980" spc="0">
                <a:solidFill>
                  <a:srgbClr val="000000"/>
                </a:solidFill>
                <a:latin typeface="Segoe UI" panose="020B0502040204020203" pitchFamily="34" charset="0"/>
              </a:rPr>
              <a:t>Policy as CRDs</a:t>
            </a:r>
          </a:p>
        </p:txBody>
      </p:sp>
      <p:sp>
        <p:nvSpPr>
          <p:cNvPr id="215" name="Title 1">
            <a:extLst>
              <a:ext uri="{FF2B5EF4-FFF2-40B4-BE49-F238E27FC236}">
                <a16:creationId xmlns:a16="http://schemas.microsoft.com/office/drawing/2014/main" id="{2D4A94D4-7882-4124-BF63-AF278A68A001}"/>
              </a:ext>
            </a:extLst>
          </p:cNvPr>
          <p:cNvSpPr txBox="1">
            <a:spLocks/>
          </p:cNvSpPr>
          <p:nvPr/>
        </p:nvSpPr>
        <p:spPr>
          <a:xfrm>
            <a:off x="5657641" y="4680477"/>
            <a:ext cx="2059812"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176" spc="0" err="1">
                <a:solidFill>
                  <a:srgbClr val="000000"/>
                </a:solidFill>
                <a:latin typeface="Segoe UI Semibold" panose="020B0702040204020203" pitchFamily="34" charset="0"/>
                <a:cs typeface="Segoe UI Semibold" panose="020B0702040204020203" pitchFamily="34" charset="0"/>
              </a:rPr>
              <a:t>kubernetes</a:t>
            </a:r>
            <a:r>
              <a:rPr lang="en-US" sz="1176" spc="0">
                <a:solidFill>
                  <a:srgbClr val="000000"/>
                </a:solidFill>
                <a:latin typeface="Segoe UI Semibold" panose="020B0702040204020203" pitchFamily="34" charset="0"/>
                <a:cs typeface="Segoe UI Semibold" panose="020B0702040204020203" pitchFamily="34" charset="0"/>
              </a:rPr>
              <a:t>-policy-controller</a:t>
            </a:r>
          </a:p>
        </p:txBody>
      </p:sp>
      <p:sp>
        <p:nvSpPr>
          <p:cNvPr id="216" name="Rectangle: Rounded Corners 215">
            <a:extLst>
              <a:ext uri="{FF2B5EF4-FFF2-40B4-BE49-F238E27FC236}">
                <a16:creationId xmlns:a16="http://schemas.microsoft.com/office/drawing/2014/main" id="{48920918-A9D5-46F9-B309-6C5C703D0023}"/>
              </a:ext>
            </a:extLst>
          </p:cNvPr>
          <p:cNvSpPr/>
          <p:nvPr/>
        </p:nvSpPr>
        <p:spPr bwMode="auto">
          <a:xfrm>
            <a:off x="5432553" y="4915066"/>
            <a:ext cx="2509989" cy="806782"/>
          </a:xfrm>
          <a:prstGeom prst="roundRect">
            <a:avLst>
              <a:gd name="adj" fmla="val 3125"/>
            </a:avLst>
          </a:prstGeom>
          <a:solidFill>
            <a:srgbClr val="0F78D4">
              <a:alpha val="1000"/>
            </a:srgbClr>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217" name="Rectangle: Rounded Corners 216">
            <a:extLst>
              <a:ext uri="{FF2B5EF4-FFF2-40B4-BE49-F238E27FC236}">
                <a16:creationId xmlns:a16="http://schemas.microsoft.com/office/drawing/2014/main" id="{F15F76F9-0546-4864-A579-878BB80609C4}"/>
              </a:ext>
            </a:extLst>
          </p:cNvPr>
          <p:cNvSpPr/>
          <p:nvPr/>
        </p:nvSpPr>
        <p:spPr bwMode="auto">
          <a:xfrm>
            <a:off x="8268245" y="4915066"/>
            <a:ext cx="2509989" cy="806782"/>
          </a:xfrm>
          <a:prstGeom prst="roundRect">
            <a:avLst>
              <a:gd name="adj" fmla="val 3125"/>
            </a:avLst>
          </a:prstGeom>
          <a:solidFill>
            <a:srgbClr val="0F78D4">
              <a:alpha val="1000"/>
            </a:srgbClr>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218" name="Title 1">
            <a:extLst>
              <a:ext uri="{FF2B5EF4-FFF2-40B4-BE49-F238E27FC236}">
                <a16:creationId xmlns:a16="http://schemas.microsoft.com/office/drawing/2014/main" id="{AA5C1862-EAE4-417B-A169-50CCCDDB08B1}"/>
              </a:ext>
            </a:extLst>
          </p:cNvPr>
          <p:cNvSpPr txBox="1">
            <a:spLocks/>
          </p:cNvSpPr>
          <p:nvPr/>
        </p:nvSpPr>
        <p:spPr>
          <a:xfrm>
            <a:off x="8493334" y="4680477"/>
            <a:ext cx="2059812"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176" spc="0" err="1">
                <a:solidFill>
                  <a:srgbClr val="000000"/>
                </a:solidFill>
                <a:latin typeface="Segoe UI Semibold" panose="020B0702040204020203" pitchFamily="34" charset="0"/>
                <a:cs typeface="Segoe UI Semibold" panose="020B0702040204020203" pitchFamily="34" charset="0"/>
              </a:rPr>
              <a:t>kubernetes-mgmt</a:t>
            </a:r>
            <a:endParaRPr lang="en-US" sz="1176" spc="0">
              <a:solidFill>
                <a:srgbClr val="000000"/>
              </a:solidFill>
              <a:latin typeface="Segoe UI Semibold" panose="020B0702040204020203" pitchFamily="34" charset="0"/>
              <a:cs typeface="Segoe UI Semibold" panose="020B0702040204020203" pitchFamily="34" charset="0"/>
            </a:endParaRPr>
          </a:p>
        </p:txBody>
      </p:sp>
      <p:sp>
        <p:nvSpPr>
          <p:cNvPr id="219" name="Title 1">
            <a:extLst>
              <a:ext uri="{FF2B5EF4-FFF2-40B4-BE49-F238E27FC236}">
                <a16:creationId xmlns:a16="http://schemas.microsoft.com/office/drawing/2014/main" id="{A7664B58-613F-47D4-87B6-1F89FE289B4D}"/>
              </a:ext>
            </a:extLst>
          </p:cNvPr>
          <p:cNvSpPr txBox="1">
            <a:spLocks/>
          </p:cNvSpPr>
          <p:nvPr/>
        </p:nvSpPr>
        <p:spPr>
          <a:xfrm>
            <a:off x="5490523" y="4994225"/>
            <a:ext cx="752997"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panose="020B0502040204020203" pitchFamily="34" charset="0"/>
              </a:rPr>
              <a:t>audit</a:t>
            </a:r>
          </a:p>
        </p:txBody>
      </p:sp>
      <p:sp>
        <p:nvSpPr>
          <p:cNvPr id="221" name="Title 1">
            <a:extLst>
              <a:ext uri="{FF2B5EF4-FFF2-40B4-BE49-F238E27FC236}">
                <a16:creationId xmlns:a16="http://schemas.microsoft.com/office/drawing/2014/main" id="{E8EE7461-C544-4FCB-A637-7704633C5828}"/>
              </a:ext>
            </a:extLst>
          </p:cNvPr>
          <p:cNvSpPr txBox="1">
            <a:spLocks/>
          </p:cNvSpPr>
          <p:nvPr/>
        </p:nvSpPr>
        <p:spPr>
          <a:xfrm>
            <a:off x="6306442" y="4994225"/>
            <a:ext cx="755129"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panose="020B0502040204020203" pitchFamily="34" charset="0"/>
              </a:rPr>
              <a:t>p</a:t>
            </a:r>
            <a:r>
              <a:rPr lang="en-US" sz="980" spc="0" err="1">
                <a:solidFill>
                  <a:srgbClr val="000000"/>
                </a:solidFill>
                <a:latin typeface="Segoe UI" panose="020B0502040204020203" pitchFamily="34" charset="0"/>
              </a:rPr>
              <a:t>olicy</a:t>
            </a:r>
            <a:r>
              <a:rPr lang="en-US" sz="980" spc="0">
                <a:solidFill>
                  <a:srgbClr val="000000"/>
                </a:solidFill>
                <a:latin typeface="Segoe UI" panose="020B0502040204020203" pitchFamily="34" charset="0"/>
              </a:rPr>
              <a:t>-admit</a:t>
            </a:r>
          </a:p>
        </p:txBody>
      </p:sp>
      <p:sp>
        <p:nvSpPr>
          <p:cNvPr id="223" name="Title 1">
            <a:extLst>
              <a:ext uri="{FF2B5EF4-FFF2-40B4-BE49-F238E27FC236}">
                <a16:creationId xmlns:a16="http://schemas.microsoft.com/office/drawing/2014/main" id="{05482D92-B7DA-46B6-A52D-BC62CAF29353}"/>
              </a:ext>
            </a:extLst>
          </p:cNvPr>
          <p:cNvSpPr txBox="1">
            <a:spLocks/>
          </p:cNvSpPr>
          <p:nvPr/>
        </p:nvSpPr>
        <p:spPr>
          <a:xfrm>
            <a:off x="7124492" y="4994225"/>
            <a:ext cx="755129"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err="1">
                <a:solidFill>
                  <a:srgbClr val="000000"/>
                </a:solidFill>
                <a:latin typeface="Segoe UI" panose="020B0502040204020203" pitchFamily="34" charset="0"/>
              </a:rPr>
              <a:t>opa</a:t>
            </a:r>
            <a:r>
              <a:rPr lang="en-US" sz="980" spc="0">
                <a:solidFill>
                  <a:srgbClr val="000000"/>
                </a:solidFill>
                <a:latin typeface="Segoe UI" panose="020B0502040204020203" pitchFamily="34" charset="0"/>
              </a:rPr>
              <a:t>-admit</a:t>
            </a:r>
          </a:p>
        </p:txBody>
      </p:sp>
      <p:sp>
        <p:nvSpPr>
          <p:cNvPr id="224" name="magnify" title="Icon of a magnifying glass">
            <a:extLst>
              <a:ext uri="{FF2B5EF4-FFF2-40B4-BE49-F238E27FC236}">
                <a16:creationId xmlns:a16="http://schemas.microsoft.com/office/drawing/2014/main" id="{F93497CD-5D7C-44E3-AFB6-E6521EA431D6}"/>
              </a:ext>
            </a:extLst>
          </p:cNvPr>
          <p:cNvSpPr>
            <a:spLocks noChangeAspect="1" noEditPoints="1"/>
          </p:cNvSpPr>
          <p:nvPr/>
        </p:nvSpPr>
        <p:spPr bwMode="auto">
          <a:xfrm flipH="1">
            <a:off x="5684243" y="5224325"/>
            <a:ext cx="365556" cy="35857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sq">
            <a:solidFill>
              <a:srgbClr val="0F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sp>
        <p:nvSpPr>
          <p:cNvPr id="225" name="Freeform: Shape 224">
            <a:extLst>
              <a:ext uri="{FF2B5EF4-FFF2-40B4-BE49-F238E27FC236}">
                <a16:creationId xmlns:a16="http://schemas.microsoft.com/office/drawing/2014/main" id="{AB6839AB-F41A-4762-A882-0BDF1A206D30}"/>
              </a:ext>
            </a:extLst>
          </p:cNvPr>
          <p:cNvSpPr>
            <a:spLocks noChangeAspect="1"/>
          </p:cNvSpPr>
          <p:nvPr/>
        </p:nvSpPr>
        <p:spPr>
          <a:xfrm flipH="1">
            <a:off x="7340009" y="5224325"/>
            <a:ext cx="324093" cy="358570"/>
          </a:xfrm>
          <a:custGeom>
            <a:avLst/>
            <a:gdLst>
              <a:gd name="connsiteX0" fmla="*/ 954901 w 1194262"/>
              <a:gd name="connsiteY0" fmla="*/ 80 h 1321308"/>
              <a:gd name="connsiteX1" fmla="*/ 1022970 w 1194262"/>
              <a:gd name="connsiteY1" fmla="*/ 283703 h 1321308"/>
              <a:gd name="connsiteX2" fmla="*/ 919995 w 1194262"/>
              <a:gd name="connsiteY2" fmla="*/ 414256 h 1321308"/>
              <a:gd name="connsiteX3" fmla="*/ 919201 w 1194262"/>
              <a:gd name="connsiteY3" fmla="*/ 418903 h 1321308"/>
              <a:gd name="connsiteX4" fmla="*/ 917556 w 1194262"/>
              <a:gd name="connsiteY4" fmla="*/ 415735 h 1321308"/>
              <a:gd name="connsiteX5" fmla="*/ 595591 w 1194262"/>
              <a:gd name="connsiteY5" fmla="*/ 288242 h 1321308"/>
              <a:gd name="connsiteX6" fmla="*/ 305843 w 1194262"/>
              <a:gd name="connsiteY6" fmla="*/ 380276 h 1321308"/>
              <a:gd name="connsiteX7" fmla="*/ 274378 w 1194262"/>
              <a:gd name="connsiteY7" fmla="*/ 414908 h 1321308"/>
              <a:gd name="connsiteX8" fmla="*/ 274267 w 1194262"/>
              <a:gd name="connsiteY8" fmla="*/ 414256 h 1321308"/>
              <a:gd name="connsiteX9" fmla="*/ 171292 w 1194262"/>
              <a:gd name="connsiteY9" fmla="*/ 283703 h 1321308"/>
              <a:gd name="connsiteX10" fmla="*/ 239361 w 1194262"/>
              <a:gd name="connsiteY10" fmla="*/ 80 h 1321308"/>
              <a:gd name="connsiteX11" fmla="*/ 60112 w 1194262"/>
              <a:gd name="connsiteY11" fmla="*/ 256475 h 1321308"/>
              <a:gd name="connsiteX12" fmla="*/ 3387 w 1194262"/>
              <a:gd name="connsiteY12" fmla="*/ 431187 h 1321308"/>
              <a:gd name="connsiteX13" fmla="*/ 125456 w 1194262"/>
              <a:gd name="connsiteY13" fmla="*/ 646490 h 1321308"/>
              <a:gd name="connsiteX14" fmla="*/ 141066 w 1194262"/>
              <a:gd name="connsiteY14" fmla="*/ 652410 h 1321308"/>
              <a:gd name="connsiteX15" fmla="*/ 141066 w 1194262"/>
              <a:gd name="connsiteY15" fmla="*/ 980282 h 1321308"/>
              <a:gd name="connsiteX16" fmla="*/ 142409 w 1194262"/>
              <a:gd name="connsiteY16" fmla="*/ 980282 h 1321308"/>
              <a:gd name="connsiteX17" fmla="*/ 141580 w 1194262"/>
              <a:gd name="connsiteY17" fmla="*/ 981544 h 1321308"/>
              <a:gd name="connsiteX18" fmla="*/ 354513 w 1194262"/>
              <a:gd name="connsiteY18" fmla="*/ 1071040 h 1321308"/>
              <a:gd name="connsiteX19" fmla="*/ 474127 w 1194262"/>
              <a:gd name="connsiteY19" fmla="*/ 1168606 h 1321308"/>
              <a:gd name="connsiteX20" fmla="*/ 581798 w 1194262"/>
              <a:gd name="connsiteY20" fmla="*/ 1321308 h 1321308"/>
              <a:gd name="connsiteX21" fmla="*/ 585387 w 1194262"/>
              <a:gd name="connsiteY21" fmla="*/ 1319375 h 1321308"/>
              <a:gd name="connsiteX22" fmla="*/ 589166 w 1194262"/>
              <a:gd name="connsiteY22" fmla="*/ 1321308 h 1321308"/>
              <a:gd name="connsiteX23" fmla="*/ 702528 w 1194262"/>
              <a:gd name="connsiteY23" fmla="*/ 1168606 h 1321308"/>
              <a:gd name="connsiteX24" fmla="*/ 828466 w 1194262"/>
              <a:gd name="connsiteY24" fmla="*/ 1071040 h 1321308"/>
              <a:gd name="connsiteX25" fmla="*/ 1052656 w 1194262"/>
              <a:gd name="connsiteY25" fmla="*/ 981544 h 1321308"/>
              <a:gd name="connsiteX26" fmla="*/ 1051783 w 1194262"/>
              <a:gd name="connsiteY26" fmla="*/ 980282 h 1321308"/>
              <a:gd name="connsiteX27" fmla="*/ 1053197 w 1194262"/>
              <a:gd name="connsiteY27" fmla="*/ 980282 h 1321308"/>
              <a:gd name="connsiteX28" fmla="*/ 1053197 w 1194262"/>
              <a:gd name="connsiteY28" fmla="*/ 652410 h 1321308"/>
              <a:gd name="connsiteX29" fmla="*/ 1068806 w 1194262"/>
              <a:gd name="connsiteY29" fmla="*/ 646490 h 1321308"/>
              <a:gd name="connsiteX30" fmla="*/ 1190875 w 1194262"/>
              <a:gd name="connsiteY30" fmla="*/ 431187 h 1321308"/>
              <a:gd name="connsiteX31" fmla="*/ 1134150 w 1194262"/>
              <a:gd name="connsiteY31" fmla="*/ 256475 h 1321308"/>
              <a:gd name="connsiteX32" fmla="*/ 954901 w 1194262"/>
              <a:gd name="connsiteY32" fmla="*/ 80 h 1321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94262" h="1321308">
                <a:moveTo>
                  <a:pt x="954901" y="80"/>
                </a:moveTo>
                <a:cubicBezTo>
                  <a:pt x="936371" y="4618"/>
                  <a:pt x="1029399" y="211095"/>
                  <a:pt x="1022970" y="283703"/>
                </a:cubicBezTo>
                <a:cubicBezTo>
                  <a:pt x="1017345" y="347234"/>
                  <a:pt x="938179" y="368205"/>
                  <a:pt x="919995" y="414256"/>
                </a:cubicBezTo>
                <a:lnTo>
                  <a:pt x="919201" y="418903"/>
                </a:lnTo>
                <a:lnTo>
                  <a:pt x="917556" y="415735"/>
                </a:lnTo>
                <a:cubicBezTo>
                  <a:pt x="864510" y="340813"/>
                  <a:pt x="740327" y="288242"/>
                  <a:pt x="595591" y="288242"/>
                </a:cubicBezTo>
                <a:cubicBezTo>
                  <a:pt x="474977" y="288242"/>
                  <a:pt x="368637" y="324749"/>
                  <a:pt x="305843" y="380276"/>
                </a:cubicBezTo>
                <a:lnTo>
                  <a:pt x="274378" y="414908"/>
                </a:lnTo>
                <a:lnTo>
                  <a:pt x="274267" y="414256"/>
                </a:lnTo>
                <a:cubicBezTo>
                  <a:pt x="256083" y="368205"/>
                  <a:pt x="176917" y="347234"/>
                  <a:pt x="171292" y="283703"/>
                </a:cubicBezTo>
                <a:cubicBezTo>
                  <a:pt x="164863" y="211095"/>
                  <a:pt x="257891" y="4618"/>
                  <a:pt x="239361" y="80"/>
                </a:cubicBezTo>
                <a:cubicBezTo>
                  <a:pt x="220831" y="-4458"/>
                  <a:pt x="99441" y="184624"/>
                  <a:pt x="60112" y="256475"/>
                </a:cubicBezTo>
                <a:cubicBezTo>
                  <a:pt x="20783" y="328326"/>
                  <a:pt x="-10605" y="365008"/>
                  <a:pt x="3387" y="431187"/>
                </a:cubicBezTo>
                <a:cubicBezTo>
                  <a:pt x="15630" y="489094"/>
                  <a:pt x="79120" y="615329"/>
                  <a:pt x="125456" y="646490"/>
                </a:cubicBezTo>
                <a:lnTo>
                  <a:pt x="141066" y="652410"/>
                </a:lnTo>
                <a:lnTo>
                  <a:pt x="141066" y="980282"/>
                </a:lnTo>
                <a:lnTo>
                  <a:pt x="142409" y="980282"/>
                </a:lnTo>
                <a:lnTo>
                  <a:pt x="141580" y="981544"/>
                </a:lnTo>
                <a:cubicBezTo>
                  <a:pt x="151649" y="1003125"/>
                  <a:pt x="306790" y="1042583"/>
                  <a:pt x="354513" y="1071040"/>
                </a:cubicBezTo>
                <a:cubicBezTo>
                  <a:pt x="409054" y="1103562"/>
                  <a:pt x="434633" y="1127764"/>
                  <a:pt x="474127" y="1168606"/>
                </a:cubicBezTo>
                <a:cubicBezTo>
                  <a:pt x="508685" y="1204343"/>
                  <a:pt x="555915" y="1316805"/>
                  <a:pt x="581798" y="1321308"/>
                </a:cubicBezTo>
                <a:lnTo>
                  <a:pt x="585387" y="1319375"/>
                </a:lnTo>
                <a:lnTo>
                  <a:pt x="589166" y="1321308"/>
                </a:lnTo>
                <a:cubicBezTo>
                  <a:pt x="616417" y="1316805"/>
                  <a:pt x="666144" y="1204343"/>
                  <a:pt x="702528" y="1168606"/>
                </a:cubicBezTo>
                <a:cubicBezTo>
                  <a:pt x="744111" y="1127764"/>
                  <a:pt x="771042" y="1103562"/>
                  <a:pt x="828466" y="1071040"/>
                </a:cubicBezTo>
                <a:cubicBezTo>
                  <a:pt x="878712" y="1042583"/>
                  <a:pt x="1042055" y="1003125"/>
                  <a:pt x="1052656" y="981544"/>
                </a:cubicBezTo>
                <a:lnTo>
                  <a:pt x="1051783" y="980282"/>
                </a:lnTo>
                <a:lnTo>
                  <a:pt x="1053197" y="980282"/>
                </a:lnTo>
                <a:lnTo>
                  <a:pt x="1053197" y="652410"/>
                </a:lnTo>
                <a:lnTo>
                  <a:pt x="1068806" y="646490"/>
                </a:lnTo>
                <a:cubicBezTo>
                  <a:pt x="1115142" y="615329"/>
                  <a:pt x="1178632" y="489094"/>
                  <a:pt x="1190875" y="431187"/>
                </a:cubicBezTo>
                <a:cubicBezTo>
                  <a:pt x="1204867" y="365008"/>
                  <a:pt x="1173479" y="328326"/>
                  <a:pt x="1134150" y="256475"/>
                </a:cubicBezTo>
                <a:cubicBezTo>
                  <a:pt x="1094821" y="184624"/>
                  <a:pt x="973431" y="-4458"/>
                  <a:pt x="954901" y="80"/>
                </a:cubicBezTo>
                <a:close/>
              </a:path>
            </a:pathLst>
          </a:custGeom>
          <a:noFill/>
          <a:ln w="12700">
            <a:solidFill>
              <a:srgbClr val="0F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226" name="Share_E72D" title="Icon of a square with an arrow pointing out of it">
            <a:extLst>
              <a:ext uri="{FF2B5EF4-FFF2-40B4-BE49-F238E27FC236}">
                <a16:creationId xmlns:a16="http://schemas.microsoft.com/office/drawing/2014/main" id="{D651009D-9965-4FD5-859C-984A28573415}"/>
              </a:ext>
            </a:extLst>
          </p:cNvPr>
          <p:cNvSpPr>
            <a:spLocks noChangeAspect="1" noEditPoints="1"/>
          </p:cNvSpPr>
          <p:nvPr/>
        </p:nvSpPr>
        <p:spPr bwMode="auto">
          <a:xfrm>
            <a:off x="6475742" y="5224325"/>
            <a:ext cx="416526" cy="358570"/>
          </a:xfrm>
          <a:custGeom>
            <a:avLst/>
            <a:gdLst>
              <a:gd name="T0" fmla="*/ 748 w 3574"/>
              <a:gd name="T1" fmla="*/ 2166 h 3075"/>
              <a:gd name="T2" fmla="*/ 876 w 3574"/>
              <a:gd name="T3" fmla="*/ 1568 h 3075"/>
              <a:gd name="T4" fmla="*/ 1224 w 3574"/>
              <a:gd name="T5" fmla="*/ 1051 h 3075"/>
              <a:gd name="T6" fmla="*/ 1741 w 3574"/>
              <a:gd name="T7" fmla="*/ 703 h 3075"/>
              <a:gd name="T8" fmla="*/ 2374 w 3574"/>
              <a:gd name="T9" fmla="*/ 575 h 3075"/>
              <a:gd name="T10" fmla="*/ 2498 w 3574"/>
              <a:gd name="T11" fmla="*/ 575 h 3075"/>
              <a:gd name="T12" fmla="*/ 2498 w 3574"/>
              <a:gd name="T13" fmla="*/ 0 h 3075"/>
              <a:gd name="T14" fmla="*/ 3574 w 3574"/>
              <a:gd name="T15" fmla="*/ 1076 h 3075"/>
              <a:gd name="T16" fmla="*/ 2498 w 3574"/>
              <a:gd name="T17" fmla="*/ 2152 h 3075"/>
              <a:gd name="T18" fmla="*/ 2498 w 3574"/>
              <a:gd name="T19" fmla="*/ 1577 h 3075"/>
              <a:gd name="T20" fmla="*/ 2374 w 3574"/>
              <a:gd name="T21" fmla="*/ 1577 h 3075"/>
              <a:gd name="T22" fmla="*/ 748 w 3574"/>
              <a:gd name="T23" fmla="*/ 2166 h 3075"/>
              <a:gd name="T24" fmla="*/ 0 w 3574"/>
              <a:gd name="T25" fmla="*/ 825 h 3075"/>
              <a:gd name="T26" fmla="*/ 0 w 3574"/>
              <a:gd name="T27" fmla="*/ 3075 h 3075"/>
              <a:gd name="T28" fmla="*/ 2748 w 3574"/>
              <a:gd name="T29" fmla="*/ 3075 h 3075"/>
              <a:gd name="T30" fmla="*/ 2748 w 3574"/>
              <a:gd name="T31" fmla="*/ 2752 h 3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74" h="3075">
                <a:moveTo>
                  <a:pt x="748" y="2166"/>
                </a:moveTo>
                <a:cubicBezTo>
                  <a:pt x="753" y="1959"/>
                  <a:pt x="795" y="1758"/>
                  <a:pt x="876" y="1568"/>
                </a:cubicBezTo>
                <a:cubicBezTo>
                  <a:pt x="957" y="1374"/>
                  <a:pt x="1075" y="1200"/>
                  <a:pt x="1224" y="1051"/>
                </a:cubicBezTo>
                <a:cubicBezTo>
                  <a:pt x="1373" y="902"/>
                  <a:pt x="1547" y="784"/>
                  <a:pt x="1741" y="703"/>
                </a:cubicBezTo>
                <a:cubicBezTo>
                  <a:pt x="1941" y="618"/>
                  <a:pt x="2154" y="575"/>
                  <a:pt x="2374" y="575"/>
                </a:cubicBezTo>
                <a:cubicBezTo>
                  <a:pt x="2498" y="575"/>
                  <a:pt x="2498" y="575"/>
                  <a:pt x="2498" y="575"/>
                </a:cubicBezTo>
                <a:cubicBezTo>
                  <a:pt x="2498" y="0"/>
                  <a:pt x="2498" y="0"/>
                  <a:pt x="2498" y="0"/>
                </a:cubicBezTo>
                <a:cubicBezTo>
                  <a:pt x="3574" y="1076"/>
                  <a:pt x="3574" y="1076"/>
                  <a:pt x="3574" y="1076"/>
                </a:cubicBezTo>
                <a:cubicBezTo>
                  <a:pt x="2498" y="2152"/>
                  <a:pt x="2498" y="2152"/>
                  <a:pt x="2498" y="2152"/>
                </a:cubicBezTo>
                <a:cubicBezTo>
                  <a:pt x="2498" y="1577"/>
                  <a:pt x="2498" y="1577"/>
                  <a:pt x="2498" y="1577"/>
                </a:cubicBezTo>
                <a:cubicBezTo>
                  <a:pt x="2374" y="1577"/>
                  <a:pt x="2374" y="1577"/>
                  <a:pt x="2374" y="1577"/>
                </a:cubicBezTo>
                <a:cubicBezTo>
                  <a:pt x="1775" y="1577"/>
                  <a:pt x="1208" y="1784"/>
                  <a:pt x="748" y="2166"/>
                </a:cubicBezTo>
                <a:close/>
                <a:moveTo>
                  <a:pt x="0" y="825"/>
                </a:moveTo>
                <a:cubicBezTo>
                  <a:pt x="0" y="3075"/>
                  <a:pt x="0" y="3075"/>
                  <a:pt x="0" y="3075"/>
                </a:cubicBezTo>
                <a:cubicBezTo>
                  <a:pt x="2748" y="3075"/>
                  <a:pt x="2748" y="3075"/>
                  <a:pt x="2748" y="3075"/>
                </a:cubicBezTo>
                <a:cubicBezTo>
                  <a:pt x="2748" y="2752"/>
                  <a:pt x="2748" y="2752"/>
                  <a:pt x="2748" y="2752"/>
                </a:cubicBezTo>
              </a:path>
            </a:pathLst>
          </a:custGeom>
          <a:noFill/>
          <a:ln w="15875" cap="sq">
            <a:solidFill>
              <a:srgbClr val="0F78D4"/>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lin ang="5400000" scaled="1"/>
              </a:gradFill>
              <a:latin typeface="Segoe UI"/>
            </a:endParaRPr>
          </a:p>
        </p:txBody>
      </p:sp>
      <p:sp>
        <p:nvSpPr>
          <p:cNvPr id="227" name="Title 1">
            <a:extLst>
              <a:ext uri="{FF2B5EF4-FFF2-40B4-BE49-F238E27FC236}">
                <a16:creationId xmlns:a16="http://schemas.microsoft.com/office/drawing/2014/main" id="{57E1BDDE-14B8-4583-9FC4-F232050CE157}"/>
              </a:ext>
            </a:extLst>
          </p:cNvPr>
          <p:cNvSpPr txBox="1">
            <a:spLocks/>
          </p:cNvSpPr>
          <p:nvPr/>
        </p:nvSpPr>
        <p:spPr>
          <a:xfrm>
            <a:off x="8376562" y="4994225"/>
            <a:ext cx="10924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panose="020B0502040204020203" pitchFamily="34" charset="0"/>
              </a:rPr>
              <a:t>k8s object watcher</a:t>
            </a:r>
          </a:p>
        </p:txBody>
      </p:sp>
      <p:sp>
        <p:nvSpPr>
          <p:cNvPr id="229" name="Title 1">
            <a:extLst>
              <a:ext uri="{FF2B5EF4-FFF2-40B4-BE49-F238E27FC236}">
                <a16:creationId xmlns:a16="http://schemas.microsoft.com/office/drawing/2014/main" id="{8E86E659-67F8-4771-92D3-7FB0B1411E52}"/>
              </a:ext>
            </a:extLst>
          </p:cNvPr>
          <p:cNvSpPr txBox="1">
            <a:spLocks/>
          </p:cNvSpPr>
          <p:nvPr/>
        </p:nvSpPr>
        <p:spPr>
          <a:xfrm>
            <a:off x="9577399" y="4994225"/>
            <a:ext cx="10924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panose="020B0502040204020203" pitchFamily="34" charset="0"/>
              </a:rPr>
              <a:t>policy-</a:t>
            </a:r>
            <a:r>
              <a:rPr lang="en-US" sz="980" spc="0" err="1">
                <a:solidFill>
                  <a:srgbClr val="000000"/>
                </a:solidFill>
                <a:latin typeface="Segoe UI" panose="020B0502040204020203" pitchFamily="34" charset="0"/>
              </a:rPr>
              <a:t>crd</a:t>
            </a:r>
            <a:r>
              <a:rPr lang="en-US" sz="980" spc="0">
                <a:solidFill>
                  <a:srgbClr val="000000"/>
                </a:solidFill>
                <a:latin typeface="Segoe UI" panose="020B0502040204020203" pitchFamily="34" charset="0"/>
              </a:rPr>
              <a:t>-watcher</a:t>
            </a:r>
          </a:p>
        </p:txBody>
      </p:sp>
      <p:sp>
        <p:nvSpPr>
          <p:cNvPr id="230" name="Freeform: Shape 229">
            <a:extLst>
              <a:ext uri="{FF2B5EF4-FFF2-40B4-BE49-F238E27FC236}">
                <a16:creationId xmlns:a16="http://schemas.microsoft.com/office/drawing/2014/main" id="{C32EC23C-C0B7-4EC3-9E15-EEFA5763921A}"/>
              </a:ext>
            </a:extLst>
          </p:cNvPr>
          <p:cNvSpPr>
            <a:spLocks noChangeAspect="1"/>
          </p:cNvSpPr>
          <p:nvPr/>
        </p:nvSpPr>
        <p:spPr>
          <a:xfrm>
            <a:off x="8759172" y="5224325"/>
            <a:ext cx="327187" cy="35857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F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231" name="Page2_E7C3" title="Icon of a document">
            <a:extLst>
              <a:ext uri="{FF2B5EF4-FFF2-40B4-BE49-F238E27FC236}">
                <a16:creationId xmlns:a16="http://schemas.microsoft.com/office/drawing/2014/main" id="{C3D6EDC0-E575-468A-B7CE-D161026FBD59}"/>
              </a:ext>
            </a:extLst>
          </p:cNvPr>
          <p:cNvSpPr>
            <a:spLocks noChangeAspect="1" noEditPoints="1"/>
          </p:cNvSpPr>
          <p:nvPr/>
        </p:nvSpPr>
        <p:spPr bwMode="auto">
          <a:xfrm>
            <a:off x="9980122" y="5224325"/>
            <a:ext cx="286960" cy="35857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2700" cap="rnd">
            <a:solidFill>
              <a:srgbClr val="0F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sp>
        <p:nvSpPr>
          <p:cNvPr id="233" name="Title 1">
            <a:extLst>
              <a:ext uri="{FF2B5EF4-FFF2-40B4-BE49-F238E27FC236}">
                <a16:creationId xmlns:a16="http://schemas.microsoft.com/office/drawing/2014/main" id="{4E75A7BA-8AFF-4911-9F67-75CC5F17B2B7}"/>
              </a:ext>
            </a:extLst>
          </p:cNvPr>
          <p:cNvSpPr txBox="1">
            <a:spLocks/>
          </p:cNvSpPr>
          <p:nvPr/>
        </p:nvSpPr>
        <p:spPr>
          <a:xfrm>
            <a:off x="5470621" y="4344488"/>
            <a:ext cx="976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896182">
              <a:lnSpc>
                <a:spcPct val="100000"/>
              </a:lnSpc>
              <a:defRPr/>
            </a:pPr>
            <a:r>
              <a:rPr lang="en-US" sz="980" spc="0">
                <a:solidFill>
                  <a:srgbClr val="000000"/>
                </a:solidFill>
                <a:latin typeface="Segoe UI" panose="020B0502040204020203" pitchFamily="34" charset="0"/>
              </a:rPr>
              <a:t>/audit</a:t>
            </a:r>
          </a:p>
        </p:txBody>
      </p:sp>
      <p:sp>
        <p:nvSpPr>
          <p:cNvPr id="235" name="Title 1">
            <a:extLst>
              <a:ext uri="{FF2B5EF4-FFF2-40B4-BE49-F238E27FC236}">
                <a16:creationId xmlns:a16="http://schemas.microsoft.com/office/drawing/2014/main" id="{0D9B8960-33DE-4EE4-81B7-6F64209C2BCE}"/>
              </a:ext>
            </a:extLst>
          </p:cNvPr>
          <p:cNvSpPr txBox="1">
            <a:spLocks/>
          </p:cNvSpPr>
          <p:nvPr/>
        </p:nvSpPr>
        <p:spPr>
          <a:xfrm>
            <a:off x="6933753" y="4344488"/>
            <a:ext cx="976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896182">
              <a:lnSpc>
                <a:spcPct val="100000"/>
              </a:lnSpc>
              <a:defRPr/>
            </a:pPr>
            <a:r>
              <a:rPr lang="en-US" sz="980" spc="0">
                <a:solidFill>
                  <a:srgbClr val="000000"/>
                </a:solidFill>
                <a:latin typeface="Segoe UI" panose="020B0502040204020203" pitchFamily="34" charset="0"/>
              </a:rPr>
              <a:t>/admit</a:t>
            </a:r>
          </a:p>
        </p:txBody>
      </p:sp>
      <p:sp>
        <p:nvSpPr>
          <p:cNvPr id="236" name="Title 1">
            <a:extLst>
              <a:ext uri="{FF2B5EF4-FFF2-40B4-BE49-F238E27FC236}">
                <a16:creationId xmlns:a16="http://schemas.microsoft.com/office/drawing/2014/main" id="{62882961-3EA8-4B80-991A-6AC929682843}"/>
              </a:ext>
            </a:extLst>
          </p:cNvPr>
          <p:cNvSpPr txBox="1">
            <a:spLocks/>
          </p:cNvSpPr>
          <p:nvPr/>
        </p:nvSpPr>
        <p:spPr>
          <a:xfrm>
            <a:off x="8448401" y="4344488"/>
            <a:ext cx="976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896182">
              <a:lnSpc>
                <a:spcPct val="100000"/>
              </a:lnSpc>
              <a:defRPr/>
            </a:pPr>
            <a:r>
              <a:rPr lang="en-US" sz="980" spc="0">
                <a:solidFill>
                  <a:srgbClr val="000000"/>
                </a:solidFill>
                <a:latin typeface="Segoe UI" panose="020B0502040204020203" pitchFamily="34" charset="0"/>
              </a:rPr>
              <a:t>watch</a:t>
            </a:r>
          </a:p>
        </p:txBody>
      </p:sp>
      <p:sp>
        <p:nvSpPr>
          <p:cNvPr id="237" name="Rectangle: Rounded Corners 236">
            <a:extLst>
              <a:ext uri="{FF2B5EF4-FFF2-40B4-BE49-F238E27FC236}">
                <a16:creationId xmlns:a16="http://schemas.microsoft.com/office/drawing/2014/main" id="{C5C58778-95CD-4974-A0BB-74DB0B5F8811}"/>
              </a:ext>
            </a:extLst>
          </p:cNvPr>
          <p:cNvSpPr/>
          <p:nvPr/>
        </p:nvSpPr>
        <p:spPr bwMode="auto">
          <a:xfrm>
            <a:off x="5432552" y="6152417"/>
            <a:ext cx="5345682" cy="313749"/>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a:ln w="3175">
                  <a:noFill/>
                </a:ln>
                <a:solidFill>
                  <a:srgbClr val="000000"/>
                </a:solidFill>
                <a:latin typeface="Segoe UI" panose="020B0502040204020203" pitchFamily="34" charset="0"/>
                <a:cs typeface="Segoe UI" pitchFamily="34" charset="0"/>
              </a:rPr>
              <a:t>open-policy-agent</a:t>
            </a:r>
          </a:p>
        </p:txBody>
      </p:sp>
      <p:cxnSp>
        <p:nvCxnSpPr>
          <p:cNvPr id="238" name="Straight Arrow Connector 237">
            <a:extLst>
              <a:ext uri="{FF2B5EF4-FFF2-40B4-BE49-F238E27FC236}">
                <a16:creationId xmlns:a16="http://schemas.microsoft.com/office/drawing/2014/main" id="{33C0714F-1869-4FA6-82F9-FA1CF0863C1F}"/>
              </a:ext>
            </a:extLst>
          </p:cNvPr>
          <p:cNvCxnSpPr>
            <a:cxnSpLocks/>
          </p:cNvCxnSpPr>
          <p:nvPr/>
        </p:nvCxnSpPr>
        <p:spPr>
          <a:xfrm>
            <a:off x="7502056" y="5631302"/>
            <a:ext cx="0" cy="52111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7768E7F0-3E9A-464E-91C8-2BABFDB8C3D9}"/>
              </a:ext>
            </a:extLst>
          </p:cNvPr>
          <p:cNvCxnSpPr>
            <a:cxnSpLocks/>
          </p:cNvCxnSpPr>
          <p:nvPr/>
        </p:nvCxnSpPr>
        <p:spPr>
          <a:xfrm>
            <a:off x="8922765" y="5631302"/>
            <a:ext cx="0" cy="52111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6DBCACE2-2F4F-4421-860C-CE5EC3E5CFD4}"/>
              </a:ext>
            </a:extLst>
          </p:cNvPr>
          <p:cNvCxnSpPr>
            <a:cxnSpLocks/>
          </p:cNvCxnSpPr>
          <p:nvPr/>
        </p:nvCxnSpPr>
        <p:spPr>
          <a:xfrm>
            <a:off x="10123602" y="5631302"/>
            <a:ext cx="0" cy="52111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41" name="Title 1">
            <a:extLst>
              <a:ext uri="{FF2B5EF4-FFF2-40B4-BE49-F238E27FC236}">
                <a16:creationId xmlns:a16="http://schemas.microsoft.com/office/drawing/2014/main" id="{3A14D86C-6FC3-4267-BB56-D4EFE7878618}"/>
              </a:ext>
            </a:extLst>
          </p:cNvPr>
          <p:cNvSpPr txBox="1">
            <a:spLocks/>
          </p:cNvSpPr>
          <p:nvPr/>
        </p:nvSpPr>
        <p:spPr>
          <a:xfrm>
            <a:off x="6440319" y="5825639"/>
            <a:ext cx="976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896182">
              <a:lnSpc>
                <a:spcPct val="100000"/>
              </a:lnSpc>
              <a:defRPr/>
            </a:pPr>
            <a:r>
              <a:rPr lang="en-US" sz="980" spc="0">
                <a:solidFill>
                  <a:srgbClr val="000000"/>
                </a:solidFill>
                <a:latin typeface="Segoe UI" panose="020B0502040204020203" pitchFamily="34" charset="0"/>
              </a:rPr>
              <a:t>/query</a:t>
            </a:r>
          </a:p>
        </p:txBody>
      </p:sp>
      <p:sp>
        <p:nvSpPr>
          <p:cNvPr id="243" name="Title 1">
            <a:extLst>
              <a:ext uri="{FF2B5EF4-FFF2-40B4-BE49-F238E27FC236}">
                <a16:creationId xmlns:a16="http://schemas.microsoft.com/office/drawing/2014/main" id="{97D4569F-42C1-45D3-B829-23D05DB140F9}"/>
              </a:ext>
            </a:extLst>
          </p:cNvPr>
          <p:cNvSpPr txBox="1">
            <a:spLocks/>
          </p:cNvSpPr>
          <p:nvPr/>
        </p:nvSpPr>
        <p:spPr>
          <a:xfrm>
            <a:off x="7868955" y="5825639"/>
            <a:ext cx="976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896182">
              <a:lnSpc>
                <a:spcPct val="100000"/>
              </a:lnSpc>
              <a:defRPr/>
            </a:pPr>
            <a:r>
              <a:rPr lang="en-US" sz="980" spc="0">
                <a:solidFill>
                  <a:srgbClr val="000000"/>
                </a:solidFill>
                <a:latin typeface="Segoe UI" panose="020B0502040204020203" pitchFamily="34" charset="0"/>
              </a:rPr>
              <a:t>/data</a:t>
            </a:r>
          </a:p>
        </p:txBody>
      </p:sp>
      <p:sp>
        <p:nvSpPr>
          <p:cNvPr id="244" name="Title 1">
            <a:extLst>
              <a:ext uri="{FF2B5EF4-FFF2-40B4-BE49-F238E27FC236}">
                <a16:creationId xmlns:a16="http://schemas.microsoft.com/office/drawing/2014/main" id="{4E310E51-6C17-4E6C-A136-B345468CA7DE}"/>
              </a:ext>
            </a:extLst>
          </p:cNvPr>
          <p:cNvSpPr txBox="1">
            <a:spLocks/>
          </p:cNvSpPr>
          <p:nvPr/>
        </p:nvSpPr>
        <p:spPr>
          <a:xfrm>
            <a:off x="9060600" y="5825639"/>
            <a:ext cx="976808"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896182">
              <a:lnSpc>
                <a:spcPct val="100000"/>
              </a:lnSpc>
              <a:defRPr/>
            </a:pPr>
            <a:r>
              <a:rPr lang="en-US" sz="980" spc="0">
                <a:solidFill>
                  <a:srgbClr val="000000"/>
                </a:solidFill>
                <a:latin typeface="Segoe UI" panose="020B0502040204020203" pitchFamily="34" charset="0"/>
              </a:rPr>
              <a:t>/policy</a:t>
            </a:r>
          </a:p>
        </p:txBody>
      </p:sp>
      <p:sp>
        <p:nvSpPr>
          <p:cNvPr id="65" name="Title 16">
            <a:extLst>
              <a:ext uri="{FF2B5EF4-FFF2-40B4-BE49-F238E27FC236}">
                <a16:creationId xmlns:a16="http://schemas.microsoft.com/office/drawing/2014/main" id="{91A9E51F-9428-4163-8DCB-A2566DA8A5BE}"/>
              </a:ext>
            </a:extLst>
          </p:cNvPr>
          <p:cNvSpPr txBox="1">
            <a:spLocks/>
          </p:cNvSpPr>
          <p:nvPr/>
        </p:nvSpPr>
        <p:spPr>
          <a:xfrm>
            <a:off x="455995" y="4313591"/>
            <a:ext cx="3261391" cy="844833"/>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268916" indent="-268916" defTabSz="914367">
              <a:buFont typeface="+mj-lt"/>
              <a:buAutoNum type="arabicPeriod" startAt="4"/>
            </a:pPr>
            <a:r>
              <a:rPr lang="en-US" sz="1372"/>
              <a:t>Kubernetes-policy-controller provides an admission controller webhook that performs evaluations by calling open-policy-agent (OPA) service</a:t>
            </a:r>
          </a:p>
        </p:txBody>
      </p:sp>
    </p:spTree>
    <p:extLst>
      <p:ext uri="{BB962C8B-B14F-4D97-AF65-F5344CB8AC3E}">
        <p14:creationId xmlns:p14="http://schemas.microsoft.com/office/powerpoint/2010/main" val="381539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itle 16">
            <a:extLst>
              <a:ext uri="{FF2B5EF4-FFF2-40B4-BE49-F238E27FC236}">
                <a16:creationId xmlns:a16="http://schemas.microsoft.com/office/drawing/2014/main" id="{FBA58908-6DAD-49A4-B69F-708E2B8A1BF8}"/>
              </a:ext>
            </a:extLst>
          </p:cNvPr>
          <p:cNvSpPr txBox="1">
            <a:spLocks/>
          </p:cNvSpPr>
          <p:nvPr/>
        </p:nvSpPr>
        <p:spPr>
          <a:xfrm>
            <a:off x="455995" y="1967258"/>
            <a:ext cx="3261391" cy="42241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defTabSz="914367">
              <a:buFont typeface="+mj-lt"/>
              <a:buAutoNum type="arabicPeriod"/>
              <a:defRPr/>
            </a:pPr>
            <a:r>
              <a:rPr lang="en-US" sz="1372" b="0" spc="0">
                <a:solidFill>
                  <a:srgbClr val="0078D4"/>
                </a:solidFill>
                <a:latin typeface="Segoe UI" panose="020B0502040204020203" pitchFamily="34" charset="0"/>
              </a:rPr>
              <a:t>Kubernetes operator defines an identity map for K8s service accounts</a:t>
            </a:r>
          </a:p>
        </p:txBody>
      </p:sp>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55995" y="620827"/>
            <a:ext cx="11562588" cy="402302"/>
          </a:xfrm>
        </p:spPr>
        <p:txBody>
          <a:bodyPr/>
          <a:lstStyle/>
          <a:p>
            <a:r>
              <a:rPr lang="en-US"/>
              <a:t>Pod identity</a:t>
            </a:r>
          </a:p>
        </p:txBody>
      </p:sp>
      <p:cxnSp>
        <p:nvCxnSpPr>
          <p:cNvPr id="17" name="Straight Connector 16">
            <a:extLst>
              <a:ext uri="{FF2B5EF4-FFF2-40B4-BE49-F238E27FC236}">
                <a16:creationId xmlns:a16="http://schemas.microsoft.com/office/drawing/2014/main" id="{9A5265E0-846A-43AF-A315-862BC65D5FB5}"/>
              </a:ext>
            </a:extLst>
          </p:cNvPr>
          <p:cNvCxnSpPr>
            <a:cxnSpLocks/>
          </p:cNvCxnSpPr>
          <p:nvPr/>
        </p:nvCxnSpPr>
        <p:spPr>
          <a:xfrm>
            <a:off x="3984111" y="1850253"/>
            <a:ext cx="0" cy="4714531"/>
          </a:xfrm>
          <a:prstGeom prst="line">
            <a:avLst/>
          </a:prstGeom>
          <a:ln>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5" name="Title 16">
            <a:extLst>
              <a:ext uri="{FF2B5EF4-FFF2-40B4-BE49-F238E27FC236}">
                <a16:creationId xmlns:a16="http://schemas.microsoft.com/office/drawing/2014/main" id="{B3DD7386-8F81-46B4-8D96-291A4426154E}"/>
              </a:ext>
            </a:extLst>
          </p:cNvPr>
          <p:cNvSpPr txBox="1">
            <a:spLocks/>
          </p:cNvSpPr>
          <p:nvPr/>
        </p:nvSpPr>
        <p:spPr>
          <a:xfrm>
            <a:off x="455995" y="2618276"/>
            <a:ext cx="3021992" cy="84483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defTabSz="914367">
              <a:buFont typeface="+mj-lt"/>
              <a:buAutoNum type="arabicPeriod" startAt="2"/>
              <a:defRPr/>
            </a:pPr>
            <a:r>
              <a:rPr lang="en-US" sz="1372" b="0" spc="0">
                <a:solidFill>
                  <a:srgbClr val="0078D4"/>
                </a:solidFill>
                <a:latin typeface="Segoe UI" panose="020B0502040204020203" pitchFamily="34" charset="0"/>
              </a:rPr>
              <a:t>Node Managed Identity (NMI) watches for mapping reaction and syncs to Managed Service Identify (MSI)</a:t>
            </a:r>
          </a:p>
        </p:txBody>
      </p:sp>
      <p:sp>
        <p:nvSpPr>
          <p:cNvPr id="179" name="Title 16">
            <a:extLst>
              <a:ext uri="{FF2B5EF4-FFF2-40B4-BE49-F238E27FC236}">
                <a16:creationId xmlns:a16="http://schemas.microsoft.com/office/drawing/2014/main" id="{110E0484-E8E3-44DB-89FF-9B1601401DDC}"/>
              </a:ext>
            </a:extLst>
          </p:cNvPr>
          <p:cNvSpPr txBox="1">
            <a:spLocks/>
          </p:cNvSpPr>
          <p:nvPr/>
        </p:nvSpPr>
        <p:spPr>
          <a:xfrm>
            <a:off x="455995" y="3691710"/>
            <a:ext cx="3185731" cy="84483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defTabSz="914367">
              <a:buFont typeface="+mj-lt"/>
              <a:buAutoNum type="arabicPeriod" startAt="3"/>
              <a:defRPr/>
            </a:pPr>
            <a:r>
              <a:rPr lang="en-US" sz="1372" b="0" spc="0">
                <a:solidFill>
                  <a:srgbClr val="0078D4"/>
                </a:solidFill>
                <a:latin typeface="Segoe UI" panose="020B0502040204020203" pitchFamily="34" charset="0"/>
              </a:rPr>
              <a:t>Developer creates a pod with </a:t>
            </a:r>
            <a:br>
              <a:rPr lang="en-US" sz="1372" b="0" spc="0">
                <a:solidFill>
                  <a:srgbClr val="0078D4"/>
                </a:solidFill>
                <a:latin typeface="Segoe UI" panose="020B0502040204020203" pitchFamily="34" charset="0"/>
              </a:rPr>
            </a:br>
            <a:r>
              <a:rPr lang="en-US" sz="1372" b="0" spc="0">
                <a:solidFill>
                  <a:srgbClr val="0078D4"/>
                </a:solidFill>
                <a:latin typeface="Segoe UI" panose="020B0502040204020203" pitchFamily="34" charset="0"/>
              </a:rPr>
              <a:t>a service account, and pod uses standard Azure SDK to fetch </a:t>
            </a:r>
            <a:br>
              <a:rPr lang="en-US" sz="1372" b="0" spc="0">
                <a:solidFill>
                  <a:srgbClr val="0078D4"/>
                </a:solidFill>
                <a:latin typeface="Segoe UI" panose="020B0502040204020203" pitchFamily="34" charset="0"/>
              </a:rPr>
            </a:br>
            <a:r>
              <a:rPr lang="en-US" sz="1372" b="0" spc="0">
                <a:solidFill>
                  <a:srgbClr val="0078D4"/>
                </a:solidFill>
                <a:latin typeface="Segoe UI" panose="020B0502040204020203" pitchFamily="34" charset="0"/>
              </a:rPr>
              <a:t>a token bound to MSI</a:t>
            </a:r>
          </a:p>
        </p:txBody>
      </p:sp>
      <p:sp>
        <p:nvSpPr>
          <p:cNvPr id="180" name="Title 16">
            <a:extLst>
              <a:ext uri="{FF2B5EF4-FFF2-40B4-BE49-F238E27FC236}">
                <a16:creationId xmlns:a16="http://schemas.microsoft.com/office/drawing/2014/main" id="{2804FC20-7475-4C0B-B87D-025B7CEFA3B2}"/>
              </a:ext>
            </a:extLst>
          </p:cNvPr>
          <p:cNvSpPr txBox="1">
            <a:spLocks/>
          </p:cNvSpPr>
          <p:nvPr/>
        </p:nvSpPr>
        <p:spPr>
          <a:xfrm>
            <a:off x="455995" y="4765144"/>
            <a:ext cx="3261391" cy="63362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defTabSz="914367">
              <a:buFont typeface="+mj-lt"/>
              <a:buAutoNum type="arabicPeriod" startAt="4"/>
              <a:defRPr/>
            </a:pPr>
            <a:r>
              <a:rPr lang="en-US" sz="1372" b="0" spc="0">
                <a:solidFill>
                  <a:srgbClr val="0078D4"/>
                </a:solidFill>
                <a:latin typeface="Segoe UI" panose="020B0502040204020203" pitchFamily="34" charset="0"/>
              </a:rPr>
              <a:t>Pod uses access token to consume other Azure services; services validate token</a:t>
            </a:r>
          </a:p>
        </p:txBody>
      </p:sp>
      <p:grpSp>
        <p:nvGrpSpPr>
          <p:cNvPr id="96" name="Group 95">
            <a:extLst>
              <a:ext uri="{FF2B5EF4-FFF2-40B4-BE49-F238E27FC236}">
                <a16:creationId xmlns:a16="http://schemas.microsoft.com/office/drawing/2014/main" id="{4B0350F3-3CBC-4289-9063-5B04476E796B}"/>
              </a:ext>
            </a:extLst>
          </p:cNvPr>
          <p:cNvGrpSpPr/>
          <p:nvPr/>
        </p:nvGrpSpPr>
        <p:grpSpPr>
          <a:xfrm>
            <a:off x="6793860" y="3009829"/>
            <a:ext cx="2739018" cy="3385952"/>
            <a:chOff x="6182370" y="2841077"/>
            <a:chExt cx="2793941" cy="3453847"/>
          </a:xfrm>
        </p:grpSpPr>
        <p:sp>
          <p:nvSpPr>
            <p:cNvPr id="98" name="Title 1">
              <a:extLst>
                <a:ext uri="{FF2B5EF4-FFF2-40B4-BE49-F238E27FC236}">
                  <a16:creationId xmlns:a16="http://schemas.microsoft.com/office/drawing/2014/main" id="{0824D845-719B-4F94-A5B4-6F9AE8F2FE39}"/>
                </a:ext>
              </a:extLst>
            </p:cNvPr>
            <p:cNvSpPr txBox="1">
              <a:spLocks/>
            </p:cNvSpPr>
            <p:nvPr/>
          </p:nvSpPr>
          <p:spPr>
            <a:xfrm>
              <a:off x="6182370" y="2841077"/>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Kubernetes</a:t>
              </a:r>
            </a:p>
          </p:txBody>
        </p:sp>
        <p:sp>
          <p:nvSpPr>
            <p:cNvPr id="113" name="Rectangle: Rounded Corners 112">
              <a:extLst>
                <a:ext uri="{FF2B5EF4-FFF2-40B4-BE49-F238E27FC236}">
                  <a16:creationId xmlns:a16="http://schemas.microsoft.com/office/drawing/2014/main" id="{DAAB9CFF-038D-4D43-83FD-5C6250A03F6E}"/>
                </a:ext>
              </a:extLst>
            </p:cNvPr>
            <p:cNvSpPr/>
            <p:nvPr/>
          </p:nvSpPr>
          <p:spPr bwMode="auto">
            <a:xfrm>
              <a:off x="6182370" y="3042204"/>
              <a:ext cx="2793941" cy="3252720"/>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grpSp>
      <p:grpSp>
        <p:nvGrpSpPr>
          <p:cNvPr id="114" name="Group 113">
            <a:extLst>
              <a:ext uri="{FF2B5EF4-FFF2-40B4-BE49-F238E27FC236}">
                <a16:creationId xmlns:a16="http://schemas.microsoft.com/office/drawing/2014/main" id="{A13386D1-BF03-401D-AB01-1EE4AEFD6BCD}"/>
              </a:ext>
            </a:extLst>
          </p:cNvPr>
          <p:cNvGrpSpPr/>
          <p:nvPr/>
        </p:nvGrpSpPr>
        <p:grpSpPr>
          <a:xfrm>
            <a:off x="5415614" y="3402883"/>
            <a:ext cx="806782" cy="1161687"/>
            <a:chOff x="4625721" y="3242013"/>
            <a:chExt cx="822960" cy="1184981"/>
          </a:xfrm>
        </p:grpSpPr>
        <p:sp>
          <p:nvSpPr>
            <p:cNvPr id="115" name="Title 1">
              <a:extLst>
                <a:ext uri="{FF2B5EF4-FFF2-40B4-BE49-F238E27FC236}">
                  <a16:creationId xmlns:a16="http://schemas.microsoft.com/office/drawing/2014/main" id="{1E48C50A-371D-423B-95DB-2BDF55842BD8}"/>
                </a:ext>
              </a:extLst>
            </p:cNvPr>
            <p:cNvSpPr txBox="1">
              <a:spLocks/>
            </p:cNvSpPr>
            <p:nvPr/>
          </p:nvSpPr>
          <p:spPr>
            <a:xfrm>
              <a:off x="4678411" y="3242013"/>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Kubernetes controller</a:t>
              </a:r>
            </a:p>
          </p:txBody>
        </p:sp>
        <p:sp>
          <p:nvSpPr>
            <p:cNvPr id="117" name="Rectangle: Rounded Corners 116">
              <a:extLst>
                <a:ext uri="{FF2B5EF4-FFF2-40B4-BE49-F238E27FC236}">
                  <a16:creationId xmlns:a16="http://schemas.microsoft.com/office/drawing/2014/main" id="{3FFB1DB1-F3ED-4AE7-B365-8F5623522898}"/>
                </a:ext>
              </a:extLst>
            </p:cNvPr>
            <p:cNvSpPr/>
            <p:nvPr/>
          </p:nvSpPr>
          <p:spPr bwMode="auto">
            <a:xfrm>
              <a:off x="4625721" y="3604034"/>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118" name="Group 117">
              <a:extLst>
                <a:ext uri="{FF2B5EF4-FFF2-40B4-BE49-F238E27FC236}">
                  <a16:creationId xmlns:a16="http://schemas.microsoft.com/office/drawing/2014/main" id="{200A7366-998F-4257-9D5C-D2C43403A7D5}"/>
                </a:ext>
              </a:extLst>
            </p:cNvPr>
            <p:cNvGrpSpPr/>
            <p:nvPr/>
          </p:nvGrpSpPr>
          <p:grpSpPr>
            <a:xfrm>
              <a:off x="4796431" y="3746338"/>
              <a:ext cx="481540" cy="538353"/>
              <a:chOff x="4937274" y="2450177"/>
              <a:chExt cx="481540" cy="538353"/>
            </a:xfrm>
          </p:grpSpPr>
          <p:sp>
            <p:nvSpPr>
              <p:cNvPr id="119" name="Freeform: Shape 118">
                <a:extLst>
                  <a:ext uri="{FF2B5EF4-FFF2-40B4-BE49-F238E27FC236}">
                    <a16:creationId xmlns:a16="http://schemas.microsoft.com/office/drawing/2014/main" id="{22801086-E26E-4EC9-A9EB-497813A10539}"/>
                  </a:ext>
                </a:extLst>
              </p:cNvPr>
              <p:cNvSpPr/>
              <p:nvPr/>
            </p:nvSpPr>
            <p:spPr>
              <a:xfrm>
                <a:off x="5097542" y="2504414"/>
                <a:ext cx="161005" cy="17644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20" name="people_4" title="Icon of a person">
                <a:extLst>
                  <a:ext uri="{FF2B5EF4-FFF2-40B4-BE49-F238E27FC236}">
                    <a16:creationId xmlns:a16="http://schemas.microsoft.com/office/drawing/2014/main" id="{102529AA-CAEF-4EFA-A92E-7C49B9C9D93A}"/>
                  </a:ext>
                </a:extLst>
              </p:cNvPr>
              <p:cNvSpPr>
                <a:spLocks noChangeAspect="1" noEditPoints="1"/>
              </p:cNvSpPr>
              <p:nvPr/>
            </p:nvSpPr>
            <p:spPr bwMode="auto">
              <a:xfrm>
                <a:off x="4937274" y="2450177"/>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grpSp>
      </p:grpSp>
      <p:grpSp>
        <p:nvGrpSpPr>
          <p:cNvPr id="121" name="Group 120">
            <a:extLst>
              <a:ext uri="{FF2B5EF4-FFF2-40B4-BE49-F238E27FC236}">
                <a16:creationId xmlns:a16="http://schemas.microsoft.com/office/drawing/2014/main" id="{9BEE5EE7-3348-4819-B81C-4ED558EFCFBB}"/>
              </a:ext>
            </a:extLst>
          </p:cNvPr>
          <p:cNvGrpSpPr/>
          <p:nvPr/>
        </p:nvGrpSpPr>
        <p:grpSpPr>
          <a:xfrm>
            <a:off x="9905152" y="5014999"/>
            <a:ext cx="703475" cy="721786"/>
            <a:chOff x="9085941" y="2684839"/>
            <a:chExt cx="717581" cy="736259"/>
          </a:xfrm>
        </p:grpSpPr>
        <p:sp>
          <p:nvSpPr>
            <p:cNvPr id="122" name="Rectangle: Rounded Corners 121">
              <a:extLst>
                <a:ext uri="{FF2B5EF4-FFF2-40B4-BE49-F238E27FC236}">
                  <a16:creationId xmlns:a16="http://schemas.microsoft.com/office/drawing/2014/main" id="{870C81AA-3C95-4589-BAF3-5F6D7B661057}"/>
                </a:ext>
              </a:extLst>
            </p:cNvPr>
            <p:cNvSpPr/>
            <p:nvPr/>
          </p:nvSpPr>
          <p:spPr bwMode="auto">
            <a:xfrm>
              <a:off x="9177937" y="2887509"/>
              <a:ext cx="533589" cy="533589"/>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125" name="Eye" title="Icon of an eye">
              <a:extLst>
                <a:ext uri="{FF2B5EF4-FFF2-40B4-BE49-F238E27FC236}">
                  <a16:creationId xmlns:a16="http://schemas.microsoft.com/office/drawing/2014/main" id="{020D1F9C-AD9F-473C-BED3-30F65F7265E4}"/>
                </a:ext>
              </a:extLst>
            </p:cNvPr>
            <p:cNvSpPr>
              <a:spLocks noChangeAspect="1" noEditPoints="1"/>
            </p:cNvSpPr>
            <p:nvPr/>
          </p:nvSpPr>
          <p:spPr bwMode="auto">
            <a:xfrm>
              <a:off x="9259318" y="3051933"/>
              <a:ext cx="370826" cy="204740"/>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gradFill>
                  <a:gsLst>
                    <a:gs pos="0">
                      <a:srgbClr val="505050"/>
                    </a:gs>
                    <a:gs pos="100000">
                      <a:srgbClr val="505050"/>
                    </a:gs>
                  </a:gsLst>
                </a:gradFill>
                <a:latin typeface="Segoe UI"/>
              </a:endParaRPr>
            </a:p>
          </p:txBody>
        </p:sp>
        <p:sp>
          <p:nvSpPr>
            <p:cNvPr id="126" name="Title 1">
              <a:extLst>
                <a:ext uri="{FF2B5EF4-FFF2-40B4-BE49-F238E27FC236}">
                  <a16:creationId xmlns:a16="http://schemas.microsoft.com/office/drawing/2014/main" id="{C8B4935D-C6D9-497F-A036-936E2A58A306}"/>
                </a:ext>
              </a:extLst>
            </p:cNvPr>
            <p:cNvSpPr txBox="1">
              <a:spLocks/>
            </p:cNvSpPr>
            <p:nvPr/>
          </p:nvSpPr>
          <p:spPr>
            <a:xfrm>
              <a:off x="9085941" y="2684839"/>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Azure MSI</a:t>
              </a:r>
            </a:p>
          </p:txBody>
        </p:sp>
      </p:grpSp>
      <p:cxnSp>
        <p:nvCxnSpPr>
          <p:cNvPr id="127" name="Straight Arrow Connector 126">
            <a:extLst>
              <a:ext uri="{FF2B5EF4-FFF2-40B4-BE49-F238E27FC236}">
                <a16:creationId xmlns:a16="http://schemas.microsoft.com/office/drawing/2014/main" id="{ED24C9BB-71A0-49FE-8E30-9D89BD519C3C}"/>
              </a:ext>
            </a:extLst>
          </p:cNvPr>
          <p:cNvCxnSpPr>
            <a:cxnSpLocks/>
          </p:cNvCxnSpPr>
          <p:nvPr/>
        </p:nvCxnSpPr>
        <p:spPr>
          <a:xfrm>
            <a:off x="8337006" y="5623268"/>
            <a:ext cx="1658334" cy="0"/>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AA6C5177-65F3-4691-9A87-2FA0CF80D703}"/>
              </a:ext>
            </a:extLst>
          </p:cNvPr>
          <p:cNvGrpSpPr/>
          <p:nvPr/>
        </p:nvGrpSpPr>
        <p:grpSpPr>
          <a:xfrm>
            <a:off x="6971094" y="3402831"/>
            <a:ext cx="703475" cy="1017775"/>
            <a:chOff x="6184119" y="2097708"/>
            <a:chExt cx="717581" cy="1038184"/>
          </a:xfrm>
        </p:grpSpPr>
        <p:sp>
          <p:nvSpPr>
            <p:cNvPr id="129" name="Title 1">
              <a:extLst>
                <a:ext uri="{FF2B5EF4-FFF2-40B4-BE49-F238E27FC236}">
                  <a16:creationId xmlns:a16="http://schemas.microsoft.com/office/drawing/2014/main" id="{2698DE15-B454-46EC-98C9-5B35D95EAC4F}"/>
                </a:ext>
              </a:extLst>
            </p:cNvPr>
            <p:cNvSpPr txBox="1">
              <a:spLocks/>
            </p:cNvSpPr>
            <p:nvPr/>
          </p:nvSpPr>
          <p:spPr>
            <a:xfrm>
              <a:off x="6184119" y="2097708"/>
              <a:ext cx="717581"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Azure Identity Binding</a:t>
              </a:r>
            </a:p>
          </p:txBody>
        </p:sp>
        <p:grpSp>
          <p:nvGrpSpPr>
            <p:cNvPr id="131" name="Group 130">
              <a:extLst>
                <a:ext uri="{FF2B5EF4-FFF2-40B4-BE49-F238E27FC236}">
                  <a16:creationId xmlns:a16="http://schemas.microsoft.com/office/drawing/2014/main" id="{E318EDE9-5377-4218-81F2-146EC4F10C33}"/>
                </a:ext>
              </a:extLst>
            </p:cNvPr>
            <p:cNvGrpSpPr/>
            <p:nvPr/>
          </p:nvGrpSpPr>
          <p:grpSpPr>
            <a:xfrm>
              <a:off x="6276115" y="2602303"/>
              <a:ext cx="533589" cy="533589"/>
              <a:chOff x="6276115" y="2641203"/>
              <a:chExt cx="533589" cy="533589"/>
            </a:xfrm>
          </p:grpSpPr>
          <p:sp>
            <p:nvSpPr>
              <p:cNvPr id="132" name="Rectangle: Rounded Corners 131">
                <a:extLst>
                  <a:ext uri="{FF2B5EF4-FFF2-40B4-BE49-F238E27FC236}">
                    <a16:creationId xmlns:a16="http://schemas.microsoft.com/office/drawing/2014/main" id="{AD85A3D0-6705-4E85-BD9C-3DDEB437D060}"/>
                  </a:ext>
                </a:extLst>
              </p:cNvPr>
              <p:cNvSpPr/>
              <p:nvPr/>
            </p:nvSpPr>
            <p:spPr bwMode="auto">
              <a:xfrm>
                <a:off x="6276115" y="2641203"/>
                <a:ext cx="533589" cy="533589"/>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133" name="Freeform 72">
                <a:extLst>
                  <a:ext uri="{FF2B5EF4-FFF2-40B4-BE49-F238E27FC236}">
                    <a16:creationId xmlns:a16="http://schemas.microsoft.com/office/drawing/2014/main" id="{DB1AF4FF-1F47-4D94-A1D6-F28C194490FE}"/>
                  </a:ext>
                </a:extLst>
              </p:cNvPr>
              <p:cNvSpPr>
                <a:spLocks noChangeAspect="1"/>
              </p:cNvSpPr>
              <p:nvPr/>
            </p:nvSpPr>
            <p:spPr bwMode="black">
              <a:xfrm>
                <a:off x="6377042" y="2741436"/>
                <a:ext cx="331734" cy="333123"/>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2" tIns="107562" rIns="134452" bIns="107562" numCol="1" spcCol="0" rtlCol="0" fromWordArt="0" anchor="t" anchorCtr="0" forceAA="0" compatLnSpc="1">
                <a:prstTxWarp prst="textNoShape">
                  <a:avLst/>
                </a:prstTxWarp>
                <a:noAutofit/>
              </a:bodyPr>
              <a:lstStyle/>
              <a:p>
                <a:pPr algn="ctr" defTabSz="685486" fontAlgn="base">
                  <a:lnSpc>
                    <a:spcPct val="90000"/>
                  </a:lnSpc>
                  <a:spcBef>
                    <a:spcPct val="0"/>
                  </a:spcBef>
                  <a:spcAft>
                    <a:spcPct val="0"/>
                  </a:spcAft>
                </a:pPr>
                <a:endParaRPr lang="en-US" sz="1765">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34" name="Group 133">
            <a:extLst>
              <a:ext uri="{FF2B5EF4-FFF2-40B4-BE49-F238E27FC236}">
                <a16:creationId xmlns:a16="http://schemas.microsoft.com/office/drawing/2014/main" id="{FD8947C6-A2C2-4A6C-AFAD-2CD057B156ED}"/>
              </a:ext>
            </a:extLst>
          </p:cNvPr>
          <p:cNvGrpSpPr/>
          <p:nvPr/>
        </p:nvGrpSpPr>
        <p:grpSpPr>
          <a:xfrm>
            <a:off x="7720242" y="4713272"/>
            <a:ext cx="710425" cy="1223676"/>
            <a:chOff x="7172350" y="3230502"/>
            <a:chExt cx="724670" cy="1248213"/>
          </a:xfrm>
        </p:grpSpPr>
        <p:grpSp>
          <p:nvGrpSpPr>
            <p:cNvPr id="135" name="Group 134">
              <a:extLst>
                <a:ext uri="{FF2B5EF4-FFF2-40B4-BE49-F238E27FC236}">
                  <a16:creationId xmlns:a16="http://schemas.microsoft.com/office/drawing/2014/main" id="{FDAAC6CC-C0A1-4719-BDA2-6BD416859DE2}"/>
                </a:ext>
              </a:extLst>
            </p:cNvPr>
            <p:cNvGrpSpPr/>
            <p:nvPr/>
          </p:nvGrpSpPr>
          <p:grpSpPr>
            <a:xfrm>
              <a:off x="7175895" y="3230502"/>
              <a:ext cx="717581" cy="1044036"/>
              <a:chOff x="7379061" y="2807592"/>
              <a:chExt cx="717581" cy="1044036"/>
            </a:xfrm>
          </p:grpSpPr>
          <p:sp>
            <p:nvSpPr>
              <p:cNvPr id="139" name="Rectangle: Rounded Corners 138">
                <a:extLst>
                  <a:ext uri="{FF2B5EF4-FFF2-40B4-BE49-F238E27FC236}">
                    <a16:creationId xmlns:a16="http://schemas.microsoft.com/office/drawing/2014/main" id="{246509D6-3E61-40CC-AAA8-E78DA415727A}"/>
                  </a:ext>
                </a:extLst>
              </p:cNvPr>
              <p:cNvSpPr/>
              <p:nvPr/>
            </p:nvSpPr>
            <p:spPr bwMode="auto">
              <a:xfrm>
                <a:off x="7471057" y="3318039"/>
                <a:ext cx="533589" cy="533589"/>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140" name="Title 1">
                <a:extLst>
                  <a:ext uri="{FF2B5EF4-FFF2-40B4-BE49-F238E27FC236}">
                    <a16:creationId xmlns:a16="http://schemas.microsoft.com/office/drawing/2014/main" id="{8B7C0652-27BB-475E-B4A9-B9A18917D9EA}"/>
                  </a:ext>
                </a:extLst>
              </p:cNvPr>
              <p:cNvSpPr txBox="1">
                <a:spLocks/>
              </p:cNvSpPr>
              <p:nvPr/>
            </p:nvSpPr>
            <p:spPr>
              <a:xfrm>
                <a:off x="7379061" y="2807592"/>
                <a:ext cx="717581"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Active Directory Pod Identity</a:t>
                </a:r>
              </a:p>
            </p:txBody>
          </p:sp>
          <p:pic>
            <p:nvPicPr>
              <p:cNvPr id="141" name="Picture 140" descr="A picture containing object&#10;&#10;Description generated with high confidence">
                <a:extLst>
                  <a:ext uri="{FF2B5EF4-FFF2-40B4-BE49-F238E27FC236}">
                    <a16:creationId xmlns:a16="http://schemas.microsoft.com/office/drawing/2014/main" id="{A5138544-F385-43BE-AB4A-27ACBDBFF2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46309" y="3393291"/>
                <a:ext cx="383085" cy="383085"/>
              </a:xfrm>
              <a:prstGeom prst="rect">
                <a:avLst/>
              </a:prstGeom>
            </p:spPr>
          </p:pic>
        </p:grpSp>
        <p:sp>
          <p:nvSpPr>
            <p:cNvPr id="137" name="Title 1">
              <a:extLst>
                <a:ext uri="{FF2B5EF4-FFF2-40B4-BE49-F238E27FC236}">
                  <a16:creationId xmlns:a16="http://schemas.microsoft.com/office/drawing/2014/main" id="{B62DE680-2E50-41FC-9139-13EB753F9090}"/>
                </a:ext>
              </a:extLst>
            </p:cNvPr>
            <p:cNvSpPr txBox="1">
              <a:spLocks/>
            </p:cNvSpPr>
            <p:nvPr/>
          </p:nvSpPr>
          <p:spPr>
            <a:xfrm>
              <a:off x="7172350" y="4324827"/>
              <a:ext cx="7246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980" i="1" spc="0">
                  <a:solidFill>
                    <a:srgbClr val="000000"/>
                  </a:solidFill>
                  <a:latin typeface="Segoe UI"/>
                  <a:cs typeface="Segoe UI Semibold" panose="020B0702040204020203" pitchFamily="34" charset="0"/>
                </a:rPr>
                <a:t>NMI + EMSI</a:t>
              </a:r>
            </a:p>
          </p:txBody>
        </p:sp>
      </p:grpSp>
      <p:grpSp>
        <p:nvGrpSpPr>
          <p:cNvPr id="142" name="Group 141">
            <a:extLst>
              <a:ext uri="{FF2B5EF4-FFF2-40B4-BE49-F238E27FC236}">
                <a16:creationId xmlns:a16="http://schemas.microsoft.com/office/drawing/2014/main" id="{0BAE9BE4-65BE-40FA-A87C-0E88A083567B}"/>
              </a:ext>
            </a:extLst>
          </p:cNvPr>
          <p:cNvGrpSpPr/>
          <p:nvPr/>
        </p:nvGrpSpPr>
        <p:grpSpPr>
          <a:xfrm>
            <a:off x="8476341" y="3698821"/>
            <a:ext cx="703475" cy="721786"/>
            <a:chOff x="7870551" y="2521009"/>
            <a:chExt cx="717581" cy="736259"/>
          </a:xfrm>
        </p:grpSpPr>
        <p:sp>
          <p:nvSpPr>
            <p:cNvPr id="143" name="Rectangle: Rounded Corners 142">
              <a:extLst>
                <a:ext uri="{FF2B5EF4-FFF2-40B4-BE49-F238E27FC236}">
                  <a16:creationId xmlns:a16="http://schemas.microsoft.com/office/drawing/2014/main" id="{BF6CF35B-8519-459F-AB56-FC3CC27A502F}"/>
                </a:ext>
              </a:extLst>
            </p:cNvPr>
            <p:cNvSpPr/>
            <p:nvPr/>
          </p:nvSpPr>
          <p:spPr bwMode="auto">
            <a:xfrm>
              <a:off x="7962547" y="2723679"/>
              <a:ext cx="533589" cy="533589"/>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145" name="Title 1">
              <a:extLst>
                <a:ext uri="{FF2B5EF4-FFF2-40B4-BE49-F238E27FC236}">
                  <a16:creationId xmlns:a16="http://schemas.microsoft.com/office/drawing/2014/main" id="{10A0399D-94F5-4B04-9430-16703D6728FF}"/>
                </a:ext>
              </a:extLst>
            </p:cNvPr>
            <p:cNvSpPr txBox="1">
              <a:spLocks/>
            </p:cNvSpPr>
            <p:nvPr/>
          </p:nvSpPr>
          <p:spPr>
            <a:xfrm>
              <a:off x="7870551" y="2521009"/>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Pod</a:t>
              </a:r>
            </a:p>
          </p:txBody>
        </p:sp>
        <p:sp>
          <p:nvSpPr>
            <p:cNvPr id="146" name="Freeform: Shape 145">
              <a:extLst>
                <a:ext uri="{FF2B5EF4-FFF2-40B4-BE49-F238E27FC236}">
                  <a16:creationId xmlns:a16="http://schemas.microsoft.com/office/drawing/2014/main" id="{C55C200A-691D-4DB5-8CB1-375A68E99F87}"/>
                </a:ext>
              </a:extLst>
            </p:cNvPr>
            <p:cNvSpPr/>
            <p:nvPr/>
          </p:nvSpPr>
          <p:spPr>
            <a:xfrm>
              <a:off x="8086898" y="2834369"/>
              <a:ext cx="284887" cy="31220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endParaRPr lang="en-US" sz="1730">
                <a:solidFill>
                  <a:srgbClr val="FFFFFF"/>
                </a:solidFill>
                <a:latin typeface="Segoe UI"/>
              </a:endParaRPr>
            </a:p>
          </p:txBody>
        </p:sp>
      </p:grpSp>
      <p:cxnSp>
        <p:nvCxnSpPr>
          <p:cNvPr id="148" name="Connector: Elbow 147">
            <a:extLst>
              <a:ext uri="{FF2B5EF4-FFF2-40B4-BE49-F238E27FC236}">
                <a16:creationId xmlns:a16="http://schemas.microsoft.com/office/drawing/2014/main" id="{284542CE-481F-42B2-837E-F1A5CF82912C}"/>
              </a:ext>
            </a:extLst>
          </p:cNvPr>
          <p:cNvCxnSpPr>
            <a:stCxn id="132" idx="2"/>
            <a:endCxn id="139" idx="1"/>
          </p:cNvCxnSpPr>
          <p:nvPr/>
        </p:nvCxnSpPr>
        <p:spPr>
          <a:xfrm rot="16200000" flipH="1">
            <a:off x="7041053" y="4702383"/>
            <a:ext cx="1054629" cy="491074"/>
          </a:xfrm>
          <a:prstGeom prst="bentConnector2">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E2126DDB-8567-4967-BB88-F8F9D42F679E}"/>
              </a:ext>
            </a:extLst>
          </p:cNvPr>
          <p:cNvCxnSpPr>
            <a:cxnSpLocks/>
            <a:stCxn id="139" idx="3"/>
            <a:endCxn id="143" idx="2"/>
          </p:cNvCxnSpPr>
          <p:nvPr/>
        </p:nvCxnSpPr>
        <p:spPr>
          <a:xfrm flipV="1">
            <a:off x="8337005" y="4420606"/>
            <a:ext cx="491073" cy="1054629"/>
          </a:xfrm>
          <a:prstGeom prst="bentConnector2">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50" name="Group 149">
            <a:extLst>
              <a:ext uri="{FF2B5EF4-FFF2-40B4-BE49-F238E27FC236}">
                <a16:creationId xmlns:a16="http://schemas.microsoft.com/office/drawing/2014/main" id="{A5123C2E-8D84-4AE7-823E-077BE5B2F615}"/>
              </a:ext>
            </a:extLst>
          </p:cNvPr>
          <p:cNvGrpSpPr/>
          <p:nvPr/>
        </p:nvGrpSpPr>
        <p:grpSpPr>
          <a:xfrm>
            <a:off x="8643197" y="4656292"/>
            <a:ext cx="815915" cy="394427"/>
            <a:chOff x="6627166" y="5231968"/>
            <a:chExt cx="832276" cy="402336"/>
          </a:xfrm>
        </p:grpSpPr>
        <p:sp>
          <p:nvSpPr>
            <p:cNvPr id="151" name="Rectangle: Rounded Corners 150">
              <a:extLst>
                <a:ext uri="{FF2B5EF4-FFF2-40B4-BE49-F238E27FC236}">
                  <a16:creationId xmlns:a16="http://schemas.microsoft.com/office/drawing/2014/main" id="{A6B5B98F-ABDE-4B6A-80EE-E6E980C0DEBF}"/>
                </a:ext>
              </a:extLst>
            </p:cNvPr>
            <p:cNvSpPr/>
            <p:nvPr/>
          </p:nvSpPr>
          <p:spPr bwMode="auto">
            <a:xfrm>
              <a:off x="6627166" y="5231968"/>
              <a:ext cx="402336" cy="402336"/>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154" name="TagLegacy_E1CB" title="Icon of a shopping tag">
              <a:extLst>
                <a:ext uri="{FF2B5EF4-FFF2-40B4-BE49-F238E27FC236}">
                  <a16:creationId xmlns:a16="http://schemas.microsoft.com/office/drawing/2014/main" id="{6BAC3F38-C099-4DD4-ABD7-D1E9CD547B2F}"/>
                </a:ext>
              </a:extLst>
            </p:cNvPr>
            <p:cNvSpPr>
              <a:spLocks noChangeAspect="1" noEditPoints="1"/>
            </p:cNvSpPr>
            <p:nvPr/>
          </p:nvSpPr>
          <p:spPr bwMode="auto">
            <a:xfrm>
              <a:off x="6694526" y="5330022"/>
              <a:ext cx="267616" cy="213613"/>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sp>
          <p:nvSpPr>
            <p:cNvPr id="158" name="Title 1">
              <a:extLst>
                <a:ext uri="{FF2B5EF4-FFF2-40B4-BE49-F238E27FC236}">
                  <a16:creationId xmlns:a16="http://schemas.microsoft.com/office/drawing/2014/main" id="{160DE6A4-313D-4AD0-82DF-73357F5C4DFB}"/>
                </a:ext>
              </a:extLst>
            </p:cNvPr>
            <p:cNvSpPr txBox="1">
              <a:spLocks/>
            </p:cNvSpPr>
            <p:nvPr/>
          </p:nvSpPr>
          <p:spPr>
            <a:xfrm>
              <a:off x="7042235" y="5371581"/>
              <a:ext cx="41720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784" spc="0">
                  <a:solidFill>
                    <a:srgbClr val="000000"/>
                  </a:solidFill>
                  <a:latin typeface="Segoe UI Semibold" panose="020B0702040204020203" pitchFamily="34" charset="0"/>
                  <a:cs typeface="Segoe UI Semibold" panose="020B0702040204020203" pitchFamily="34" charset="0"/>
                </a:rPr>
                <a:t>Token</a:t>
              </a:r>
            </a:p>
          </p:txBody>
        </p:sp>
      </p:grpSp>
      <p:grpSp>
        <p:nvGrpSpPr>
          <p:cNvPr id="161" name="Group 160">
            <a:extLst>
              <a:ext uri="{FF2B5EF4-FFF2-40B4-BE49-F238E27FC236}">
                <a16:creationId xmlns:a16="http://schemas.microsoft.com/office/drawing/2014/main" id="{8E1FFE05-D824-4DCA-AF30-9644A69A777D}"/>
              </a:ext>
            </a:extLst>
          </p:cNvPr>
          <p:cNvGrpSpPr/>
          <p:nvPr/>
        </p:nvGrpSpPr>
        <p:grpSpPr>
          <a:xfrm>
            <a:off x="9905152" y="3547956"/>
            <a:ext cx="703475" cy="872650"/>
            <a:chOff x="9067435" y="2275120"/>
            <a:chExt cx="717581" cy="890148"/>
          </a:xfrm>
        </p:grpSpPr>
        <p:sp>
          <p:nvSpPr>
            <p:cNvPr id="162" name="Rectangle: Rounded Corners 161">
              <a:extLst>
                <a:ext uri="{FF2B5EF4-FFF2-40B4-BE49-F238E27FC236}">
                  <a16:creationId xmlns:a16="http://schemas.microsoft.com/office/drawing/2014/main" id="{E1FC6A76-BF3E-4B2A-A3C5-43F383A4ADD3}"/>
                </a:ext>
              </a:extLst>
            </p:cNvPr>
            <p:cNvSpPr/>
            <p:nvPr/>
          </p:nvSpPr>
          <p:spPr bwMode="auto">
            <a:xfrm>
              <a:off x="9159431" y="2631679"/>
              <a:ext cx="533589" cy="533589"/>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164" name="Title 1">
              <a:extLst>
                <a:ext uri="{FF2B5EF4-FFF2-40B4-BE49-F238E27FC236}">
                  <a16:creationId xmlns:a16="http://schemas.microsoft.com/office/drawing/2014/main" id="{05980E6E-99DD-46C8-9C02-C69B8B173BFF}"/>
                </a:ext>
              </a:extLst>
            </p:cNvPr>
            <p:cNvSpPr txBox="1">
              <a:spLocks/>
            </p:cNvSpPr>
            <p:nvPr/>
          </p:nvSpPr>
          <p:spPr>
            <a:xfrm>
              <a:off x="9067435" y="227512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Azure SQL Server</a:t>
              </a:r>
            </a:p>
          </p:txBody>
        </p:sp>
        <p:grpSp>
          <p:nvGrpSpPr>
            <p:cNvPr id="165" name="Group 164">
              <a:extLst>
                <a:ext uri="{FF2B5EF4-FFF2-40B4-BE49-F238E27FC236}">
                  <a16:creationId xmlns:a16="http://schemas.microsoft.com/office/drawing/2014/main" id="{D72B502B-B0D9-49D8-BD8F-FB70FF4EDD15}"/>
                </a:ext>
              </a:extLst>
            </p:cNvPr>
            <p:cNvGrpSpPr/>
            <p:nvPr/>
          </p:nvGrpSpPr>
          <p:grpSpPr>
            <a:xfrm>
              <a:off x="9294567" y="2724730"/>
              <a:ext cx="263317" cy="347486"/>
              <a:chOff x="10305105" y="2133716"/>
              <a:chExt cx="263317" cy="347486"/>
            </a:xfrm>
          </p:grpSpPr>
          <p:sp>
            <p:nvSpPr>
              <p:cNvPr id="168" name="Freeform: Shape 167">
                <a:extLst>
                  <a:ext uri="{FF2B5EF4-FFF2-40B4-BE49-F238E27FC236}">
                    <a16:creationId xmlns:a16="http://schemas.microsoft.com/office/drawing/2014/main" id="{54500BCB-B43F-4A1E-8FD4-9F9871FF8F7C}"/>
                  </a:ext>
                </a:extLst>
              </p:cNvPr>
              <p:cNvSpPr/>
              <p:nvPr/>
            </p:nvSpPr>
            <p:spPr>
              <a:xfrm>
                <a:off x="10305105" y="2180158"/>
                <a:ext cx="136838" cy="301044"/>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169" name="Freeform: Shape 168">
                <a:extLst>
                  <a:ext uri="{FF2B5EF4-FFF2-40B4-BE49-F238E27FC236}">
                    <a16:creationId xmlns:a16="http://schemas.microsoft.com/office/drawing/2014/main" id="{1AF049CA-B6F0-486D-B72B-A5052FAF66BD}"/>
                  </a:ext>
                </a:extLst>
              </p:cNvPr>
              <p:cNvSpPr/>
              <p:nvPr/>
            </p:nvSpPr>
            <p:spPr>
              <a:xfrm>
                <a:off x="10431584" y="2180158"/>
                <a:ext cx="136838" cy="301044"/>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170" name="Freeform: Shape 169">
                <a:extLst>
                  <a:ext uri="{FF2B5EF4-FFF2-40B4-BE49-F238E27FC236}">
                    <a16:creationId xmlns:a16="http://schemas.microsoft.com/office/drawing/2014/main" id="{660AD209-213D-4455-A686-E89615899373}"/>
                  </a:ext>
                </a:extLst>
              </p:cNvPr>
              <p:cNvSpPr/>
              <p:nvPr/>
            </p:nvSpPr>
            <p:spPr>
              <a:xfrm>
                <a:off x="10431584" y="2180158"/>
                <a:ext cx="136838" cy="301044"/>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171" name="Freeform: Shape 170">
                <a:extLst>
                  <a:ext uri="{FF2B5EF4-FFF2-40B4-BE49-F238E27FC236}">
                    <a16:creationId xmlns:a16="http://schemas.microsoft.com/office/drawing/2014/main" id="{1BA2172A-8590-4696-A14E-305F2110DB7C}"/>
                  </a:ext>
                </a:extLst>
              </p:cNvPr>
              <p:cNvSpPr/>
              <p:nvPr/>
            </p:nvSpPr>
            <p:spPr>
              <a:xfrm>
                <a:off x="10305105" y="2133716"/>
                <a:ext cx="259992" cy="102629"/>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173" name="Freeform: Shape 172">
                <a:extLst>
                  <a:ext uri="{FF2B5EF4-FFF2-40B4-BE49-F238E27FC236}">
                    <a16:creationId xmlns:a16="http://schemas.microsoft.com/office/drawing/2014/main" id="{F9FD11E3-00D0-4676-8D22-30ABE3B037C9}"/>
                  </a:ext>
                </a:extLst>
              </p:cNvPr>
              <p:cNvSpPr/>
              <p:nvPr/>
            </p:nvSpPr>
            <p:spPr>
              <a:xfrm>
                <a:off x="10331316" y="2146839"/>
                <a:ext cx="212099" cy="68419"/>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174" name="Freeform: Shape 173">
                <a:extLst>
                  <a:ext uri="{FF2B5EF4-FFF2-40B4-BE49-F238E27FC236}">
                    <a16:creationId xmlns:a16="http://schemas.microsoft.com/office/drawing/2014/main" id="{0600B270-AC03-4217-A160-24C95FC83BD2}"/>
                  </a:ext>
                </a:extLst>
              </p:cNvPr>
              <p:cNvSpPr/>
              <p:nvPr/>
            </p:nvSpPr>
            <p:spPr>
              <a:xfrm>
                <a:off x="10331322" y="2146845"/>
                <a:ext cx="212099" cy="54735"/>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176" name="Freeform: Shape 175">
                <a:extLst>
                  <a:ext uri="{FF2B5EF4-FFF2-40B4-BE49-F238E27FC236}">
                    <a16:creationId xmlns:a16="http://schemas.microsoft.com/office/drawing/2014/main" id="{AA5F2DB3-1BCB-49A3-A641-ABBD82D16AFB}"/>
                  </a:ext>
                </a:extLst>
              </p:cNvPr>
              <p:cNvSpPr/>
              <p:nvPr/>
            </p:nvSpPr>
            <p:spPr>
              <a:xfrm>
                <a:off x="10339902" y="2292120"/>
                <a:ext cx="61577" cy="8894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177" name="Freeform: Shape 176">
                <a:extLst>
                  <a:ext uri="{FF2B5EF4-FFF2-40B4-BE49-F238E27FC236}">
                    <a16:creationId xmlns:a16="http://schemas.microsoft.com/office/drawing/2014/main" id="{09CF7FCC-E166-4C05-BD5B-34240FB445DE}"/>
                  </a:ext>
                </a:extLst>
              </p:cNvPr>
              <p:cNvSpPr/>
              <p:nvPr/>
            </p:nvSpPr>
            <p:spPr>
              <a:xfrm>
                <a:off x="10400391" y="2292120"/>
                <a:ext cx="88945" cy="10947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pPr defTabSz="914367"/>
                <a:endParaRPr lang="en-US" sz="1765">
                  <a:solidFill>
                    <a:srgbClr val="3C3C41"/>
                  </a:solidFill>
                  <a:latin typeface="Segoe UI"/>
                </a:endParaRPr>
              </a:p>
            </p:txBody>
          </p:sp>
          <p:sp>
            <p:nvSpPr>
              <p:cNvPr id="178" name="Freeform: Shape 177">
                <a:extLst>
                  <a:ext uri="{FF2B5EF4-FFF2-40B4-BE49-F238E27FC236}">
                    <a16:creationId xmlns:a16="http://schemas.microsoft.com/office/drawing/2014/main" id="{DFE2BE70-5BE6-4239-B005-88F9408BE5CC}"/>
                  </a:ext>
                </a:extLst>
              </p:cNvPr>
              <p:cNvSpPr/>
              <p:nvPr/>
            </p:nvSpPr>
            <p:spPr>
              <a:xfrm>
                <a:off x="10493065" y="2293481"/>
                <a:ext cx="54735" cy="8894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pPr defTabSz="914367"/>
                <a:endParaRPr lang="en-US" sz="1765">
                  <a:solidFill>
                    <a:srgbClr val="3C3C41"/>
                  </a:solidFill>
                  <a:latin typeface="Segoe UI"/>
                </a:endParaRPr>
              </a:p>
            </p:txBody>
          </p:sp>
        </p:grpSp>
      </p:grpSp>
      <p:cxnSp>
        <p:nvCxnSpPr>
          <p:cNvPr id="181" name="Straight Arrow Connector 180">
            <a:extLst>
              <a:ext uri="{FF2B5EF4-FFF2-40B4-BE49-F238E27FC236}">
                <a16:creationId xmlns:a16="http://schemas.microsoft.com/office/drawing/2014/main" id="{A3723518-758E-48B4-B2AF-A5B4B6ADDAA2}"/>
              </a:ext>
            </a:extLst>
          </p:cNvPr>
          <p:cNvCxnSpPr>
            <a:cxnSpLocks/>
            <a:stCxn id="126" idx="0"/>
            <a:endCxn id="162" idx="2"/>
          </p:cNvCxnSpPr>
          <p:nvPr/>
        </p:nvCxnSpPr>
        <p:spPr>
          <a:xfrm flipV="1">
            <a:off x="10256889" y="4420607"/>
            <a:ext cx="0" cy="594392"/>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EAAB5835-8D79-4222-8AA3-2C1E18FEB804}"/>
              </a:ext>
            </a:extLst>
          </p:cNvPr>
          <p:cNvCxnSpPr>
            <a:cxnSpLocks/>
            <a:stCxn id="162" idx="1"/>
            <a:endCxn id="143" idx="3"/>
          </p:cNvCxnSpPr>
          <p:nvPr/>
        </p:nvCxnSpPr>
        <p:spPr>
          <a:xfrm flipH="1">
            <a:off x="9089628" y="4159057"/>
            <a:ext cx="905712" cy="0"/>
          </a:xfrm>
          <a:prstGeom prst="straightConnector1">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83" name="Oval 182">
            <a:extLst>
              <a:ext uri="{FF2B5EF4-FFF2-40B4-BE49-F238E27FC236}">
                <a16:creationId xmlns:a16="http://schemas.microsoft.com/office/drawing/2014/main" id="{A47B2DCB-8BDE-4F98-8F9E-D35367A891D5}"/>
              </a:ext>
            </a:extLst>
          </p:cNvPr>
          <p:cNvSpPr/>
          <p:nvPr/>
        </p:nvSpPr>
        <p:spPr bwMode="auto">
          <a:xfrm>
            <a:off x="6375524" y="3824600"/>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184" name="Oval 183">
            <a:extLst>
              <a:ext uri="{FF2B5EF4-FFF2-40B4-BE49-F238E27FC236}">
                <a16:creationId xmlns:a16="http://schemas.microsoft.com/office/drawing/2014/main" id="{343C219C-01AC-4D20-BE6B-A9131A64CC6A}"/>
              </a:ext>
            </a:extLst>
          </p:cNvPr>
          <p:cNvSpPr/>
          <p:nvPr/>
        </p:nvSpPr>
        <p:spPr bwMode="auto">
          <a:xfrm>
            <a:off x="7940991" y="6002132"/>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185" name="Oval 184">
            <a:extLst>
              <a:ext uri="{FF2B5EF4-FFF2-40B4-BE49-F238E27FC236}">
                <a16:creationId xmlns:a16="http://schemas.microsoft.com/office/drawing/2014/main" id="{778B66F3-F305-4BBE-A50E-6BA8F814DDD0}"/>
              </a:ext>
            </a:extLst>
          </p:cNvPr>
          <p:cNvSpPr/>
          <p:nvPr/>
        </p:nvSpPr>
        <p:spPr bwMode="auto">
          <a:xfrm>
            <a:off x="8473146" y="2796562"/>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186" name="Oval 185">
            <a:extLst>
              <a:ext uri="{FF2B5EF4-FFF2-40B4-BE49-F238E27FC236}">
                <a16:creationId xmlns:a16="http://schemas.microsoft.com/office/drawing/2014/main" id="{C742F76B-8DA4-4DB8-B876-0C1D589DC85C}"/>
              </a:ext>
            </a:extLst>
          </p:cNvPr>
          <p:cNvSpPr/>
          <p:nvPr/>
        </p:nvSpPr>
        <p:spPr bwMode="auto">
          <a:xfrm>
            <a:off x="9126791" y="5276375"/>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p>
        </p:txBody>
      </p:sp>
      <p:cxnSp>
        <p:nvCxnSpPr>
          <p:cNvPr id="187" name="Straight Arrow Connector 186">
            <a:extLst>
              <a:ext uri="{FF2B5EF4-FFF2-40B4-BE49-F238E27FC236}">
                <a16:creationId xmlns:a16="http://schemas.microsoft.com/office/drawing/2014/main" id="{22A2C7D8-8A33-4C56-A6DC-531F09EC2C23}"/>
              </a:ext>
            </a:extLst>
          </p:cNvPr>
          <p:cNvCxnSpPr>
            <a:cxnSpLocks/>
            <a:stCxn id="145" idx="0"/>
            <a:endCxn id="192" idx="2"/>
          </p:cNvCxnSpPr>
          <p:nvPr/>
        </p:nvCxnSpPr>
        <p:spPr>
          <a:xfrm flipV="1">
            <a:off x="8828078" y="2650554"/>
            <a:ext cx="2506" cy="1048267"/>
          </a:xfrm>
          <a:prstGeom prst="straightConnector1">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88" name="Group 187">
            <a:extLst>
              <a:ext uri="{FF2B5EF4-FFF2-40B4-BE49-F238E27FC236}">
                <a16:creationId xmlns:a16="http://schemas.microsoft.com/office/drawing/2014/main" id="{03CB53A4-4778-4403-A021-2E00E474F3F1}"/>
              </a:ext>
            </a:extLst>
          </p:cNvPr>
          <p:cNvGrpSpPr/>
          <p:nvPr/>
        </p:nvGrpSpPr>
        <p:grpSpPr>
          <a:xfrm>
            <a:off x="8427193" y="1639731"/>
            <a:ext cx="806782" cy="1010823"/>
            <a:chOff x="7848455" y="1748306"/>
            <a:chExt cx="822960" cy="1031092"/>
          </a:xfrm>
        </p:grpSpPr>
        <p:grpSp>
          <p:nvGrpSpPr>
            <p:cNvPr id="189" name="Group 188">
              <a:extLst>
                <a:ext uri="{FF2B5EF4-FFF2-40B4-BE49-F238E27FC236}">
                  <a16:creationId xmlns:a16="http://schemas.microsoft.com/office/drawing/2014/main" id="{067C7C96-6E37-40A9-BF8A-EE04548FD6DA}"/>
                </a:ext>
              </a:extLst>
            </p:cNvPr>
            <p:cNvGrpSpPr/>
            <p:nvPr/>
          </p:nvGrpSpPr>
          <p:grpSpPr>
            <a:xfrm>
              <a:off x="7848455" y="1748306"/>
              <a:ext cx="822960" cy="1031092"/>
              <a:chOff x="4625721" y="3395902"/>
              <a:chExt cx="822960" cy="1031092"/>
            </a:xfrm>
          </p:grpSpPr>
          <p:sp>
            <p:nvSpPr>
              <p:cNvPr id="191" name="Title 1">
                <a:extLst>
                  <a:ext uri="{FF2B5EF4-FFF2-40B4-BE49-F238E27FC236}">
                    <a16:creationId xmlns:a16="http://schemas.microsoft.com/office/drawing/2014/main" id="{04724A22-487D-4FC1-8388-0A7EDFF0F643}"/>
                  </a:ext>
                </a:extLst>
              </p:cNvPr>
              <p:cNvSpPr txBox="1">
                <a:spLocks/>
              </p:cNvSpPr>
              <p:nvPr/>
            </p:nvSpPr>
            <p:spPr>
              <a:xfrm>
                <a:off x="4678411" y="3395902"/>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Developer</a:t>
                </a:r>
              </a:p>
            </p:txBody>
          </p:sp>
          <p:sp>
            <p:nvSpPr>
              <p:cNvPr id="192" name="Rectangle: Rounded Corners 191">
                <a:extLst>
                  <a:ext uri="{FF2B5EF4-FFF2-40B4-BE49-F238E27FC236}">
                    <a16:creationId xmlns:a16="http://schemas.microsoft.com/office/drawing/2014/main" id="{9B08273C-6B9C-4F50-9429-0D80DCC42A7D}"/>
                  </a:ext>
                </a:extLst>
              </p:cNvPr>
              <p:cNvSpPr/>
              <p:nvPr/>
            </p:nvSpPr>
            <p:spPr bwMode="auto">
              <a:xfrm>
                <a:off x="4625721" y="3604034"/>
                <a:ext cx="822960" cy="82296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93" name="people_4" title="Icon of a person">
                <a:extLst>
                  <a:ext uri="{FF2B5EF4-FFF2-40B4-BE49-F238E27FC236}">
                    <a16:creationId xmlns:a16="http://schemas.microsoft.com/office/drawing/2014/main" id="{8DFF9340-8F0F-4B0E-AAA6-B6F16D886DCB}"/>
                  </a:ext>
                </a:extLst>
              </p:cNvPr>
              <p:cNvSpPr>
                <a:spLocks noChangeAspect="1" noEditPoints="1"/>
              </p:cNvSpPr>
              <p:nvPr/>
            </p:nvSpPr>
            <p:spPr bwMode="auto">
              <a:xfrm>
                <a:off x="4796431" y="3746338"/>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grpSp>
        <p:sp>
          <p:nvSpPr>
            <p:cNvPr id="190" name="TextBox 189">
              <a:extLst>
                <a:ext uri="{FF2B5EF4-FFF2-40B4-BE49-F238E27FC236}">
                  <a16:creationId xmlns:a16="http://schemas.microsoft.com/office/drawing/2014/main" id="{B103EFC7-D1F9-48C9-BCE6-AC893377837D}"/>
                </a:ext>
              </a:extLst>
            </p:cNvPr>
            <p:cNvSpPr txBox="1"/>
            <p:nvPr/>
          </p:nvSpPr>
          <p:spPr>
            <a:xfrm>
              <a:off x="7962845" y="2028955"/>
              <a:ext cx="638077" cy="440890"/>
            </a:xfrm>
            <a:prstGeom prst="rect">
              <a:avLst/>
            </a:prstGeom>
            <a:noFill/>
          </p:spPr>
          <p:txBody>
            <a:bodyPr wrap="square" lIns="179285" tIns="143428" rIns="179285" bIns="143428" rtlCol="0">
              <a:spAutoFit/>
            </a:bodyPr>
            <a:lstStyle/>
            <a:p>
              <a:pPr defTabSz="914367">
                <a:lnSpc>
                  <a:spcPct val="90000"/>
                </a:lnSpc>
                <a:spcAft>
                  <a:spcPts val="588"/>
                </a:spcAft>
              </a:pPr>
              <a:r>
                <a:rPr lang="en-US" sz="1029" b="1">
                  <a:solidFill>
                    <a:srgbClr val="000000"/>
                  </a:solidFill>
                  <a:latin typeface="Segoe UI Semibold" panose="020B0702040204020203" pitchFamily="34" charset="0"/>
                  <a:cs typeface="Segoe UI Semibold" panose="020B0702040204020203" pitchFamily="34" charset="0"/>
                </a:rPr>
                <a:t>&lt;\&gt;</a:t>
              </a:r>
            </a:p>
          </p:txBody>
        </p:sp>
      </p:grpSp>
      <p:cxnSp>
        <p:nvCxnSpPr>
          <p:cNvPr id="194" name="Straight Arrow Connector 193">
            <a:extLst>
              <a:ext uri="{FF2B5EF4-FFF2-40B4-BE49-F238E27FC236}">
                <a16:creationId xmlns:a16="http://schemas.microsoft.com/office/drawing/2014/main" id="{9B0F6BA2-7FF6-45D8-B029-39661AFE3DF6}"/>
              </a:ext>
            </a:extLst>
          </p:cNvPr>
          <p:cNvCxnSpPr>
            <a:cxnSpLocks/>
            <a:stCxn id="132" idx="1"/>
            <a:endCxn id="117" idx="3"/>
          </p:cNvCxnSpPr>
          <p:nvPr/>
        </p:nvCxnSpPr>
        <p:spPr>
          <a:xfrm flipH="1">
            <a:off x="6222396" y="4159057"/>
            <a:ext cx="838885" cy="2121"/>
          </a:xfrm>
          <a:prstGeom prst="straightConnector1">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533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fade">
                                      <p:cBhvr>
                                        <p:cTn id="7" dur="500"/>
                                        <p:tgtEl>
                                          <p:spTgt spid="172"/>
                                        </p:tgtEl>
                                      </p:cBhvr>
                                    </p:animEffect>
                                  </p:childTnLst>
                                </p:cTn>
                              </p:par>
                              <p:par>
                                <p:cTn id="8" presetID="10" presetClass="entr" presetSubtype="0" fill="hold" nodeType="withEffect">
                                  <p:stCondLst>
                                    <p:cond delay="0"/>
                                  </p:stCondLst>
                                  <p:childTnLst>
                                    <p:set>
                                      <p:cBhvr>
                                        <p:cTn id="9" dur="1" fill="hold">
                                          <p:stCondLst>
                                            <p:cond delay="0"/>
                                          </p:stCondLst>
                                        </p:cTn>
                                        <p:tgtEl>
                                          <p:spTgt spid="114"/>
                                        </p:tgtEl>
                                        <p:attrNameLst>
                                          <p:attrName>style.visibility</p:attrName>
                                        </p:attrNameLst>
                                      </p:cBhvr>
                                      <p:to>
                                        <p:strVal val="visible"/>
                                      </p:to>
                                    </p:set>
                                    <p:animEffect transition="in" filter="fade">
                                      <p:cBhvr>
                                        <p:cTn id="10" dur="500"/>
                                        <p:tgtEl>
                                          <p:spTgt spid="114"/>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94"/>
                                        </p:tgtEl>
                                        <p:attrNameLst>
                                          <p:attrName>style.visibility</p:attrName>
                                        </p:attrNameLst>
                                      </p:cBhvr>
                                      <p:to>
                                        <p:strVal val="visible"/>
                                      </p:to>
                                    </p:set>
                                    <p:animEffect transition="in" filter="wipe(left)">
                                      <p:cBhvr>
                                        <p:cTn id="14" dur="500"/>
                                        <p:tgtEl>
                                          <p:spTgt spid="194"/>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183"/>
                                        </p:tgtEl>
                                        <p:attrNameLst>
                                          <p:attrName>style.visibility</p:attrName>
                                        </p:attrNameLst>
                                      </p:cBhvr>
                                      <p:to>
                                        <p:strVal val="visible"/>
                                      </p:to>
                                    </p:set>
                                    <p:animEffect transition="in" filter="fade">
                                      <p:cBhvr>
                                        <p:cTn id="17" dur="500"/>
                                        <p:tgtEl>
                                          <p:spTgt spid="183"/>
                                        </p:tgtEl>
                                      </p:cBhvr>
                                    </p:animEffect>
                                  </p:childTnLst>
                                </p:cTn>
                              </p:par>
                              <p:par>
                                <p:cTn id="18" presetID="10" presetClass="entr" presetSubtype="0" fill="hold" nodeType="withEffect">
                                  <p:stCondLst>
                                    <p:cond delay="250"/>
                                  </p:stCondLst>
                                  <p:childTnLst>
                                    <p:set>
                                      <p:cBhvr>
                                        <p:cTn id="19" dur="1" fill="hold">
                                          <p:stCondLst>
                                            <p:cond delay="0"/>
                                          </p:stCondLst>
                                        </p:cTn>
                                        <p:tgtEl>
                                          <p:spTgt spid="96"/>
                                        </p:tgtEl>
                                        <p:attrNameLst>
                                          <p:attrName>style.visibility</p:attrName>
                                        </p:attrNameLst>
                                      </p:cBhvr>
                                      <p:to>
                                        <p:strVal val="visible"/>
                                      </p:to>
                                    </p:set>
                                    <p:animEffect transition="in" filter="fade">
                                      <p:cBhvr>
                                        <p:cTn id="20" dur="500"/>
                                        <p:tgtEl>
                                          <p:spTgt spid="96"/>
                                        </p:tgtEl>
                                      </p:cBhvr>
                                    </p:animEffect>
                                  </p:childTnLst>
                                </p:cTn>
                              </p:par>
                            </p:childTnLst>
                          </p:cTn>
                        </p:par>
                        <p:par>
                          <p:cTn id="21" fill="hold">
                            <p:stCondLst>
                              <p:cond delay="1250"/>
                            </p:stCondLst>
                            <p:childTnLst>
                              <p:par>
                                <p:cTn id="22" presetID="10" presetClass="entr" presetSubtype="0" fill="hold" nodeType="afterEffect">
                                  <p:stCondLst>
                                    <p:cond delay="0"/>
                                  </p:stCondLst>
                                  <p:childTnLst>
                                    <p:set>
                                      <p:cBhvr>
                                        <p:cTn id="23" dur="1" fill="hold">
                                          <p:stCondLst>
                                            <p:cond delay="0"/>
                                          </p:stCondLst>
                                        </p:cTn>
                                        <p:tgtEl>
                                          <p:spTgt spid="128"/>
                                        </p:tgtEl>
                                        <p:attrNameLst>
                                          <p:attrName>style.visibility</p:attrName>
                                        </p:attrNameLst>
                                      </p:cBhvr>
                                      <p:to>
                                        <p:strVal val="visible"/>
                                      </p:to>
                                    </p:set>
                                    <p:animEffect transition="in" filter="fade">
                                      <p:cBhvr>
                                        <p:cTn id="24" dur="500"/>
                                        <p:tgtEl>
                                          <p:spTgt spid="12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34"/>
                                        </p:tgtEl>
                                        <p:attrNameLst>
                                          <p:attrName>style.visibility</p:attrName>
                                        </p:attrNameLst>
                                      </p:cBhvr>
                                      <p:to>
                                        <p:strVal val="visible"/>
                                      </p:to>
                                    </p:set>
                                    <p:animEffect transition="in" filter="fade">
                                      <p:cBhvr>
                                        <p:cTn id="29" dur="500"/>
                                        <p:tgtEl>
                                          <p:spTgt spid="13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5"/>
                                        </p:tgtEl>
                                        <p:attrNameLst>
                                          <p:attrName>style.visibility</p:attrName>
                                        </p:attrNameLst>
                                      </p:cBhvr>
                                      <p:to>
                                        <p:strVal val="visible"/>
                                      </p:to>
                                    </p:set>
                                    <p:animEffect transition="in" filter="fade">
                                      <p:cBhvr>
                                        <p:cTn id="32" dur="500"/>
                                        <p:tgtEl>
                                          <p:spTgt spid="17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4"/>
                                        </p:tgtEl>
                                        <p:attrNameLst>
                                          <p:attrName>style.visibility</p:attrName>
                                        </p:attrNameLst>
                                      </p:cBhvr>
                                      <p:to>
                                        <p:strVal val="visible"/>
                                      </p:to>
                                    </p:set>
                                    <p:animEffect transition="in" filter="fade">
                                      <p:cBhvr>
                                        <p:cTn id="35" dur="500"/>
                                        <p:tgtEl>
                                          <p:spTgt spid="184"/>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148"/>
                                        </p:tgtEl>
                                        <p:attrNameLst>
                                          <p:attrName>style.visibility</p:attrName>
                                        </p:attrNameLst>
                                      </p:cBhvr>
                                      <p:to>
                                        <p:strVal val="visible"/>
                                      </p:to>
                                    </p:set>
                                    <p:animEffect transition="in" filter="fade">
                                      <p:cBhvr>
                                        <p:cTn id="39" dur="500"/>
                                        <p:tgtEl>
                                          <p:spTgt spid="148"/>
                                        </p:tgtEl>
                                      </p:cBhvr>
                                    </p:animEffect>
                                  </p:childTnLst>
                                </p:cTn>
                              </p:par>
                            </p:childTnLst>
                          </p:cTn>
                        </p:par>
                        <p:par>
                          <p:cTn id="40" fill="hold">
                            <p:stCondLst>
                              <p:cond delay="1000"/>
                            </p:stCondLst>
                            <p:childTnLst>
                              <p:par>
                                <p:cTn id="41" presetID="16" presetClass="entr" presetSubtype="37" fill="hold" nodeType="afterEffect">
                                  <p:stCondLst>
                                    <p:cond delay="0"/>
                                  </p:stCondLst>
                                  <p:childTnLst>
                                    <p:set>
                                      <p:cBhvr>
                                        <p:cTn id="42" dur="1" fill="hold">
                                          <p:stCondLst>
                                            <p:cond delay="0"/>
                                          </p:stCondLst>
                                        </p:cTn>
                                        <p:tgtEl>
                                          <p:spTgt spid="127"/>
                                        </p:tgtEl>
                                        <p:attrNameLst>
                                          <p:attrName>style.visibility</p:attrName>
                                        </p:attrNameLst>
                                      </p:cBhvr>
                                      <p:to>
                                        <p:strVal val="visible"/>
                                      </p:to>
                                    </p:set>
                                    <p:animEffect transition="in" filter="barn(outVertical)">
                                      <p:cBhvr>
                                        <p:cTn id="43" dur="500"/>
                                        <p:tgtEl>
                                          <p:spTgt spid="127"/>
                                        </p:tgtEl>
                                      </p:cBhvr>
                                    </p:animEffect>
                                  </p:childTnLst>
                                </p:cTn>
                              </p:par>
                            </p:childTnLst>
                          </p:cTn>
                        </p:par>
                        <p:par>
                          <p:cTn id="44" fill="hold">
                            <p:stCondLst>
                              <p:cond delay="1500"/>
                            </p:stCondLst>
                            <p:childTnLst>
                              <p:par>
                                <p:cTn id="45" presetID="10" presetClass="entr" presetSubtype="0" fill="hold" nodeType="afterEffect">
                                  <p:stCondLst>
                                    <p:cond delay="0"/>
                                  </p:stCondLst>
                                  <p:childTnLst>
                                    <p:set>
                                      <p:cBhvr>
                                        <p:cTn id="46" dur="1" fill="hold">
                                          <p:stCondLst>
                                            <p:cond delay="0"/>
                                          </p:stCondLst>
                                        </p:cTn>
                                        <p:tgtEl>
                                          <p:spTgt spid="121"/>
                                        </p:tgtEl>
                                        <p:attrNameLst>
                                          <p:attrName>style.visibility</p:attrName>
                                        </p:attrNameLst>
                                      </p:cBhvr>
                                      <p:to>
                                        <p:strVal val="visible"/>
                                      </p:to>
                                    </p:set>
                                    <p:animEffect transition="in" filter="fade">
                                      <p:cBhvr>
                                        <p:cTn id="47" dur="500"/>
                                        <p:tgtEl>
                                          <p:spTgt spid="1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88"/>
                                        </p:tgtEl>
                                        <p:attrNameLst>
                                          <p:attrName>style.visibility</p:attrName>
                                        </p:attrNameLst>
                                      </p:cBhvr>
                                      <p:to>
                                        <p:strVal val="visible"/>
                                      </p:to>
                                    </p:set>
                                    <p:animEffect transition="in" filter="fade">
                                      <p:cBhvr>
                                        <p:cTn id="52" dur="500"/>
                                        <p:tgtEl>
                                          <p:spTgt spid="18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79"/>
                                        </p:tgtEl>
                                        <p:attrNameLst>
                                          <p:attrName>style.visibility</p:attrName>
                                        </p:attrNameLst>
                                      </p:cBhvr>
                                      <p:to>
                                        <p:strVal val="visible"/>
                                      </p:to>
                                    </p:set>
                                    <p:animEffect transition="in" filter="fade">
                                      <p:cBhvr>
                                        <p:cTn id="55" dur="500"/>
                                        <p:tgtEl>
                                          <p:spTgt spid="179"/>
                                        </p:tgtEl>
                                      </p:cBhvr>
                                    </p:animEffect>
                                  </p:childTnLst>
                                </p:cTn>
                              </p:par>
                            </p:childTnLst>
                          </p:cTn>
                        </p:par>
                        <p:par>
                          <p:cTn id="56" fill="hold">
                            <p:stCondLst>
                              <p:cond delay="500"/>
                            </p:stCondLst>
                            <p:childTnLst>
                              <p:par>
                                <p:cTn id="57" presetID="22" presetClass="entr" presetSubtype="1" fill="hold" nodeType="afterEffect">
                                  <p:stCondLst>
                                    <p:cond delay="0"/>
                                  </p:stCondLst>
                                  <p:childTnLst>
                                    <p:set>
                                      <p:cBhvr>
                                        <p:cTn id="58" dur="1" fill="hold">
                                          <p:stCondLst>
                                            <p:cond delay="0"/>
                                          </p:stCondLst>
                                        </p:cTn>
                                        <p:tgtEl>
                                          <p:spTgt spid="187"/>
                                        </p:tgtEl>
                                        <p:attrNameLst>
                                          <p:attrName>style.visibility</p:attrName>
                                        </p:attrNameLst>
                                      </p:cBhvr>
                                      <p:to>
                                        <p:strVal val="visible"/>
                                      </p:to>
                                    </p:set>
                                    <p:animEffect transition="in" filter="wipe(up)">
                                      <p:cBhvr>
                                        <p:cTn id="59" dur="500"/>
                                        <p:tgtEl>
                                          <p:spTgt spid="18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85"/>
                                        </p:tgtEl>
                                        <p:attrNameLst>
                                          <p:attrName>style.visibility</p:attrName>
                                        </p:attrNameLst>
                                      </p:cBhvr>
                                      <p:to>
                                        <p:strVal val="visible"/>
                                      </p:to>
                                    </p:set>
                                    <p:animEffect transition="in" filter="fade">
                                      <p:cBhvr>
                                        <p:cTn id="62" dur="500"/>
                                        <p:tgtEl>
                                          <p:spTgt spid="185"/>
                                        </p:tgtEl>
                                      </p:cBhvr>
                                    </p:animEffect>
                                  </p:childTnLst>
                                </p:cTn>
                              </p:par>
                            </p:childTnLst>
                          </p:cTn>
                        </p:par>
                        <p:par>
                          <p:cTn id="63" fill="hold">
                            <p:stCondLst>
                              <p:cond delay="1000"/>
                            </p:stCondLst>
                            <p:childTnLst>
                              <p:par>
                                <p:cTn id="64" presetID="10" presetClass="entr" presetSubtype="0" fill="hold" nodeType="afterEffect">
                                  <p:stCondLst>
                                    <p:cond delay="0"/>
                                  </p:stCondLst>
                                  <p:childTnLst>
                                    <p:set>
                                      <p:cBhvr>
                                        <p:cTn id="65" dur="1" fill="hold">
                                          <p:stCondLst>
                                            <p:cond delay="0"/>
                                          </p:stCondLst>
                                        </p:cTn>
                                        <p:tgtEl>
                                          <p:spTgt spid="142"/>
                                        </p:tgtEl>
                                        <p:attrNameLst>
                                          <p:attrName>style.visibility</p:attrName>
                                        </p:attrNameLst>
                                      </p:cBhvr>
                                      <p:to>
                                        <p:strVal val="visible"/>
                                      </p:to>
                                    </p:set>
                                    <p:animEffect transition="in" filter="fade">
                                      <p:cBhvr>
                                        <p:cTn id="66" dur="500"/>
                                        <p:tgtEl>
                                          <p:spTgt spid="142"/>
                                        </p:tgtEl>
                                      </p:cBhvr>
                                    </p:animEffect>
                                  </p:childTnLst>
                                </p:cTn>
                              </p:par>
                            </p:childTnLst>
                          </p:cTn>
                        </p:par>
                        <p:par>
                          <p:cTn id="67" fill="hold">
                            <p:stCondLst>
                              <p:cond delay="1500"/>
                            </p:stCondLst>
                            <p:childTnLst>
                              <p:par>
                                <p:cTn id="68" presetID="10" presetClass="entr" presetSubtype="0" fill="hold" nodeType="afterEffect">
                                  <p:stCondLst>
                                    <p:cond delay="0"/>
                                  </p:stCondLst>
                                  <p:childTnLst>
                                    <p:set>
                                      <p:cBhvr>
                                        <p:cTn id="69" dur="1" fill="hold">
                                          <p:stCondLst>
                                            <p:cond delay="0"/>
                                          </p:stCondLst>
                                        </p:cTn>
                                        <p:tgtEl>
                                          <p:spTgt spid="149"/>
                                        </p:tgtEl>
                                        <p:attrNameLst>
                                          <p:attrName>style.visibility</p:attrName>
                                        </p:attrNameLst>
                                      </p:cBhvr>
                                      <p:to>
                                        <p:strVal val="visible"/>
                                      </p:to>
                                    </p:set>
                                    <p:animEffect transition="in" filter="fade">
                                      <p:cBhvr>
                                        <p:cTn id="70" dur="500"/>
                                        <p:tgtEl>
                                          <p:spTgt spid="149"/>
                                        </p:tgtEl>
                                      </p:cBhvr>
                                    </p:animEffect>
                                  </p:childTnLst>
                                </p:cTn>
                              </p:par>
                              <p:par>
                                <p:cTn id="71" presetID="10" presetClass="entr" presetSubtype="0" fill="hold" nodeType="withEffect">
                                  <p:stCondLst>
                                    <p:cond delay="0"/>
                                  </p:stCondLst>
                                  <p:childTnLst>
                                    <p:set>
                                      <p:cBhvr>
                                        <p:cTn id="72" dur="1" fill="hold">
                                          <p:stCondLst>
                                            <p:cond delay="0"/>
                                          </p:stCondLst>
                                        </p:cTn>
                                        <p:tgtEl>
                                          <p:spTgt spid="150"/>
                                        </p:tgtEl>
                                        <p:attrNameLst>
                                          <p:attrName>style.visibility</p:attrName>
                                        </p:attrNameLst>
                                      </p:cBhvr>
                                      <p:to>
                                        <p:strVal val="visible"/>
                                      </p:to>
                                    </p:set>
                                    <p:animEffect transition="in" filter="fade">
                                      <p:cBhvr>
                                        <p:cTn id="73" dur="500"/>
                                        <p:tgtEl>
                                          <p:spTgt spid="150"/>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86"/>
                                        </p:tgtEl>
                                        <p:attrNameLst>
                                          <p:attrName>style.visibility</p:attrName>
                                        </p:attrNameLst>
                                      </p:cBhvr>
                                      <p:to>
                                        <p:strVal val="visible"/>
                                      </p:to>
                                    </p:set>
                                    <p:animEffect transition="in" filter="fade">
                                      <p:cBhvr>
                                        <p:cTn id="78" dur="500"/>
                                        <p:tgtEl>
                                          <p:spTgt spid="18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80"/>
                                        </p:tgtEl>
                                        <p:attrNameLst>
                                          <p:attrName>style.visibility</p:attrName>
                                        </p:attrNameLst>
                                      </p:cBhvr>
                                      <p:to>
                                        <p:strVal val="visible"/>
                                      </p:to>
                                    </p:set>
                                    <p:animEffect transition="in" filter="fade">
                                      <p:cBhvr>
                                        <p:cTn id="81" dur="500"/>
                                        <p:tgtEl>
                                          <p:spTgt spid="180"/>
                                        </p:tgtEl>
                                      </p:cBhvr>
                                    </p:animEffect>
                                  </p:childTnLst>
                                </p:cTn>
                              </p:par>
                            </p:childTnLst>
                          </p:cTn>
                        </p:par>
                        <p:par>
                          <p:cTn id="82" fill="hold">
                            <p:stCondLst>
                              <p:cond delay="500"/>
                            </p:stCondLst>
                            <p:childTnLst>
                              <p:par>
                                <p:cTn id="83" presetID="16" presetClass="entr" presetSubtype="37" fill="hold" nodeType="afterEffect">
                                  <p:stCondLst>
                                    <p:cond delay="0"/>
                                  </p:stCondLst>
                                  <p:childTnLst>
                                    <p:set>
                                      <p:cBhvr>
                                        <p:cTn id="84" dur="1" fill="hold">
                                          <p:stCondLst>
                                            <p:cond delay="0"/>
                                          </p:stCondLst>
                                        </p:cTn>
                                        <p:tgtEl>
                                          <p:spTgt spid="181"/>
                                        </p:tgtEl>
                                        <p:attrNameLst>
                                          <p:attrName>style.visibility</p:attrName>
                                        </p:attrNameLst>
                                      </p:cBhvr>
                                      <p:to>
                                        <p:strVal val="visible"/>
                                      </p:to>
                                    </p:set>
                                    <p:animEffect transition="in" filter="barn(outVertical)">
                                      <p:cBhvr>
                                        <p:cTn id="85" dur="500"/>
                                        <p:tgtEl>
                                          <p:spTgt spid="181"/>
                                        </p:tgtEl>
                                      </p:cBhvr>
                                    </p:animEffect>
                                  </p:childTnLst>
                                </p:cTn>
                              </p:par>
                            </p:childTnLst>
                          </p:cTn>
                        </p:par>
                        <p:par>
                          <p:cTn id="86" fill="hold">
                            <p:stCondLst>
                              <p:cond delay="1000"/>
                            </p:stCondLst>
                            <p:childTnLst>
                              <p:par>
                                <p:cTn id="87" presetID="10" presetClass="entr" presetSubtype="0" fill="hold" nodeType="afterEffect">
                                  <p:stCondLst>
                                    <p:cond delay="0"/>
                                  </p:stCondLst>
                                  <p:childTnLst>
                                    <p:set>
                                      <p:cBhvr>
                                        <p:cTn id="88" dur="1" fill="hold">
                                          <p:stCondLst>
                                            <p:cond delay="0"/>
                                          </p:stCondLst>
                                        </p:cTn>
                                        <p:tgtEl>
                                          <p:spTgt spid="161"/>
                                        </p:tgtEl>
                                        <p:attrNameLst>
                                          <p:attrName>style.visibility</p:attrName>
                                        </p:attrNameLst>
                                      </p:cBhvr>
                                      <p:to>
                                        <p:strVal val="visible"/>
                                      </p:to>
                                    </p:set>
                                    <p:animEffect transition="in" filter="fade">
                                      <p:cBhvr>
                                        <p:cTn id="89" dur="500"/>
                                        <p:tgtEl>
                                          <p:spTgt spid="161"/>
                                        </p:tgtEl>
                                      </p:cBhvr>
                                    </p:animEffect>
                                  </p:childTnLst>
                                </p:cTn>
                              </p:par>
                            </p:childTnLst>
                          </p:cTn>
                        </p:par>
                        <p:par>
                          <p:cTn id="90" fill="hold">
                            <p:stCondLst>
                              <p:cond delay="1500"/>
                            </p:stCondLst>
                            <p:childTnLst>
                              <p:par>
                                <p:cTn id="91" presetID="22" presetClass="entr" presetSubtype="8" fill="hold" nodeType="afterEffect">
                                  <p:stCondLst>
                                    <p:cond delay="0"/>
                                  </p:stCondLst>
                                  <p:childTnLst>
                                    <p:set>
                                      <p:cBhvr>
                                        <p:cTn id="92" dur="1" fill="hold">
                                          <p:stCondLst>
                                            <p:cond delay="0"/>
                                          </p:stCondLst>
                                        </p:cTn>
                                        <p:tgtEl>
                                          <p:spTgt spid="182"/>
                                        </p:tgtEl>
                                        <p:attrNameLst>
                                          <p:attrName>style.visibility</p:attrName>
                                        </p:attrNameLst>
                                      </p:cBhvr>
                                      <p:to>
                                        <p:strVal val="visible"/>
                                      </p:to>
                                    </p:set>
                                    <p:animEffect transition="in" filter="wipe(left)">
                                      <p:cBhvr>
                                        <p:cTn id="93" dur="5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p:bldP spid="175" grpId="0"/>
      <p:bldP spid="179" grpId="0"/>
      <p:bldP spid="180" grpId="0"/>
      <p:bldP spid="183" grpId="0" animBg="1"/>
      <p:bldP spid="184" grpId="0" animBg="1"/>
      <p:bldP spid="185" grpId="0" animBg="1"/>
      <p:bldP spid="18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sign&#10;&#10;Description automatically generated">
            <a:extLst>
              <a:ext uri="{FF2B5EF4-FFF2-40B4-BE49-F238E27FC236}">
                <a16:creationId xmlns:a16="http://schemas.microsoft.com/office/drawing/2014/main" id="{7F5C754A-5EA6-4FF6-8B5E-8DFD34D5B9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8511" y="636863"/>
            <a:ext cx="370080" cy="370080"/>
          </a:xfrm>
          <a:prstGeom prst="rect">
            <a:avLst/>
          </a:prstGeom>
        </p:spPr>
      </p:pic>
      <p:sp>
        <p:nvSpPr>
          <p:cNvPr id="30" name="Title 3">
            <a:extLst>
              <a:ext uri="{FF2B5EF4-FFF2-40B4-BE49-F238E27FC236}">
                <a16:creationId xmlns:a16="http://schemas.microsoft.com/office/drawing/2014/main" id="{B48B1559-8B9B-44A5-962B-7EB491C1B807}"/>
              </a:ext>
            </a:extLst>
          </p:cNvPr>
          <p:cNvSpPr>
            <a:spLocks noGrp="1"/>
          </p:cNvSpPr>
          <p:nvPr>
            <p:ph type="title"/>
          </p:nvPr>
        </p:nvSpPr>
        <p:spPr>
          <a:xfrm>
            <a:off x="943253" y="620827"/>
            <a:ext cx="11075330" cy="402302"/>
          </a:xfrm>
        </p:spPr>
        <p:txBody>
          <a:bodyPr/>
          <a:lstStyle/>
          <a:p>
            <a:r>
              <a:rPr lang="en-US"/>
              <a:t>Azure Monitor for containers</a:t>
            </a:r>
          </a:p>
        </p:txBody>
      </p:sp>
      <p:grpSp>
        <p:nvGrpSpPr>
          <p:cNvPr id="10" name="Group 9">
            <a:extLst>
              <a:ext uri="{FF2B5EF4-FFF2-40B4-BE49-F238E27FC236}">
                <a16:creationId xmlns:a16="http://schemas.microsoft.com/office/drawing/2014/main" id="{F5F33E7E-1E3B-44DD-B3D2-6A64D2490C49}"/>
              </a:ext>
            </a:extLst>
          </p:cNvPr>
          <p:cNvGrpSpPr/>
          <p:nvPr/>
        </p:nvGrpSpPr>
        <p:grpSpPr>
          <a:xfrm>
            <a:off x="1366590" y="1474850"/>
            <a:ext cx="9458822" cy="4812947"/>
            <a:chOff x="917662" y="1509370"/>
            <a:chExt cx="9648491" cy="4909457"/>
          </a:xfrm>
        </p:grpSpPr>
        <p:grpSp>
          <p:nvGrpSpPr>
            <p:cNvPr id="35" name="Group 34">
              <a:extLst>
                <a:ext uri="{FF2B5EF4-FFF2-40B4-BE49-F238E27FC236}">
                  <a16:creationId xmlns:a16="http://schemas.microsoft.com/office/drawing/2014/main" id="{8DAA7D59-4835-4FC0-85C0-7FD9FC7BCB38}"/>
                </a:ext>
              </a:extLst>
            </p:cNvPr>
            <p:cNvGrpSpPr/>
            <p:nvPr/>
          </p:nvGrpSpPr>
          <p:grpSpPr>
            <a:xfrm>
              <a:off x="3323224" y="3190598"/>
              <a:ext cx="822960" cy="1184981"/>
              <a:chOff x="10070502" y="1600600"/>
              <a:chExt cx="822960" cy="1184981"/>
            </a:xfrm>
          </p:grpSpPr>
          <p:sp>
            <p:nvSpPr>
              <p:cNvPr id="36" name="Title 1">
                <a:extLst>
                  <a:ext uri="{FF2B5EF4-FFF2-40B4-BE49-F238E27FC236}">
                    <a16:creationId xmlns:a16="http://schemas.microsoft.com/office/drawing/2014/main" id="{6E7778FD-2E4B-4C21-8531-5401C0AF5909}"/>
                  </a:ext>
                </a:extLst>
              </p:cNvPr>
              <p:cNvSpPr txBox="1">
                <a:spLocks/>
              </p:cNvSpPr>
              <p:nvPr/>
            </p:nvSpPr>
            <p:spPr>
              <a:xfrm>
                <a:off x="10123192" y="160060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Kubernetes control</a:t>
                </a:r>
              </a:p>
            </p:txBody>
          </p:sp>
          <p:sp>
            <p:nvSpPr>
              <p:cNvPr id="37" name="Rectangle: Rounded Corners 36">
                <a:extLst>
                  <a:ext uri="{FF2B5EF4-FFF2-40B4-BE49-F238E27FC236}">
                    <a16:creationId xmlns:a16="http://schemas.microsoft.com/office/drawing/2014/main" id="{DE92A11D-6CB2-403A-A3DE-173370B25220}"/>
                  </a:ext>
                </a:extLst>
              </p:cNvPr>
              <p:cNvSpPr/>
              <p:nvPr/>
            </p:nvSpPr>
            <p:spPr bwMode="auto">
              <a:xfrm>
                <a:off x="10070502" y="196262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38" name="Group 37">
                <a:extLst>
                  <a:ext uri="{FF2B5EF4-FFF2-40B4-BE49-F238E27FC236}">
                    <a16:creationId xmlns:a16="http://schemas.microsoft.com/office/drawing/2014/main" id="{8B16DEDD-2EC8-4077-B3C1-E924A55B674E}"/>
                  </a:ext>
                </a:extLst>
              </p:cNvPr>
              <p:cNvGrpSpPr/>
              <p:nvPr/>
            </p:nvGrpSpPr>
            <p:grpSpPr>
              <a:xfrm>
                <a:off x="10227777" y="2133941"/>
                <a:ext cx="508410" cy="480321"/>
                <a:chOff x="3172902" y="4132385"/>
                <a:chExt cx="355417" cy="335781"/>
              </a:xfrm>
            </p:grpSpPr>
            <p:grpSp>
              <p:nvGrpSpPr>
                <p:cNvPr id="39" name="Group 38">
                  <a:extLst>
                    <a:ext uri="{FF2B5EF4-FFF2-40B4-BE49-F238E27FC236}">
                      <a16:creationId xmlns:a16="http://schemas.microsoft.com/office/drawing/2014/main" id="{F86BADC7-52AB-4CDD-9407-C1E4B27FCF0D}"/>
                    </a:ext>
                  </a:extLst>
                </p:cNvPr>
                <p:cNvGrpSpPr/>
                <p:nvPr/>
              </p:nvGrpSpPr>
              <p:grpSpPr>
                <a:xfrm>
                  <a:off x="3234030" y="4132385"/>
                  <a:ext cx="233160" cy="110531"/>
                  <a:chOff x="3234867" y="4132385"/>
                  <a:chExt cx="233160" cy="110531"/>
                </a:xfrm>
              </p:grpSpPr>
              <p:sp>
                <p:nvSpPr>
                  <p:cNvPr id="47" name="Freeform: Shape 46">
                    <a:extLst>
                      <a:ext uri="{FF2B5EF4-FFF2-40B4-BE49-F238E27FC236}">
                        <a16:creationId xmlns:a16="http://schemas.microsoft.com/office/drawing/2014/main" id="{66F25163-3EF3-4A3D-93DC-51AE259948E5}"/>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48" name="Freeform: Shape 47">
                    <a:extLst>
                      <a:ext uri="{FF2B5EF4-FFF2-40B4-BE49-F238E27FC236}">
                        <a16:creationId xmlns:a16="http://schemas.microsoft.com/office/drawing/2014/main" id="{383E1FF4-5B76-4869-A1AC-3548DCCA23AF}"/>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40" name="Group 39">
                  <a:extLst>
                    <a:ext uri="{FF2B5EF4-FFF2-40B4-BE49-F238E27FC236}">
                      <a16:creationId xmlns:a16="http://schemas.microsoft.com/office/drawing/2014/main" id="{04835BEC-EBAA-403E-B768-9F27E4D5AA74}"/>
                    </a:ext>
                  </a:extLst>
                </p:cNvPr>
                <p:cNvGrpSpPr/>
                <p:nvPr/>
              </p:nvGrpSpPr>
              <p:grpSpPr>
                <a:xfrm>
                  <a:off x="3172902" y="4245010"/>
                  <a:ext cx="355417" cy="110531"/>
                  <a:chOff x="3172902" y="4244590"/>
                  <a:chExt cx="355417" cy="110531"/>
                </a:xfrm>
              </p:grpSpPr>
              <p:sp>
                <p:nvSpPr>
                  <p:cNvPr id="44" name="Freeform: Shape 43">
                    <a:extLst>
                      <a:ext uri="{FF2B5EF4-FFF2-40B4-BE49-F238E27FC236}">
                        <a16:creationId xmlns:a16="http://schemas.microsoft.com/office/drawing/2014/main" id="{4FCB1555-3051-477F-BD78-574DA95C3ECD}"/>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45" name="Freeform: Shape 44">
                    <a:extLst>
                      <a:ext uri="{FF2B5EF4-FFF2-40B4-BE49-F238E27FC236}">
                        <a16:creationId xmlns:a16="http://schemas.microsoft.com/office/drawing/2014/main" id="{822541B8-69A3-4D7E-8968-206C01D9CC89}"/>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46" name="Freeform: Shape 45">
                    <a:extLst>
                      <a:ext uri="{FF2B5EF4-FFF2-40B4-BE49-F238E27FC236}">
                        <a16:creationId xmlns:a16="http://schemas.microsoft.com/office/drawing/2014/main" id="{76DAA861-3E72-44B6-86BC-703D95464ECC}"/>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41" name="Group 40">
                  <a:extLst>
                    <a:ext uri="{FF2B5EF4-FFF2-40B4-BE49-F238E27FC236}">
                      <a16:creationId xmlns:a16="http://schemas.microsoft.com/office/drawing/2014/main" id="{B6486015-8CFD-4B8E-BC7B-3B1FAF8ADE60}"/>
                    </a:ext>
                  </a:extLst>
                </p:cNvPr>
                <p:cNvGrpSpPr/>
                <p:nvPr/>
              </p:nvGrpSpPr>
              <p:grpSpPr>
                <a:xfrm>
                  <a:off x="3234030" y="4357635"/>
                  <a:ext cx="233160" cy="110531"/>
                  <a:chOff x="3234867" y="4132385"/>
                  <a:chExt cx="233160" cy="110531"/>
                </a:xfrm>
              </p:grpSpPr>
              <p:sp>
                <p:nvSpPr>
                  <p:cNvPr id="42" name="Freeform: Shape 41">
                    <a:extLst>
                      <a:ext uri="{FF2B5EF4-FFF2-40B4-BE49-F238E27FC236}">
                        <a16:creationId xmlns:a16="http://schemas.microsoft.com/office/drawing/2014/main" id="{254B6875-2504-4BB5-941A-577C50FEA2A1}"/>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43" name="Freeform: Shape 42">
                    <a:extLst>
                      <a:ext uri="{FF2B5EF4-FFF2-40B4-BE49-F238E27FC236}">
                        <a16:creationId xmlns:a16="http://schemas.microsoft.com/office/drawing/2014/main" id="{641B9568-6695-4682-9BFF-E2FBEBDB40D1}"/>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grpSp>
          </p:grpSp>
        </p:grpSp>
        <p:grpSp>
          <p:nvGrpSpPr>
            <p:cNvPr id="3" name="Group 2">
              <a:extLst>
                <a:ext uri="{FF2B5EF4-FFF2-40B4-BE49-F238E27FC236}">
                  <a16:creationId xmlns:a16="http://schemas.microsoft.com/office/drawing/2014/main" id="{11A78AD4-8DCF-4114-B24C-D09E669AA018}"/>
                </a:ext>
              </a:extLst>
            </p:cNvPr>
            <p:cNvGrpSpPr/>
            <p:nvPr/>
          </p:nvGrpSpPr>
          <p:grpSpPr>
            <a:xfrm>
              <a:off x="917662" y="3216288"/>
              <a:ext cx="822960" cy="1159291"/>
              <a:chOff x="7370017" y="4650136"/>
              <a:chExt cx="822960" cy="1159291"/>
            </a:xfrm>
          </p:grpSpPr>
          <p:sp>
            <p:nvSpPr>
              <p:cNvPr id="49" name="Title 1">
                <a:extLst>
                  <a:ext uri="{FF2B5EF4-FFF2-40B4-BE49-F238E27FC236}">
                    <a16:creationId xmlns:a16="http://schemas.microsoft.com/office/drawing/2014/main" id="{8E1BCB13-6C9A-455A-A48F-83F7EEEAB08E}"/>
                  </a:ext>
                </a:extLst>
              </p:cNvPr>
              <p:cNvSpPr txBox="1">
                <a:spLocks/>
              </p:cNvSpPr>
              <p:nvPr/>
            </p:nvSpPr>
            <p:spPr>
              <a:xfrm>
                <a:off x="7370017" y="4986482"/>
                <a:ext cx="822960" cy="822945"/>
              </a:xfrm>
              <a:prstGeom prst="roundRect">
                <a:avLst>
                  <a:gd name="adj" fmla="val 4732"/>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marR="0" lvl="0" indent="0" algn="ctr" defTabSz="932472" fontAlgn="base">
                  <a:lnSpc>
                    <a:spcPct val="90000"/>
                  </a:lnSpc>
                  <a:spcBef>
                    <a:spcPct val="0"/>
                  </a:spcBef>
                  <a:spcAft>
                    <a:spcPct val="0"/>
                  </a:spcAft>
                  <a:buClrTx/>
                  <a:buSzTx/>
                  <a:buFontTx/>
                  <a:buNone/>
                  <a:tabLst/>
                  <a:defRPr kumimoji="0" sz="1200" b="0" i="0" u="none" strike="noStrike" cap="none" spc="0" normalizeH="0" baseline="0">
                    <a:ln>
                      <a:noFill/>
                    </a:ln>
                    <a:solidFill>
                      <a:srgbClr val="505050"/>
                    </a:solidFill>
                    <a:effectLst/>
                    <a:uLnTx/>
                    <a:uFillTx/>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102"/>
                <a:endParaRPr lang="en-US" sz="1176"/>
              </a:p>
            </p:txBody>
          </p:sp>
          <p:sp>
            <p:nvSpPr>
              <p:cNvPr id="50" name="Title 1">
                <a:extLst>
                  <a:ext uri="{FF2B5EF4-FFF2-40B4-BE49-F238E27FC236}">
                    <a16:creationId xmlns:a16="http://schemas.microsoft.com/office/drawing/2014/main" id="{AC541D30-C986-4065-A00E-38DBE6495A5C}"/>
                  </a:ext>
                </a:extLst>
              </p:cNvPr>
              <p:cNvSpPr txBox="1">
                <a:spLocks/>
              </p:cNvSpPr>
              <p:nvPr/>
            </p:nvSpPr>
            <p:spPr>
              <a:xfrm>
                <a:off x="7441332" y="4650136"/>
                <a:ext cx="680330"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896182">
                  <a:defRPr/>
                </a:pPr>
                <a:r>
                  <a:rPr lang="en-US" sz="980"/>
                  <a:t>Azure Pipelines</a:t>
                </a:r>
              </a:p>
            </p:txBody>
          </p:sp>
          <p:sp>
            <p:nvSpPr>
              <p:cNvPr id="51" name="Freeform: Shape 50">
                <a:extLst>
                  <a:ext uri="{FF2B5EF4-FFF2-40B4-BE49-F238E27FC236}">
                    <a16:creationId xmlns:a16="http://schemas.microsoft.com/office/drawing/2014/main" id="{8D445BFA-248C-4395-880D-4A3DF995EE12}"/>
                  </a:ext>
                </a:extLst>
              </p:cNvPr>
              <p:cNvSpPr>
                <a:spLocks noChangeAspect="1"/>
              </p:cNvSpPr>
              <p:nvPr/>
            </p:nvSpPr>
            <p:spPr bwMode="auto">
              <a:xfrm>
                <a:off x="7530037" y="5146575"/>
                <a:ext cx="502920" cy="502758"/>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F78D4"/>
              </a:solidFill>
              <a:ln>
                <a:noFill/>
              </a:ln>
            </p:spPr>
            <p:txBody>
              <a:bodyPr vert="horz" wrap="square" lIns="89642" tIns="44821" rIns="89642" bIns="44821" numCol="1" anchor="t" anchorCtr="0" compatLnSpc="1">
                <a:prstTxWarp prst="textNoShape">
                  <a:avLst/>
                </a:prstTxWarp>
                <a:noAutofit/>
              </a:bodyPr>
              <a:lstStyle/>
              <a:p>
                <a:pPr defTabSz="914367"/>
                <a:endParaRPr lang="en-US" sz="1765">
                  <a:solidFill>
                    <a:srgbClr val="3C3C41"/>
                  </a:solidFill>
                  <a:latin typeface="Segoe UI"/>
                </a:endParaRPr>
              </a:p>
            </p:txBody>
          </p:sp>
        </p:grpSp>
        <p:sp>
          <p:nvSpPr>
            <p:cNvPr id="53" name="Rectangle: Rounded Corners 52">
              <a:extLst>
                <a:ext uri="{FF2B5EF4-FFF2-40B4-BE49-F238E27FC236}">
                  <a16:creationId xmlns:a16="http://schemas.microsoft.com/office/drawing/2014/main" id="{B907E18F-711F-4104-8914-D3B6624B63A8}"/>
                </a:ext>
              </a:extLst>
            </p:cNvPr>
            <p:cNvSpPr/>
            <p:nvPr/>
          </p:nvSpPr>
          <p:spPr bwMode="auto">
            <a:xfrm>
              <a:off x="5107535" y="3552619"/>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54" name="Title 1">
              <a:extLst>
                <a:ext uri="{FF2B5EF4-FFF2-40B4-BE49-F238E27FC236}">
                  <a16:creationId xmlns:a16="http://schemas.microsoft.com/office/drawing/2014/main" id="{C2B4994D-94DA-43A1-9D28-0C1B269E7A24}"/>
                </a:ext>
              </a:extLst>
            </p:cNvPr>
            <p:cNvSpPr txBox="1">
              <a:spLocks/>
            </p:cNvSpPr>
            <p:nvPr/>
          </p:nvSpPr>
          <p:spPr>
            <a:xfrm>
              <a:off x="5067569" y="3194073"/>
              <a:ext cx="89667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Azure Monitor for containers</a:t>
              </a:r>
            </a:p>
          </p:txBody>
        </p:sp>
        <p:pic>
          <p:nvPicPr>
            <p:cNvPr id="55" name="Graphic 54">
              <a:extLst>
                <a:ext uri="{FF2B5EF4-FFF2-40B4-BE49-F238E27FC236}">
                  <a16:creationId xmlns:a16="http://schemas.microsoft.com/office/drawing/2014/main" id="{421B32CA-E2E1-4A36-B28B-09E0F009A35D}"/>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226710" y="3671794"/>
              <a:ext cx="584611" cy="584611"/>
            </a:xfrm>
            <a:prstGeom prst="rect">
              <a:avLst/>
            </a:prstGeom>
          </p:spPr>
        </p:pic>
        <p:cxnSp>
          <p:nvCxnSpPr>
            <p:cNvPr id="9" name="Straight Arrow Connector 8">
              <a:extLst>
                <a:ext uri="{FF2B5EF4-FFF2-40B4-BE49-F238E27FC236}">
                  <a16:creationId xmlns:a16="http://schemas.microsoft.com/office/drawing/2014/main" id="{E8F3C193-F3D0-46D7-895F-C8753281EF8C}"/>
                </a:ext>
              </a:extLst>
            </p:cNvPr>
            <p:cNvCxnSpPr>
              <a:cxnSpLocks/>
            </p:cNvCxnSpPr>
            <p:nvPr/>
          </p:nvCxnSpPr>
          <p:spPr>
            <a:xfrm flipV="1">
              <a:off x="1740622" y="3964099"/>
              <a:ext cx="1582602" cy="8"/>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71DEC590-E488-4A4B-AC16-4D73270280E2}"/>
                </a:ext>
              </a:extLst>
            </p:cNvPr>
            <p:cNvCxnSpPr>
              <a:cxnSpLocks/>
              <a:stCxn id="37" idx="3"/>
              <a:endCxn id="53" idx="1"/>
            </p:cNvCxnSpPr>
            <p:nvPr/>
          </p:nvCxnSpPr>
          <p:spPr>
            <a:xfrm>
              <a:off x="4146184" y="3964099"/>
              <a:ext cx="961351"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139CF238-3203-4805-B5A3-F0F77AC4B331}"/>
                </a:ext>
              </a:extLst>
            </p:cNvPr>
            <p:cNvGrpSpPr/>
            <p:nvPr/>
          </p:nvGrpSpPr>
          <p:grpSpPr>
            <a:xfrm>
              <a:off x="3323224" y="4896932"/>
              <a:ext cx="822960" cy="1184981"/>
              <a:chOff x="8178607" y="4679219"/>
              <a:chExt cx="822960" cy="1184981"/>
            </a:xfrm>
          </p:grpSpPr>
          <p:grpSp>
            <p:nvGrpSpPr>
              <p:cNvPr id="73" name="Group 72">
                <a:extLst>
                  <a:ext uri="{FF2B5EF4-FFF2-40B4-BE49-F238E27FC236}">
                    <a16:creationId xmlns:a16="http://schemas.microsoft.com/office/drawing/2014/main" id="{83972F30-2D64-4464-80CC-B1BB0CF97D24}"/>
                  </a:ext>
                </a:extLst>
              </p:cNvPr>
              <p:cNvGrpSpPr/>
              <p:nvPr/>
            </p:nvGrpSpPr>
            <p:grpSpPr>
              <a:xfrm>
                <a:off x="8298154" y="5189956"/>
                <a:ext cx="583866" cy="525529"/>
                <a:chOff x="2878931" y="2940843"/>
                <a:chExt cx="1095375" cy="971550"/>
              </a:xfrm>
            </p:grpSpPr>
            <p:sp>
              <p:nvSpPr>
                <p:cNvPr id="74" name="Freeform: Shape 84">
                  <a:extLst>
                    <a:ext uri="{FF2B5EF4-FFF2-40B4-BE49-F238E27FC236}">
                      <a16:creationId xmlns:a16="http://schemas.microsoft.com/office/drawing/2014/main" id="{9835303D-FE0E-4ACD-BD18-B1FAB895F5F3}"/>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rgbClr val="0F78D4"/>
                  </a:solidFill>
                  <a:prstDash val="solid"/>
                  <a:round/>
                </a:ln>
              </p:spPr>
              <p:txBody>
                <a:bodyPr/>
                <a:lstStyle/>
                <a:p>
                  <a:pPr defTabSz="932384">
                    <a:lnSpc>
                      <a:spcPct val="90000"/>
                    </a:lnSpc>
                    <a:defRPr/>
                  </a:pPr>
                  <a:endParaRPr lang="en-US" sz="1200">
                    <a:solidFill>
                      <a:srgbClr val="505050"/>
                    </a:solidFill>
                    <a:latin typeface="Segoe UI"/>
                  </a:endParaRPr>
                </a:p>
              </p:txBody>
            </p:sp>
            <p:sp>
              <p:nvSpPr>
                <p:cNvPr id="75" name="Freeform: Shape 85">
                  <a:extLst>
                    <a:ext uri="{FF2B5EF4-FFF2-40B4-BE49-F238E27FC236}">
                      <a16:creationId xmlns:a16="http://schemas.microsoft.com/office/drawing/2014/main" id="{2F81753C-F384-44D6-B462-435F40CA62A0}"/>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rgbClr val="0F78D4"/>
                  </a:solidFill>
                  <a:prstDash val="solid"/>
                  <a:round/>
                </a:ln>
              </p:spPr>
              <p:txBody>
                <a:bodyPr/>
                <a:lstStyle/>
                <a:p>
                  <a:pPr defTabSz="932384">
                    <a:lnSpc>
                      <a:spcPct val="90000"/>
                    </a:lnSpc>
                    <a:defRPr/>
                  </a:pPr>
                  <a:endParaRPr lang="en-US" sz="1200">
                    <a:solidFill>
                      <a:srgbClr val="505050"/>
                    </a:solidFill>
                    <a:latin typeface="Segoe UI"/>
                  </a:endParaRPr>
                </a:p>
              </p:txBody>
            </p:sp>
            <p:sp>
              <p:nvSpPr>
                <p:cNvPr id="76" name="Freeform: Shape 86">
                  <a:extLst>
                    <a:ext uri="{FF2B5EF4-FFF2-40B4-BE49-F238E27FC236}">
                      <a16:creationId xmlns:a16="http://schemas.microsoft.com/office/drawing/2014/main" id="{EFD456B7-D96D-4532-BCD0-88FF5E28E6E0}"/>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rgbClr val="0F78D4"/>
                  </a:solidFill>
                  <a:prstDash val="solid"/>
                  <a:round/>
                </a:ln>
              </p:spPr>
              <p:txBody>
                <a:bodyPr/>
                <a:lstStyle/>
                <a:p>
                  <a:pPr defTabSz="932384">
                    <a:lnSpc>
                      <a:spcPct val="90000"/>
                    </a:lnSpc>
                    <a:defRPr/>
                  </a:pPr>
                  <a:endParaRPr lang="en-US" sz="1200">
                    <a:solidFill>
                      <a:srgbClr val="505050"/>
                    </a:solidFill>
                    <a:latin typeface="Segoe UI"/>
                  </a:endParaRPr>
                </a:p>
              </p:txBody>
            </p:sp>
            <p:sp>
              <p:nvSpPr>
                <p:cNvPr id="77" name="Freeform: Shape 87">
                  <a:extLst>
                    <a:ext uri="{FF2B5EF4-FFF2-40B4-BE49-F238E27FC236}">
                      <a16:creationId xmlns:a16="http://schemas.microsoft.com/office/drawing/2014/main" id="{FFEA3B76-7910-4E17-8F52-57AE134D7D35}"/>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FFFFF"/>
                </a:solidFill>
                <a:ln w="12700" cap="rnd">
                  <a:solidFill>
                    <a:srgbClr val="0F78D4"/>
                  </a:solidFill>
                  <a:prstDash val="solid"/>
                  <a:round/>
                </a:ln>
              </p:spPr>
              <p:txBody>
                <a:bodyPr/>
                <a:lstStyle/>
                <a:p>
                  <a:pPr defTabSz="932384">
                    <a:lnSpc>
                      <a:spcPct val="90000"/>
                    </a:lnSpc>
                    <a:defRPr/>
                  </a:pPr>
                  <a:endParaRPr lang="en-US" sz="1200">
                    <a:solidFill>
                      <a:srgbClr val="505050"/>
                    </a:solidFill>
                    <a:latin typeface="Segoe UI"/>
                  </a:endParaRPr>
                </a:p>
              </p:txBody>
            </p:sp>
            <p:sp>
              <p:nvSpPr>
                <p:cNvPr id="78" name="Freeform: Shape 88">
                  <a:extLst>
                    <a:ext uri="{FF2B5EF4-FFF2-40B4-BE49-F238E27FC236}">
                      <a16:creationId xmlns:a16="http://schemas.microsoft.com/office/drawing/2014/main" id="{7BCA7B6F-DFE7-4999-A713-A58B2EA19BF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rgbClr val="0F78D4"/>
                  </a:solidFill>
                  <a:prstDash val="solid"/>
                  <a:round/>
                </a:ln>
              </p:spPr>
              <p:txBody>
                <a:bodyPr/>
                <a:lstStyle/>
                <a:p>
                  <a:pPr defTabSz="932384">
                    <a:lnSpc>
                      <a:spcPct val="90000"/>
                    </a:lnSpc>
                    <a:defRPr/>
                  </a:pPr>
                  <a:endParaRPr lang="en-US" sz="1200">
                    <a:solidFill>
                      <a:srgbClr val="505050"/>
                    </a:solidFill>
                    <a:latin typeface="Segoe UI"/>
                  </a:endParaRPr>
                </a:p>
              </p:txBody>
            </p:sp>
            <p:sp>
              <p:nvSpPr>
                <p:cNvPr id="79" name="Freeform: Shape 89">
                  <a:extLst>
                    <a:ext uri="{FF2B5EF4-FFF2-40B4-BE49-F238E27FC236}">
                      <a16:creationId xmlns:a16="http://schemas.microsoft.com/office/drawing/2014/main" id="{096055EC-AB95-4078-81BD-A38C910D58FD}"/>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rgbClr val="0F78D4"/>
                  </a:solidFill>
                  <a:prstDash val="solid"/>
                  <a:round/>
                </a:ln>
              </p:spPr>
              <p:txBody>
                <a:bodyPr/>
                <a:lstStyle/>
                <a:p>
                  <a:pPr defTabSz="932384">
                    <a:lnSpc>
                      <a:spcPct val="90000"/>
                    </a:lnSpc>
                    <a:defRPr/>
                  </a:pPr>
                  <a:endParaRPr lang="en-US" sz="1200">
                    <a:solidFill>
                      <a:srgbClr val="505050"/>
                    </a:solidFill>
                    <a:latin typeface="Segoe UI"/>
                  </a:endParaRPr>
                </a:p>
              </p:txBody>
            </p:sp>
            <p:sp>
              <p:nvSpPr>
                <p:cNvPr id="80" name="Freeform: Shape 90">
                  <a:extLst>
                    <a:ext uri="{FF2B5EF4-FFF2-40B4-BE49-F238E27FC236}">
                      <a16:creationId xmlns:a16="http://schemas.microsoft.com/office/drawing/2014/main" id="{FAB40A2C-79F4-4E7E-A64C-8C6D4C7F7D3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rgbClr val="0F78D4"/>
                  </a:solidFill>
                  <a:prstDash val="solid"/>
                  <a:round/>
                </a:ln>
              </p:spPr>
              <p:txBody>
                <a:bodyPr/>
                <a:lstStyle/>
                <a:p>
                  <a:pPr defTabSz="932384">
                    <a:lnSpc>
                      <a:spcPct val="90000"/>
                    </a:lnSpc>
                    <a:defRPr/>
                  </a:pPr>
                  <a:endParaRPr lang="en-US" sz="1200">
                    <a:solidFill>
                      <a:srgbClr val="505050"/>
                    </a:solidFill>
                    <a:latin typeface="Segoe UI"/>
                  </a:endParaRPr>
                </a:p>
              </p:txBody>
            </p:sp>
          </p:grpSp>
          <p:sp>
            <p:nvSpPr>
              <p:cNvPr id="82" name="Title 1">
                <a:extLst>
                  <a:ext uri="{FF2B5EF4-FFF2-40B4-BE49-F238E27FC236}">
                    <a16:creationId xmlns:a16="http://schemas.microsoft.com/office/drawing/2014/main" id="{60AF4FD0-C809-4903-AD34-1B361A3D21AA}"/>
                  </a:ext>
                </a:extLst>
              </p:cNvPr>
              <p:cNvSpPr txBox="1">
                <a:spLocks/>
              </p:cNvSpPr>
              <p:nvPr/>
            </p:nvSpPr>
            <p:spPr>
              <a:xfrm>
                <a:off x="8231297" y="4679219"/>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ACI burst from AKS</a:t>
                </a:r>
              </a:p>
            </p:txBody>
          </p:sp>
          <p:sp>
            <p:nvSpPr>
              <p:cNvPr id="83" name="Rectangle: Rounded Corners 82">
                <a:extLst>
                  <a:ext uri="{FF2B5EF4-FFF2-40B4-BE49-F238E27FC236}">
                    <a16:creationId xmlns:a16="http://schemas.microsoft.com/office/drawing/2014/main" id="{9F0A9276-F33B-4ED3-9399-46408A8FC9CD}"/>
                  </a:ext>
                </a:extLst>
              </p:cNvPr>
              <p:cNvSpPr/>
              <p:nvPr/>
            </p:nvSpPr>
            <p:spPr bwMode="auto">
              <a:xfrm>
                <a:off x="8178607" y="5041240"/>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grpSp>
          <p:nvGrpSpPr>
            <p:cNvPr id="13" name="Group 12">
              <a:extLst>
                <a:ext uri="{FF2B5EF4-FFF2-40B4-BE49-F238E27FC236}">
                  <a16:creationId xmlns:a16="http://schemas.microsoft.com/office/drawing/2014/main" id="{EE9C1610-E506-49AA-9B1F-564DDB7ECA0C}"/>
                </a:ext>
              </a:extLst>
            </p:cNvPr>
            <p:cNvGrpSpPr/>
            <p:nvPr/>
          </p:nvGrpSpPr>
          <p:grpSpPr>
            <a:xfrm>
              <a:off x="3585140" y="4477134"/>
              <a:ext cx="768265" cy="318244"/>
              <a:chOff x="8410587" y="4399501"/>
              <a:chExt cx="768265" cy="318244"/>
            </a:xfrm>
          </p:grpSpPr>
          <p:sp>
            <p:nvSpPr>
              <p:cNvPr id="100" name="Plus Sign 99">
                <a:extLst>
                  <a:ext uri="{FF2B5EF4-FFF2-40B4-BE49-F238E27FC236}">
                    <a16:creationId xmlns:a16="http://schemas.microsoft.com/office/drawing/2014/main" id="{FF83FD7C-571A-4E64-91F1-E0C66187061D}"/>
                  </a:ext>
                </a:extLst>
              </p:cNvPr>
              <p:cNvSpPr/>
              <p:nvPr/>
            </p:nvSpPr>
            <p:spPr bwMode="auto">
              <a:xfrm>
                <a:off x="8410587" y="4399501"/>
                <a:ext cx="298740" cy="318244"/>
              </a:xfrm>
              <a:prstGeom prst="mathPlus">
                <a:avLst>
                  <a:gd name="adj1" fmla="val 2382"/>
                </a:avLst>
              </a:prstGeom>
              <a:solidFill>
                <a:schemeClr val="accent1"/>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Rectangle 100">
                <a:extLst>
                  <a:ext uri="{FF2B5EF4-FFF2-40B4-BE49-F238E27FC236}">
                    <a16:creationId xmlns:a16="http://schemas.microsoft.com/office/drawing/2014/main" id="{96D0EC0F-BD52-45B1-AA1B-922EDBC25D48}"/>
                  </a:ext>
                </a:extLst>
              </p:cNvPr>
              <p:cNvSpPr/>
              <p:nvPr/>
            </p:nvSpPr>
            <p:spPr>
              <a:xfrm>
                <a:off x="8661818" y="4431665"/>
                <a:ext cx="517034" cy="248019"/>
              </a:xfrm>
              <a:prstGeom prst="rect">
                <a:avLst/>
              </a:prstGeom>
            </p:spPr>
            <p:txBody>
              <a:bodyPr wrap="none">
                <a:spAutoFit/>
              </a:bodyPr>
              <a:lstStyle/>
              <a:p>
                <a:pPr defTabSz="914367"/>
                <a:r>
                  <a:rPr lang="en-US" sz="980" kern="0">
                    <a:solidFill>
                      <a:srgbClr val="00B050"/>
                    </a:solidFill>
                    <a:latin typeface="Segoe UI Semibold" panose="020B0702040204020203" pitchFamily="34" charset="0"/>
                    <a:ea typeface="Segoe UI Light" charset="0"/>
                    <a:cs typeface="Segoe UI Semibold" panose="020B0702040204020203" pitchFamily="34" charset="0"/>
                  </a:rPr>
                  <a:t>NEW!</a:t>
                </a:r>
                <a:endParaRPr lang="en-US" sz="980">
                  <a:solidFill>
                    <a:srgbClr val="00B050"/>
                  </a:solidFill>
                  <a:latin typeface="Segoe UI Semibold" panose="020B0702040204020203" pitchFamily="34" charset="0"/>
                  <a:cs typeface="Segoe UI Semibold" panose="020B0702040204020203" pitchFamily="34" charset="0"/>
                </a:endParaRPr>
              </a:p>
            </p:txBody>
          </p:sp>
        </p:grpSp>
        <p:grpSp>
          <p:nvGrpSpPr>
            <p:cNvPr id="18" name="Group 17">
              <a:extLst>
                <a:ext uri="{FF2B5EF4-FFF2-40B4-BE49-F238E27FC236}">
                  <a16:creationId xmlns:a16="http://schemas.microsoft.com/office/drawing/2014/main" id="{16110DDA-0DBF-4967-8673-F7EA991C9010}"/>
                </a:ext>
              </a:extLst>
            </p:cNvPr>
            <p:cNvGrpSpPr/>
            <p:nvPr/>
          </p:nvGrpSpPr>
          <p:grpSpPr>
            <a:xfrm>
              <a:off x="2082307" y="2694463"/>
              <a:ext cx="899233" cy="1227118"/>
              <a:chOff x="6500334" y="2694463"/>
              <a:chExt cx="899233" cy="1227118"/>
            </a:xfrm>
          </p:grpSpPr>
          <p:cxnSp>
            <p:nvCxnSpPr>
              <p:cNvPr id="15" name="Straight Connector 14">
                <a:extLst>
                  <a:ext uri="{FF2B5EF4-FFF2-40B4-BE49-F238E27FC236}">
                    <a16:creationId xmlns:a16="http://schemas.microsoft.com/office/drawing/2014/main" id="{99AAC6A5-FC1E-417A-BE47-3AF21F244DE1}"/>
                  </a:ext>
                </a:extLst>
              </p:cNvPr>
              <p:cNvCxnSpPr>
                <a:cxnSpLocks/>
              </p:cNvCxnSpPr>
              <p:nvPr/>
            </p:nvCxnSpPr>
            <p:spPr>
              <a:xfrm flipV="1">
                <a:off x="6945127" y="3301285"/>
                <a:ext cx="0" cy="620296"/>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599CE917-C7CA-4C03-96E6-64FDD7BBC909}"/>
                  </a:ext>
                </a:extLst>
              </p:cNvPr>
              <p:cNvGrpSpPr/>
              <p:nvPr/>
            </p:nvGrpSpPr>
            <p:grpSpPr>
              <a:xfrm>
                <a:off x="6500334" y="2694463"/>
                <a:ext cx="899233" cy="570449"/>
                <a:chOff x="6500334" y="2694463"/>
                <a:chExt cx="899233" cy="570449"/>
              </a:xfrm>
            </p:grpSpPr>
            <p:sp>
              <p:nvSpPr>
                <p:cNvPr id="102" name="Glasses_EA16" title="Icon of eye glasses">
                  <a:extLst>
                    <a:ext uri="{FF2B5EF4-FFF2-40B4-BE49-F238E27FC236}">
                      <a16:creationId xmlns:a16="http://schemas.microsoft.com/office/drawing/2014/main" id="{1D5E1436-2F57-4476-BE88-8CD7668D5D18}"/>
                    </a:ext>
                  </a:extLst>
                </p:cNvPr>
                <p:cNvSpPr>
                  <a:spLocks noChangeAspect="1" noEditPoints="1"/>
                </p:cNvSpPr>
                <p:nvPr/>
              </p:nvSpPr>
              <p:spPr bwMode="auto">
                <a:xfrm>
                  <a:off x="6637693" y="2931862"/>
                  <a:ext cx="624515" cy="333050"/>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sp>
              <p:nvSpPr>
                <p:cNvPr id="103" name="Title 1">
                  <a:extLst>
                    <a:ext uri="{FF2B5EF4-FFF2-40B4-BE49-F238E27FC236}">
                      <a16:creationId xmlns:a16="http://schemas.microsoft.com/office/drawing/2014/main" id="{1D88F6D5-DF33-4B43-A8EF-29E4476D1193}"/>
                    </a:ext>
                  </a:extLst>
                </p:cNvPr>
                <p:cNvSpPr txBox="1">
                  <a:spLocks/>
                </p:cNvSpPr>
                <p:nvPr/>
              </p:nvSpPr>
              <p:spPr>
                <a:xfrm>
                  <a:off x="6500334" y="2694463"/>
                  <a:ext cx="899233"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896182">
                    <a:defRPr/>
                  </a:pPr>
                  <a:r>
                    <a:rPr lang="en-US" sz="980"/>
                    <a:t>Observability</a:t>
                  </a:r>
                </a:p>
              </p:txBody>
            </p:sp>
          </p:grpSp>
        </p:grpSp>
        <p:grpSp>
          <p:nvGrpSpPr>
            <p:cNvPr id="5" name="Group 4">
              <a:extLst>
                <a:ext uri="{FF2B5EF4-FFF2-40B4-BE49-F238E27FC236}">
                  <a16:creationId xmlns:a16="http://schemas.microsoft.com/office/drawing/2014/main" id="{161AD152-D3B6-47AB-8033-1A03A68113F5}"/>
                </a:ext>
              </a:extLst>
            </p:cNvPr>
            <p:cNvGrpSpPr/>
            <p:nvPr/>
          </p:nvGrpSpPr>
          <p:grpSpPr>
            <a:xfrm>
              <a:off x="6959898" y="1509370"/>
              <a:ext cx="3606255" cy="4909457"/>
              <a:chOff x="7353300" y="1747157"/>
              <a:chExt cx="3606255" cy="4909457"/>
            </a:xfrm>
          </p:grpSpPr>
          <p:grpSp>
            <p:nvGrpSpPr>
              <p:cNvPr id="4" name="Group 3">
                <a:extLst>
                  <a:ext uri="{FF2B5EF4-FFF2-40B4-BE49-F238E27FC236}">
                    <a16:creationId xmlns:a16="http://schemas.microsoft.com/office/drawing/2014/main" id="{581C0369-1E66-4169-B1D2-09FE4EA1B225}"/>
                  </a:ext>
                </a:extLst>
              </p:cNvPr>
              <p:cNvGrpSpPr/>
              <p:nvPr/>
            </p:nvGrpSpPr>
            <p:grpSpPr>
              <a:xfrm>
                <a:off x="7632766" y="1969006"/>
                <a:ext cx="3326789" cy="4465758"/>
                <a:chOff x="7632766" y="2006209"/>
                <a:chExt cx="3326789" cy="4465758"/>
              </a:xfrm>
            </p:grpSpPr>
            <p:sp>
              <p:nvSpPr>
                <p:cNvPr id="28" name="Title 16">
                  <a:extLst>
                    <a:ext uri="{FF2B5EF4-FFF2-40B4-BE49-F238E27FC236}">
                      <a16:creationId xmlns:a16="http://schemas.microsoft.com/office/drawing/2014/main" id="{A8FCCB81-0E64-49B0-9C99-458A174DAC33}"/>
                    </a:ext>
                  </a:extLst>
                </p:cNvPr>
                <p:cNvSpPr txBox="1">
                  <a:spLocks/>
                </p:cNvSpPr>
                <p:nvPr/>
              </p:nvSpPr>
              <p:spPr>
                <a:xfrm>
                  <a:off x="7632766" y="2006209"/>
                  <a:ext cx="3326789" cy="861774"/>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0" indent="0" defTabSz="914367">
                    <a:buNone/>
                  </a:pPr>
                  <a:r>
                    <a:rPr lang="en-US" sz="1372">
                      <a:latin typeface="Segoe UI Semibold" panose="020B0702040204020203" pitchFamily="34" charset="0"/>
                      <a:cs typeface="Segoe UI Semibold" panose="020B0702040204020203" pitchFamily="34" charset="0"/>
                    </a:rPr>
                    <a:t>Visualization</a:t>
                  </a:r>
                </a:p>
                <a:p>
                  <a:pPr marL="0" indent="0" defTabSz="914367">
                    <a:buNone/>
                  </a:pPr>
                  <a:r>
                    <a:rPr lang="en-US" sz="1372">
                      <a:solidFill>
                        <a:srgbClr val="000000"/>
                      </a:solidFill>
                    </a:rPr>
                    <a:t>Visualize overall health and performance from clusters to containers with drill downs and filters</a:t>
                  </a:r>
                </a:p>
              </p:txBody>
            </p:sp>
            <p:sp>
              <p:nvSpPr>
                <p:cNvPr id="31" name="Title 16">
                  <a:extLst>
                    <a:ext uri="{FF2B5EF4-FFF2-40B4-BE49-F238E27FC236}">
                      <a16:creationId xmlns:a16="http://schemas.microsoft.com/office/drawing/2014/main" id="{5A47256E-9B29-46C2-A041-2A75B2A86632}"/>
                    </a:ext>
                  </a:extLst>
                </p:cNvPr>
                <p:cNvSpPr txBox="1">
                  <a:spLocks/>
                </p:cNvSpPr>
                <p:nvPr/>
              </p:nvSpPr>
              <p:spPr>
                <a:xfrm>
                  <a:off x="7632766" y="3068787"/>
                  <a:ext cx="3326789" cy="646331"/>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0" indent="0" defTabSz="914367">
                    <a:buNone/>
                  </a:pPr>
                  <a:r>
                    <a:rPr lang="en-US" sz="1372">
                      <a:latin typeface="Segoe UI Semibold" panose="020B0702040204020203" pitchFamily="34" charset="0"/>
                      <a:cs typeface="Segoe UI Semibold" panose="020B0702040204020203" pitchFamily="34" charset="0"/>
                    </a:rPr>
                    <a:t>Insights</a:t>
                  </a:r>
                </a:p>
                <a:p>
                  <a:pPr marL="0" indent="0" defTabSz="914367">
                    <a:buNone/>
                  </a:pPr>
                  <a:r>
                    <a:rPr lang="en-US" sz="1372">
                      <a:solidFill>
                        <a:srgbClr val="000000"/>
                      </a:solidFill>
                    </a:rPr>
                    <a:t>Provide insights with multi-cluster health roll up view</a:t>
                  </a:r>
                </a:p>
              </p:txBody>
            </p:sp>
            <p:sp>
              <p:nvSpPr>
                <p:cNvPr id="32" name="Title 16">
                  <a:extLst>
                    <a:ext uri="{FF2B5EF4-FFF2-40B4-BE49-F238E27FC236}">
                      <a16:creationId xmlns:a16="http://schemas.microsoft.com/office/drawing/2014/main" id="{35B46280-2D0A-48C8-822C-794121814D52}"/>
                    </a:ext>
                  </a:extLst>
                </p:cNvPr>
                <p:cNvSpPr txBox="1">
                  <a:spLocks/>
                </p:cNvSpPr>
                <p:nvPr/>
              </p:nvSpPr>
              <p:spPr>
                <a:xfrm>
                  <a:off x="7632766" y="3915922"/>
                  <a:ext cx="3326789" cy="861774"/>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0" indent="0" defTabSz="914367">
                    <a:buNone/>
                  </a:pPr>
                  <a:r>
                    <a:rPr lang="en-US" sz="1372">
                      <a:latin typeface="Segoe UI Semibold" panose="020B0702040204020203" pitchFamily="34" charset="0"/>
                      <a:cs typeface="Segoe UI Semibold" panose="020B0702040204020203" pitchFamily="34" charset="0"/>
                    </a:rPr>
                    <a:t>Monitor &amp; Analyze</a:t>
                  </a:r>
                </a:p>
                <a:p>
                  <a:pPr marL="0" indent="0" defTabSz="914367">
                    <a:buNone/>
                  </a:pPr>
                  <a:r>
                    <a:rPr lang="en-US" sz="1372">
                      <a:solidFill>
                        <a:srgbClr val="000000"/>
                      </a:solidFill>
                    </a:rPr>
                    <a:t>Monitor and analyze Kubernetes and container deployment performance, events, health, and logs</a:t>
                  </a:r>
                </a:p>
              </p:txBody>
            </p:sp>
            <p:sp>
              <p:nvSpPr>
                <p:cNvPr id="33" name="Title 16">
                  <a:extLst>
                    <a:ext uri="{FF2B5EF4-FFF2-40B4-BE49-F238E27FC236}">
                      <a16:creationId xmlns:a16="http://schemas.microsoft.com/office/drawing/2014/main" id="{1AFA42D3-916A-4F06-8CE9-6514EFF558A2}"/>
                    </a:ext>
                  </a:extLst>
                </p:cNvPr>
                <p:cNvSpPr txBox="1">
                  <a:spLocks/>
                </p:cNvSpPr>
                <p:nvPr/>
              </p:nvSpPr>
              <p:spPr>
                <a:xfrm>
                  <a:off x="7632766" y="4978500"/>
                  <a:ext cx="3326789" cy="646331"/>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0" indent="0" defTabSz="914367">
                    <a:buNone/>
                  </a:pPr>
                  <a:r>
                    <a:rPr lang="en-US" sz="1372">
                      <a:latin typeface="Segoe UI Semibold" panose="020B0702040204020203" pitchFamily="34" charset="0"/>
                      <a:cs typeface="Segoe UI Semibold" panose="020B0702040204020203" pitchFamily="34" charset="0"/>
                    </a:rPr>
                    <a:t>Response</a:t>
                  </a:r>
                </a:p>
                <a:p>
                  <a:pPr marL="0" indent="0" defTabSz="914367">
                    <a:buNone/>
                  </a:pPr>
                  <a:r>
                    <a:rPr lang="en-US" sz="1372">
                      <a:solidFill>
                        <a:srgbClr val="000000"/>
                      </a:solidFill>
                    </a:rPr>
                    <a:t>Native alerting with integration to issue managements and ITSM tools</a:t>
                  </a:r>
                </a:p>
              </p:txBody>
            </p:sp>
            <p:sp>
              <p:nvSpPr>
                <p:cNvPr id="34" name="Title 16">
                  <a:extLst>
                    <a:ext uri="{FF2B5EF4-FFF2-40B4-BE49-F238E27FC236}">
                      <a16:creationId xmlns:a16="http://schemas.microsoft.com/office/drawing/2014/main" id="{0A353EBF-0B5D-4644-B99C-8F7BB9B16E5E}"/>
                    </a:ext>
                  </a:extLst>
                </p:cNvPr>
                <p:cNvSpPr txBox="1">
                  <a:spLocks/>
                </p:cNvSpPr>
                <p:nvPr/>
              </p:nvSpPr>
              <p:spPr>
                <a:xfrm>
                  <a:off x="7632766" y="5825636"/>
                  <a:ext cx="3326789" cy="646331"/>
                </a:xfrm>
                <a:prstGeom prst="rect">
                  <a:avLst/>
                </a:prstGeom>
              </p:spPr>
              <p:txBody>
                <a:bodyPr vert="horz" wrap="square" lIns="0" tIns="0" rIns="0" bIns="0" rtlCol="0" anchor="t">
                  <a:spAutoFit/>
                </a:bodyPr>
                <a:lstStyle>
                  <a:defPPr>
                    <a:defRPr lang="en-US"/>
                  </a:defPPr>
                  <a:lvl1pPr marL="274320" lvl="0" indent="-274320">
                    <a:lnSpc>
                      <a:spcPct val="100000"/>
                    </a:lnSpc>
                    <a:spcBef>
                      <a:spcPct val="0"/>
                    </a:spcBef>
                    <a:buFont typeface="+mj-lt"/>
                    <a:buAutoNum type="arabicPeriod"/>
                    <a:defRPr sz="1400" b="0" cap="none" spc="0" baseline="0">
                      <a:ln w="3175">
                        <a:noFill/>
                      </a:ln>
                      <a:solidFill>
                        <a:srgbClr val="0078D4"/>
                      </a:solidFill>
                      <a:effectLst/>
                      <a:latin typeface="Segoe UI" panose="020B0502040204020203" pitchFamily="34" charset="0"/>
                      <a:cs typeface="Segoe UI" pitchFamily="34" charset="0"/>
                    </a:defRPr>
                  </a:lvl1pPr>
                </a:lstStyle>
                <a:p>
                  <a:pPr marL="0" indent="0" defTabSz="914367">
                    <a:buNone/>
                  </a:pPr>
                  <a:r>
                    <a:rPr lang="en-US" sz="1372">
                      <a:latin typeface="Segoe UI Semibold" panose="020B0702040204020203" pitchFamily="34" charset="0"/>
                      <a:cs typeface="Segoe UI Semibold" panose="020B0702040204020203" pitchFamily="34" charset="0"/>
                    </a:rPr>
                    <a:t>Observability</a:t>
                  </a:r>
                </a:p>
                <a:p>
                  <a:pPr marL="0" indent="0" defTabSz="914367">
                    <a:buNone/>
                  </a:pPr>
                  <a:r>
                    <a:rPr lang="en-US" sz="1372">
                      <a:solidFill>
                        <a:srgbClr val="000000"/>
                      </a:solidFill>
                    </a:rPr>
                    <a:t>Observe live container logs on container deployment status</a:t>
                  </a:r>
                </a:p>
              </p:txBody>
            </p:sp>
          </p:grpSp>
          <p:sp>
            <p:nvSpPr>
              <p:cNvPr id="2" name="Left Bracket 1">
                <a:extLst>
                  <a:ext uri="{FF2B5EF4-FFF2-40B4-BE49-F238E27FC236}">
                    <a16:creationId xmlns:a16="http://schemas.microsoft.com/office/drawing/2014/main" id="{91CC8605-58D7-4451-A797-5906681629AA}"/>
                  </a:ext>
                </a:extLst>
              </p:cNvPr>
              <p:cNvSpPr/>
              <p:nvPr/>
            </p:nvSpPr>
            <p:spPr>
              <a:xfrm>
                <a:off x="7353300" y="1747157"/>
                <a:ext cx="174869" cy="4909457"/>
              </a:xfrm>
              <a:prstGeom prst="leftBracket">
                <a:avLst/>
              </a:prstGeom>
              <a:ln w="12700">
                <a:solidFill>
                  <a:srgbClr val="0F78D4"/>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3C3C41"/>
                  </a:solidFill>
                  <a:latin typeface="Segoe UI"/>
                </a:endParaRPr>
              </a:p>
            </p:txBody>
          </p:sp>
        </p:grpSp>
        <p:cxnSp>
          <p:nvCxnSpPr>
            <p:cNvPr id="56" name="Straight Arrow Connector 55">
              <a:extLst>
                <a:ext uri="{FF2B5EF4-FFF2-40B4-BE49-F238E27FC236}">
                  <a16:creationId xmlns:a16="http://schemas.microsoft.com/office/drawing/2014/main" id="{1667972E-81D7-4195-8457-EAC211003A48}"/>
                </a:ext>
              </a:extLst>
            </p:cNvPr>
            <p:cNvCxnSpPr>
              <a:cxnSpLocks/>
              <a:stCxn id="53" idx="3"/>
              <a:endCxn id="2" idx="1"/>
            </p:cNvCxnSpPr>
            <p:nvPr/>
          </p:nvCxnSpPr>
          <p:spPr>
            <a:xfrm>
              <a:off x="5930495" y="3964099"/>
              <a:ext cx="1029403" cy="0"/>
            </a:xfrm>
            <a:prstGeom prst="straightConnector1">
              <a:avLst/>
            </a:prstGeom>
            <a:ln w="12700">
              <a:solidFill>
                <a:srgbClr val="0F78D4"/>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58797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55994" y="620827"/>
            <a:ext cx="9306634" cy="402302"/>
          </a:xfrm>
        </p:spPr>
        <p:txBody>
          <a:bodyPr/>
          <a:lstStyle/>
          <a:p>
            <a:r>
              <a:rPr lang="en-US"/>
              <a:t>AKS virtual node</a:t>
            </a:r>
            <a:endParaRPr lang="en-US">
              <a:latin typeface="+mn-lt"/>
            </a:endParaRPr>
          </a:p>
        </p:txBody>
      </p:sp>
      <p:grpSp>
        <p:nvGrpSpPr>
          <p:cNvPr id="26" name="Group 25">
            <a:extLst>
              <a:ext uri="{FF2B5EF4-FFF2-40B4-BE49-F238E27FC236}">
                <a16:creationId xmlns:a16="http://schemas.microsoft.com/office/drawing/2014/main" id="{6C579310-9B1E-4244-AB2C-C829DF979CB2}"/>
              </a:ext>
            </a:extLst>
          </p:cNvPr>
          <p:cNvGrpSpPr/>
          <p:nvPr/>
        </p:nvGrpSpPr>
        <p:grpSpPr>
          <a:xfrm>
            <a:off x="2124356" y="1836376"/>
            <a:ext cx="7943289" cy="4092430"/>
            <a:chOff x="3083295" y="1991166"/>
            <a:chExt cx="8102569" cy="4174492"/>
          </a:xfrm>
        </p:grpSpPr>
        <p:grpSp>
          <p:nvGrpSpPr>
            <p:cNvPr id="27" name="Group 26">
              <a:extLst>
                <a:ext uri="{FF2B5EF4-FFF2-40B4-BE49-F238E27FC236}">
                  <a16:creationId xmlns:a16="http://schemas.microsoft.com/office/drawing/2014/main" id="{29075D59-2799-4B0E-8DD9-CE76999F8C5B}"/>
                </a:ext>
              </a:extLst>
            </p:cNvPr>
            <p:cNvGrpSpPr/>
            <p:nvPr/>
          </p:nvGrpSpPr>
          <p:grpSpPr>
            <a:xfrm>
              <a:off x="5001107" y="1991166"/>
              <a:ext cx="878110" cy="1136844"/>
              <a:chOff x="2150840" y="2128326"/>
              <a:chExt cx="878110" cy="1136844"/>
            </a:xfrm>
          </p:grpSpPr>
          <p:sp>
            <p:nvSpPr>
              <p:cNvPr id="148" name="Rectangle: Rounded Corners 118">
                <a:extLst>
                  <a:ext uri="{FF2B5EF4-FFF2-40B4-BE49-F238E27FC236}">
                    <a16:creationId xmlns:a16="http://schemas.microsoft.com/office/drawing/2014/main" id="{AD8123B6-AB8F-4C64-8946-FB5EE77A5EF6}"/>
                  </a:ext>
                </a:extLst>
              </p:cNvPr>
              <p:cNvSpPr/>
              <p:nvPr/>
            </p:nvSpPr>
            <p:spPr bwMode="auto">
              <a:xfrm>
                <a:off x="2150840" y="2327836"/>
                <a:ext cx="878110" cy="937334"/>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149" name="Title 1">
                <a:extLst>
                  <a:ext uri="{FF2B5EF4-FFF2-40B4-BE49-F238E27FC236}">
                    <a16:creationId xmlns:a16="http://schemas.microsoft.com/office/drawing/2014/main" id="{B14CBEA1-270A-4BE2-9D88-27FC89468C63}"/>
                  </a:ext>
                </a:extLst>
              </p:cNvPr>
              <p:cNvSpPr txBox="1">
                <a:spLocks/>
              </p:cNvSpPr>
              <p:nvPr/>
            </p:nvSpPr>
            <p:spPr>
              <a:xfrm>
                <a:off x="2287577" y="2128326"/>
                <a:ext cx="604636"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980" spc="0">
                    <a:solidFill>
                      <a:srgbClr val="000000"/>
                    </a:solidFill>
                    <a:latin typeface="Segoe UI Semibold" panose="020B0702040204020203" pitchFamily="34" charset="0"/>
                    <a:cs typeface="Segoe UI Semibold" panose="020B0702040204020203" pitchFamily="34" charset="0"/>
                  </a:rPr>
                  <a:t>VM</a:t>
                </a:r>
              </a:p>
            </p:txBody>
          </p:sp>
          <p:sp>
            <p:nvSpPr>
              <p:cNvPr id="150" name="Title 1">
                <a:extLst>
                  <a:ext uri="{FF2B5EF4-FFF2-40B4-BE49-F238E27FC236}">
                    <a16:creationId xmlns:a16="http://schemas.microsoft.com/office/drawing/2014/main" id="{0BCAF416-7252-40A1-9935-C66C4BEF7A78}"/>
                  </a:ext>
                </a:extLst>
              </p:cNvPr>
              <p:cNvSpPr txBox="1">
                <a:spLocks/>
              </p:cNvSpPr>
              <p:nvPr/>
            </p:nvSpPr>
            <p:spPr>
              <a:xfrm>
                <a:off x="2329487" y="2387703"/>
                <a:ext cx="520816"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784" spc="0">
                    <a:solidFill>
                      <a:srgbClr val="000000"/>
                    </a:solidFill>
                    <a:latin typeface="Segoe UI Semibold" panose="020B0702040204020203" pitchFamily="34" charset="0"/>
                    <a:cs typeface="Segoe UI Semibold" panose="020B0702040204020203" pitchFamily="34" charset="0"/>
                  </a:rPr>
                  <a:t>Pods</a:t>
                </a:r>
              </a:p>
            </p:txBody>
          </p:sp>
          <p:grpSp>
            <p:nvGrpSpPr>
              <p:cNvPr id="151" name="Group 150">
                <a:extLst>
                  <a:ext uri="{FF2B5EF4-FFF2-40B4-BE49-F238E27FC236}">
                    <a16:creationId xmlns:a16="http://schemas.microsoft.com/office/drawing/2014/main" id="{0E8717CA-6492-4FD8-9A14-399AF0965214}"/>
                  </a:ext>
                </a:extLst>
              </p:cNvPr>
              <p:cNvGrpSpPr/>
              <p:nvPr/>
            </p:nvGrpSpPr>
            <p:grpSpPr>
              <a:xfrm>
                <a:off x="2297593" y="2560320"/>
                <a:ext cx="584604" cy="592548"/>
                <a:chOff x="2288401" y="2560320"/>
                <a:chExt cx="584604" cy="592548"/>
              </a:xfrm>
            </p:grpSpPr>
            <p:sp>
              <p:nvSpPr>
                <p:cNvPr id="152" name="Freeform: Shape 151">
                  <a:extLst>
                    <a:ext uri="{FF2B5EF4-FFF2-40B4-BE49-F238E27FC236}">
                      <a16:creationId xmlns:a16="http://schemas.microsoft.com/office/drawing/2014/main" id="{2539DAB1-6FC7-4EE6-ADE0-D3C8660AF9D3}"/>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896354"/>
                  <a:endParaRPr lang="en-US" sz="1730">
                    <a:solidFill>
                      <a:srgbClr val="FFFFFF"/>
                    </a:solidFill>
                    <a:latin typeface="Segoe UI"/>
                  </a:endParaRPr>
                </a:p>
              </p:txBody>
            </p:sp>
            <p:sp>
              <p:nvSpPr>
                <p:cNvPr id="153" name="Freeform: Shape 152">
                  <a:extLst>
                    <a:ext uri="{FF2B5EF4-FFF2-40B4-BE49-F238E27FC236}">
                      <a16:creationId xmlns:a16="http://schemas.microsoft.com/office/drawing/2014/main" id="{53EB7C08-3438-4310-B27A-BAEEC614CDE6}"/>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896354"/>
                  <a:endParaRPr lang="en-US" sz="1730">
                    <a:solidFill>
                      <a:srgbClr val="FFFFFF"/>
                    </a:solidFill>
                    <a:latin typeface="Segoe UI"/>
                  </a:endParaRPr>
                </a:p>
              </p:txBody>
            </p:sp>
            <p:sp>
              <p:nvSpPr>
                <p:cNvPr id="154" name="Freeform: Shape 153">
                  <a:extLst>
                    <a:ext uri="{FF2B5EF4-FFF2-40B4-BE49-F238E27FC236}">
                      <a16:creationId xmlns:a16="http://schemas.microsoft.com/office/drawing/2014/main" id="{33638688-CCB3-4E0D-B8D3-E4DB04499991}"/>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896354"/>
                  <a:endParaRPr lang="en-US" sz="1730">
                    <a:solidFill>
                      <a:srgbClr val="FFFFFF"/>
                    </a:solidFill>
                    <a:latin typeface="Segoe UI"/>
                  </a:endParaRPr>
                </a:p>
              </p:txBody>
            </p:sp>
            <p:sp>
              <p:nvSpPr>
                <p:cNvPr id="155" name="Freeform: Shape 154">
                  <a:extLst>
                    <a:ext uri="{FF2B5EF4-FFF2-40B4-BE49-F238E27FC236}">
                      <a16:creationId xmlns:a16="http://schemas.microsoft.com/office/drawing/2014/main" id="{4DFC049D-2F44-4375-AB1E-0D56603E7532}"/>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896354"/>
                  <a:endParaRPr lang="en-US" sz="1730">
                    <a:solidFill>
                      <a:srgbClr val="FFFFFF"/>
                    </a:solidFill>
                    <a:latin typeface="Segoe UI"/>
                  </a:endParaRPr>
                </a:p>
              </p:txBody>
            </p:sp>
          </p:grpSp>
        </p:grpSp>
        <p:grpSp>
          <p:nvGrpSpPr>
            <p:cNvPr id="28" name="Group 27">
              <a:extLst>
                <a:ext uri="{FF2B5EF4-FFF2-40B4-BE49-F238E27FC236}">
                  <a16:creationId xmlns:a16="http://schemas.microsoft.com/office/drawing/2014/main" id="{B872E72E-5FBA-44C3-BDC6-54184916164F}"/>
                </a:ext>
              </a:extLst>
            </p:cNvPr>
            <p:cNvGrpSpPr/>
            <p:nvPr/>
          </p:nvGrpSpPr>
          <p:grpSpPr>
            <a:xfrm>
              <a:off x="6312783" y="1991166"/>
              <a:ext cx="878110" cy="1136844"/>
              <a:chOff x="2150840" y="2128326"/>
              <a:chExt cx="878110" cy="1136844"/>
            </a:xfrm>
          </p:grpSpPr>
          <p:sp>
            <p:nvSpPr>
              <p:cNvPr id="140" name="Rectangle: Rounded Corners 118">
                <a:extLst>
                  <a:ext uri="{FF2B5EF4-FFF2-40B4-BE49-F238E27FC236}">
                    <a16:creationId xmlns:a16="http://schemas.microsoft.com/office/drawing/2014/main" id="{23967D42-92D4-451E-B9E3-8ADBEAC73CCB}"/>
                  </a:ext>
                </a:extLst>
              </p:cNvPr>
              <p:cNvSpPr/>
              <p:nvPr/>
            </p:nvSpPr>
            <p:spPr bwMode="auto">
              <a:xfrm>
                <a:off x="2150840" y="2327836"/>
                <a:ext cx="878110" cy="937334"/>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141" name="Title 1">
                <a:extLst>
                  <a:ext uri="{FF2B5EF4-FFF2-40B4-BE49-F238E27FC236}">
                    <a16:creationId xmlns:a16="http://schemas.microsoft.com/office/drawing/2014/main" id="{20EEB440-2885-4BCD-ADEE-4E58183E553D}"/>
                  </a:ext>
                </a:extLst>
              </p:cNvPr>
              <p:cNvSpPr txBox="1">
                <a:spLocks/>
              </p:cNvSpPr>
              <p:nvPr/>
            </p:nvSpPr>
            <p:spPr>
              <a:xfrm>
                <a:off x="2287577" y="2128326"/>
                <a:ext cx="604636"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980" spc="0">
                    <a:solidFill>
                      <a:srgbClr val="000000"/>
                    </a:solidFill>
                    <a:latin typeface="Segoe UI Semibold" panose="020B0702040204020203" pitchFamily="34" charset="0"/>
                    <a:cs typeface="Segoe UI Semibold" panose="020B0702040204020203" pitchFamily="34" charset="0"/>
                  </a:rPr>
                  <a:t>VM</a:t>
                </a:r>
              </a:p>
            </p:txBody>
          </p:sp>
          <p:sp>
            <p:nvSpPr>
              <p:cNvPr id="142" name="Title 1">
                <a:extLst>
                  <a:ext uri="{FF2B5EF4-FFF2-40B4-BE49-F238E27FC236}">
                    <a16:creationId xmlns:a16="http://schemas.microsoft.com/office/drawing/2014/main" id="{A0240AA8-9774-46BC-A29A-F2320C92956A}"/>
                  </a:ext>
                </a:extLst>
              </p:cNvPr>
              <p:cNvSpPr txBox="1">
                <a:spLocks/>
              </p:cNvSpPr>
              <p:nvPr/>
            </p:nvSpPr>
            <p:spPr>
              <a:xfrm>
                <a:off x="2329487" y="2387703"/>
                <a:ext cx="520816"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784" spc="0">
                    <a:solidFill>
                      <a:srgbClr val="000000"/>
                    </a:solidFill>
                    <a:latin typeface="Segoe UI Semibold" panose="020B0702040204020203" pitchFamily="34" charset="0"/>
                    <a:cs typeface="Segoe UI Semibold" panose="020B0702040204020203" pitchFamily="34" charset="0"/>
                  </a:rPr>
                  <a:t>Pods</a:t>
                </a:r>
              </a:p>
            </p:txBody>
          </p:sp>
          <p:grpSp>
            <p:nvGrpSpPr>
              <p:cNvPr id="143" name="Group 142">
                <a:extLst>
                  <a:ext uri="{FF2B5EF4-FFF2-40B4-BE49-F238E27FC236}">
                    <a16:creationId xmlns:a16="http://schemas.microsoft.com/office/drawing/2014/main" id="{CB6CB9B0-B84B-4F4E-8FCE-1FAB0F75344D}"/>
                  </a:ext>
                </a:extLst>
              </p:cNvPr>
              <p:cNvGrpSpPr/>
              <p:nvPr/>
            </p:nvGrpSpPr>
            <p:grpSpPr>
              <a:xfrm>
                <a:off x="2297593" y="2560320"/>
                <a:ext cx="584604" cy="592548"/>
                <a:chOff x="2288401" y="2560320"/>
                <a:chExt cx="584604" cy="592548"/>
              </a:xfrm>
            </p:grpSpPr>
            <p:sp>
              <p:nvSpPr>
                <p:cNvPr id="144" name="Freeform: Shape 143">
                  <a:extLst>
                    <a:ext uri="{FF2B5EF4-FFF2-40B4-BE49-F238E27FC236}">
                      <a16:creationId xmlns:a16="http://schemas.microsoft.com/office/drawing/2014/main" id="{FBDEA545-F94C-47B7-8F7C-8C099B84D588}"/>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896354"/>
                  <a:endParaRPr lang="en-US" sz="1730">
                    <a:solidFill>
                      <a:srgbClr val="FFFFFF"/>
                    </a:solidFill>
                    <a:latin typeface="Segoe UI"/>
                  </a:endParaRPr>
                </a:p>
              </p:txBody>
            </p:sp>
            <p:sp>
              <p:nvSpPr>
                <p:cNvPr id="145" name="Freeform: Shape 144">
                  <a:extLst>
                    <a:ext uri="{FF2B5EF4-FFF2-40B4-BE49-F238E27FC236}">
                      <a16:creationId xmlns:a16="http://schemas.microsoft.com/office/drawing/2014/main" id="{21EAC8A4-E320-41D0-98CA-0613BAA03067}"/>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896354"/>
                  <a:endParaRPr lang="en-US" sz="1730">
                    <a:solidFill>
                      <a:srgbClr val="FFFFFF"/>
                    </a:solidFill>
                    <a:latin typeface="Segoe UI"/>
                  </a:endParaRPr>
                </a:p>
              </p:txBody>
            </p:sp>
            <p:sp>
              <p:nvSpPr>
                <p:cNvPr id="146" name="Freeform: Shape 145">
                  <a:extLst>
                    <a:ext uri="{FF2B5EF4-FFF2-40B4-BE49-F238E27FC236}">
                      <a16:creationId xmlns:a16="http://schemas.microsoft.com/office/drawing/2014/main" id="{C4B041F2-1827-4BC8-802F-57F50A17EBB9}"/>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896354"/>
                  <a:endParaRPr lang="en-US" sz="1730">
                    <a:solidFill>
                      <a:srgbClr val="FFFFFF"/>
                    </a:solidFill>
                    <a:latin typeface="Segoe UI"/>
                  </a:endParaRPr>
                </a:p>
              </p:txBody>
            </p:sp>
            <p:sp>
              <p:nvSpPr>
                <p:cNvPr id="147" name="Freeform: Shape 146">
                  <a:extLst>
                    <a:ext uri="{FF2B5EF4-FFF2-40B4-BE49-F238E27FC236}">
                      <a16:creationId xmlns:a16="http://schemas.microsoft.com/office/drawing/2014/main" id="{C0295F66-78E6-423E-85AF-EBFD45C216A0}"/>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896354"/>
                  <a:endParaRPr lang="en-US" sz="1730">
                    <a:solidFill>
                      <a:srgbClr val="FFFFFF"/>
                    </a:solidFill>
                    <a:latin typeface="Segoe UI"/>
                  </a:endParaRPr>
                </a:p>
              </p:txBody>
            </p:sp>
          </p:grpSp>
        </p:grpSp>
        <p:grpSp>
          <p:nvGrpSpPr>
            <p:cNvPr id="29" name="Group 28">
              <a:extLst>
                <a:ext uri="{FF2B5EF4-FFF2-40B4-BE49-F238E27FC236}">
                  <a16:creationId xmlns:a16="http://schemas.microsoft.com/office/drawing/2014/main" id="{BB630053-5C9A-462B-A727-A5D572A8A56A}"/>
                </a:ext>
              </a:extLst>
            </p:cNvPr>
            <p:cNvGrpSpPr/>
            <p:nvPr/>
          </p:nvGrpSpPr>
          <p:grpSpPr>
            <a:xfrm>
              <a:off x="5001107" y="5028814"/>
              <a:ext cx="878110" cy="1136844"/>
              <a:chOff x="2150840" y="2128326"/>
              <a:chExt cx="878110" cy="1136844"/>
            </a:xfrm>
          </p:grpSpPr>
          <p:sp>
            <p:nvSpPr>
              <p:cNvPr id="132" name="Rectangle: Rounded Corners 118">
                <a:extLst>
                  <a:ext uri="{FF2B5EF4-FFF2-40B4-BE49-F238E27FC236}">
                    <a16:creationId xmlns:a16="http://schemas.microsoft.com/office/drawing/2014/main" id="{E4C29259-6BFB-4CC2-BB0D-7B755ABBD6F9}"/>
                  </a:ext>
                </a:extLst>
              </p:cNvPr>
              <p:cNvSpPr/>
              <p:nvPr/>
            </p:nvSpPr>
            <p:spPr bwMode="auto">
              <a:xfrm>
                <a:off x="2150840" y="2327836"/>
                <a:ext cx="878110" cy="937334"/>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133" name="Title 1">
                <a:extLst>
                  <a:ext uri="{FF2B5EF4-FFF2-40B4-BE49-F238E27FC236}">
                    <a16:creationId xmlns:a16="http://schemas.microsoft.com/office/drawing/2014/main" id="{C9FBB299-36E9-488B-9BDB-BFBF42F8A871}"/>
                  </a:ext>
                </a:extLst>
              </p:cNvPr>
              <p:cNvSpPr txBox="1">
                <a:spLocks/>
              </p:cNvSpPr>
              <p:nvPr/>
            </p:nvSpPr>
            <p:spPr>
              <a:xfrm>
                <a:off x="2287577" y="2128326"/>
                <a:ext cx="604636"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980" spc="0">
                    <a:solidFill>
                      <a:srgbClr val="000000"/>
                    </a:solidFill>
                    <a:latin typeface="Segoe UI Semibold" panose="020B0702040204020203" pitchFamily="34" charset="0"/>
                    <a:cs typeface="Segoe UI Semibold" panose="020B0702040204020203" pitchFamily="34" charset="0"/>
                  </a:rPr>
                  <a:t>VM</a:t>
                </a:r>
              </a:p>
            </p:txBody>
          </p:sp>
          <p:sp>
            <p:nvSpPr>
              <p:cNvPr id="134" name="Title 1">
                <a:extLst>
                  <a:ext uri="{FF2B5EF4-FFF2-40B4-BE49-F238E27FC236}">
                    <a16:creationId xmlns:a16="http://schemas.microsoft.com/office/drawing/2014/main" id="{C393AB13-9E24-4BDC-8D92-7BDD51424BBA}"/>
                  </a:ext>
                </a:extLst>
              </p:cNvPr>
              <p:cNvSpPr txBox="1">
                <a:spLocks/>
              </p:cNvSpPr>
              <p:nvPr/>
            </p:nvSpPr>
            <p:spPr>
              <a:xfrm>
                <a:off x="2329487" y="2387703"/>
                <a:ext cx="520816"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784" spc="0">
                    <a:solidFill>
                      <a:srgbClr val="000000"/>
                    </a:solidFill>
                    <a:latin typeface="Segoe UI Semibold" panose="020B0702040204020203" pitchFamily="34" charset="0"/>
                    <a:cs typeface="Segoe UI Semibold" panose="020B0702040204020203" pitchFamily="34" charset="0"/>
                  </a:rPr>
                  <a:t>Pods</a:t>
                </a:r>
              </a:p>
            </p:txBody>
          </p:sp>
          <p:grpSp>
            <p:nvGrpSpPr>
              <p:cNvPr id="135" name="Group 134">
                <a:extLst>
                  <a:ext uri="{FF2B5EF4-FFF2-40B4-BE49-F238E27FC236}">
                    <a16:creationId xmlns:a16="http://schemas.microsoft.com/office/drawing/2014/main" id="{DC9B11DA-9255-4AF1-A8A9-34A43E5B51A6}"/>
                  </a:ext>
                </a:extLst>
              </p:cNvPr>
              <p:cNvGrpSpPr/>
              <p:nvPr/>
            </p:nvGrpSpPr>
            <p:grpSpPr>
              <a:xfrm>
                <a:off x="2297593" y="2560320"/>
                <a:ext cx="584604" cy="592548"/>
                <a:chOff x="2288401" y="2560320"/>
                <a:chExt cx="584604" cy="592548"/>
              </a:xfrm>
            </p:grpSpPr>
            <p:sp>
              <p:nvSpPr>
                <p:cNvPr id="136" name="Freeform: Shape 135">
                  <a:extLst>
                    <a:ext uri="{FF2B5EF4-FFF2-40B4-BE49-F238E27FC236}">
                      <a16:creationId xmlns:a16="http://schemas.microsoft.com/office/drawing/2014/main" id="{8F76528B-99D8-4B04-A211-EF151B2A6327}"/>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896354"/>
                  <a:endParaRPr lang="en-US" sz="1730">
                    <a:solidFill>
                      <a:srgbClr val="FFFFFF"/>
                    </a:solidFill>
                    <a:latin typeface="Segoe UI"/>
                  </a:endParaRPr>
                </a:p>
              </p:txBody>
            </p:sp>
            <p:sp>
              <p:nvSpPr>
                <p:cNvPr id="137" name="Freeform: Shape 136">
                  <a:extLst>
                    <a:ext uri="{FF2B5EF4-FFF2-40B4-BE49-F238E27FC236}">
                      <a16:creationId xmlns:a16="http://schemas.microsoft.com/office/drawing/2014/main" id="{B70F3045-529D-4021-A09E-FB519C9AB43B}"/>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896354"/>
                  <a:endParaRPr lang="en-US" sz="1730">
                    <a:solidFill>
                      <a:srgbClr val="FFFFFF"/>
                    </a:solidFill>
                    <a:latin typeface="Segoe UI"/>
                  </a:endParaRPr>
                </a:p>
              </p:txBody>
            </p:sp>
            <p:sp>
              <p:nvSpPr>
                <p:cNvPr id="138" name="Freeform: Shape 137">
                  <a:extLst>
                    <a:ext uri="{FF2B5EF4-FFF2-40B4-BE49-F238E27FC236}">
                      <a16:creationId xmlns:a16="http://schemas.microsoft.com/office/drawing/2014/main" id="{12333D7B-3354-4EEB-8CD5-57167A1860E2}"/>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896354"/>
                  <a:endParaRPr lang="en-US" sz="1730">
                    <a:solidFill>
                      <a:srgbClr val="FFFFFF"/>
                    </a:solidFill>
                    <a:latin typeface="Segoe UI"/>
                  </a:endParaRPr>
                </a:p>
              </p:txBody>
            </p:sp>
            <p:sp>
              <p:nvSpPr>
                <p:cNvPr id="139" name="Freeform: Shape 138">
                  <a:extLst>
                    <a:ext uri="{FF2B5EF4-FFF2-40B4-BE49-F238E27FC236}">
                      <a16:creationId xmlns:a16="http://schemas.microsoft.com/office/drawing/2014/main" id="{4432F1CA-BCB0-44D6-A0FA-296255861DD5}"/>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896354"/>
                  <a:endParaRPr lang="en-US" sz="1730">
                    <a:solidFill>
                      <a:srgbClr val="FFFFFF"/>
                    </a:solidFill>
                    <a:latin typeface="Segoe UI"/>
                  </a:endParaRPr>
                </a:p>
              </p:txBody>
            </p:sp>
          </p:grpSp>
        </p:grpSp>
        <p:grpSp>
          <p:nvGrpSpPr>
            <p:cNvPr id="30" name="Group 29">
              <a:extLst>
                <a:ext uri="{FF2B5EF4-FFF2-40B4-BE49-F238E27FC236}">
                  <a16:creationId xmlns:a16="http://schemas.microsoft.com/office/drawing/2014/main" id="{68DAD96D-3235-4D26-9CC6-AD9972E884C6}"/>
                </a:ext>
              </a:extLst>
            </p:cNvPr>
            <p:cNvGrpSpPr/>
            <p:nvPr/>
          </p:nvGrpSpPr>
          <p:grpSpPr>
            <a:xfrm>
              <a:off x="6312783" y="5028814"/>
              <a:ext cx="878110" cy="1136844"/>
              <a:chOff x="2150840" y="2128326"/>
              <a:chExt cx="878110" cy="1136844"/>
            </a:xfrm>
          </p:grpSpPr>
          <p:sp>
            <p:nvSpPr>
              <p:cNvPr id="124" name="Rectangle: Rounded Corners 118">
                <a:extLst>
                  <a:ext uri="{FF2B5EF4-FFF2-40B4-BE49-F238E27FC236}">
                    <a16:creationId xmlns:a16="http://schemas.microsoft.com/office/drawing/2014/main" id="{03ECD39B-4557-45EE-AB95-A568B93628BE}"/>
                  </a:ext>
                </a:extLst>
              </p:cNvPr>
              <p:cNvSpPr/>
              <p:nvPr/>
            </p:nvSpPr>
            <p:spPr bwMode="auto">
              <a:xfrm>
                <a:off x="2150840" y="2327836"/>
                <a:ext cx="878110" cy="937334"/>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125" name="Title 1">
                <a:extLst>
                  <a:ext uri="{FF2B5EF4-FFF2-40B4-BE49-F238E27FC236}">
                    <a16:creationId xmlns:a16="http://schemas.microsoft.com/office/drawing/2014/main" id="{BAA80F9A-B852-4591-A9DE-55533DCF2673}"/>
                  </a:ext>
                </a:extLst>
              </p:cNvPr>
              <p:cNvSpPr txBox="1">
                <a:spLocks/>
              </p:cNvSpPr>
              <p:nvPr/>
            </p:nvSpPr>
            <p:spPr>
              <a:xfrm>
                <a:off x="2287577" y="2128326"/>
                <a:ext cx="604636"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980" spc="0">
                    <a:solidFill>
                      <a:srgbClr val="000000"/>
                    </a:solidFill>
                    <a:latin typeface="Segoe UI Semibold" panose="020B0702040204020203" pitchFamily="34" charset="0"/>
                    <a:cs typeface="Segoe UI Semibold" panose="020B0702040204020203" pitchFamily="34" charset="0"/>
                  </a:rPr>
                  <a:t>VM</a:t>
                </a:r>
              </a:p>
            </p:txBody>
          </p:sp>
          <p:sp>
            <p:nvSpPr>
              <p:cNvPr id="126" name="Title 1">
                <a:extLst>
                  <a:ext uri="{FF2B5EF4-FFF2-40B4-BE49-F238E27FC236}">
                    <a16:creationId xmlns:a16="http://schemas.microsoft.com/office/drawing/2014/main" id="{6EC16EFF-180A-4C01-9AB7-6D496CB213F8}"/>
                  </a:ext>
                </a:extLst>
              </p:cNvPr>
              <p:cNvSpPr txBox="1">
                <a:spLocks/>
              </p:cNvSpPr>
              <p:nvPr/>
            </p:nvSpPr>
            <p:spPr>
              <a:xfrm>
                <a:off x="2329487" y="2387703"/>
                <a:ext cx="520816"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784" spc="0">
                    <a:solidFill>
                      <a:srgbClr val="000000"/>
                    </a:solidFill>
                    <a:latin typeface="Segoe UI Semibold" panose="020B0702040204020203" pitchFamily="34" charset="0"/>
                    <a:cs typeface="Segoe UI Semibold" panose="020B0702040204020203" pitchFamily="34" charset="0"/>
                  </a:rPr>
                  <a:t>Pods</a:t>
                </a:r>
              </a:p>
            </p:txBody>
          </p:sp>
          <p:grpSp>
            <p:nvGrpSpPr>
              <p:cNvPr id="127" name="Group 126">
                <a:extLst>
                  <a:ext uri="{FF2B5EF4-FFF2-40B4-BE49-F238E27FC236}">
                    <a16:creationId xmlns:a16="http://schemas.microsoft.com/office/drawing/2014/main" id="{616C85AF-C809-46CA-B052-CAF214AA4A13}"/>
                  </a:ext>
                </a:extLst>
              </p:cNvPr>
              <p:cNvGrpSpPr/>
              <p:nvPr/>
            </p:nvGrpSpPr>
            <p:grpSpPr>
              <a:xfrm>
                <a:off x="2297593" y="2560320"/>
                <a:ext cx="584604" cy="592548"/>
                <a:chOff x="2288401" y="2560320"/>
                <a:chExt cx="584604" cy="592548"/>
              </a:xfrm>
            </p:grpSpPr>
            <p:sp>
              <p:nvSpPr>
                <p:cNvPr id="128" name="Freeform: Shape 127">
                  <a:extLst>
                    <a:ext uri="{FF2B5EF4-FFF2-40B4-BE49-F238E27FC236}">
                      <a16:creationId xmlns:a16="http://schemas.microsoft.com/office/drawing/2014/main" id="{8CEF7479-CC67-4EF5-BC3D-94024645B4F4}"/>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896354"/>
                  <a:endParaRPr lang="en-US" sz="1730">
                    <a:solidFill>
                      <a:srgbClr val="FFFFFF"/>
                    </a:solidFill>
                    <a:latin typeface="Segoe UI"/>
                  </a:endParaRPr>
                </a:p>
              </p:txBody>
            </p:sp>
            <p:sp>
              <p:nvSpPr>
                <p:cNvPr id="129" name="Freeform: Shape 128">
                  <a:extLst>
                    <a:ext uri="{FF2B5EF4-FFF2-40B4-BE49-F238E27FC236}">
                      <a16:creationId xmlns:a16="http://schemas.microsoft.com/office/drawing/2014/main" id="{13A7C3AC-332A-499C-8005-960EADB450A7}"/>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896354"/>
                  <a:endParaRPr lang="en-US" sz="1730">
                    <a:solidFill>
                      <a:srgbClr val="FFFFFF"/>
                    </a:solidFill>
                    <a:latin typeface="Segoe UI"/>
                  </a:endParaRPr>
                </a:p>
              </p:txBody>
            </p:sp>
            <p:sp>
              <p:nvSpPr>
                <p:cNvPr id="130" name="Freeform: Shape 129">
                  <a:extLst>
                    <a:ext uri="{FF2B5EF4-FFF2-40B4-BE49-F238E27FC236}">
                      <a16:creationId xmlns:a16="http://schemas.microsoft.com/office/drawing/2014/main" id="{3A48211A-677E-489F-BC97-00E035548679}"/>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896354"/>
                  <a:endParaRPr lang="en-US" sz="1730">
                    <a:solidFill>
                      <a:srgbClr val="FFFFFF"/>
                    </a:solidFill>
                    <a:latin typeface="Segoe UI"/>
                  </a:endParaRPr>
                </a:p>
              </p:txBody>
            </p:sp>
            <p:sp>
              <p:nvSpPr>
                <p:cNvPr id="131" name="Freeform: Shape 130">
                  <a:extLst>
                    <a:ext uri="{FF2B5EF4-FFF2-40B4-BE49-F238E27FC236}">
                      <a16:creationId xmlns:a16="http://schemas.microsoft.com/office/drawing/2014/main" id="{FC89075F-4A8D-4754-8349-C5C886916108}"/>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896354"/>
                  <a:endParaRPr lang="en-US" sz="1730">
                    <a:solidFill>
                      <a:srgbClr val="FFFFFF"/>
                    </a:solidFill>
                    <a:latin typeface="Segoe UI"/>
                  </a:endParaRPr>
                </a:p>
              </p:txBody>
            </p:sp>
          </p:grpSp>
        </p:grpSp>
        <p:grpSp>
          <p:nvGrpSpPr>
            <p:cNvPr id="31" name="Group 30">
              <a:extLst>
                <a:ext uri="{FF2B5EF4-FFF2-40B4-BE49-F238E27FC236}">
                  <a16:creationId xmlns:a16="http://schemas.microsoft.com/office/drawing/2014/main" id="{596FC7B4-B5B4-4179-A0EF-255569FF070A}"/>
                </a:ext>
              </a:extLst>
            </p:cNvPr>
            <p:cNvGrpSpPr/>
            <p:nvPr/>
          </p:nvGrpSpPr>
          <p:grpSpPr>
            <a:xfrm>
              <a:off x="5656945" y="3787111"/>
              <a:ext cx="878110" cy="937334"/>
              <a:chOff x="7197758" y="3445386"/>
              <a:chExt cx="878110" cy="937334"/>
            </a:xfrm>
          </p:grpSpPr>
          <p:sp>
            <p:nvSpPr>
              <p:cNvPr id="105" name="Rectangle: Rounded Corners 118">
                <a:extLst>
                  <a:ext uri="{FF2B5EF4-FFF2-40B4-BE49-F238E27FC236}">
                    <a16:creationId xmlns:a16="http://schemas.microsoft.com/office/drawing/2014/main" id="{44626DB1-BE5B-41ED-A4CC-7F832EEE9204}"/>
                  </a:ext>
                </a:extLst>
              </p:cNvPr>
              <p:cNvSpPr/>
              <p:nvPr/>
            </p:nvSpPr>
            <p:spPr bwMode="auto">
              <a:xfrm>
                <a:off x="7197758" y="3445386"/>
                <a:ext cx="878110" cy="937334"/>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grpSp>
            <p:nvGrpSpPr>
              <p:cNvPr id="106" name="Group 105">
                <a:extLst>
                  <a:ext uri="{FF2B5EF4-FFF2-40B4-BE49-F238E27FC236}">
                    <a16:creationId xmlns:a16="http://schemas.microsoft.com/office/drawing/2014/main" id="{241E6F0E-15F9-40AC-BF60-709297434FEA}"/>
                  </a:ext>
                </a:extLst>
              </p:cNvPr>
              <p:cNvGrpSpPr/>
              <p:nvPr/>
            </p:nvGrpSpPr>
            <p:grpSpPr>
              <a:xfrm>
                <a:off x="7301278" y="3597068"/>
                <a:ext cx="671041" cy="633969"/>
                <a:chOff x="2613694" y="3600725"/>
                <a:chExt cx="355417" cy="335781"/>
              </a:xfrm>
            </p:grpSpPr>
            <p:sp>
              <p:nvSpPr>
                <p:cNvPr id="108" name="Freeform: Shape 107">
                  <a:extLst>
                    <a:ext uri="{FF2B5EF4-FFF2-40B4-BE49-F238E27FC236}">
                      <a16:creationId xmlns:a16="http://schemas.microsoft.com/office/drawing/2014/main" id="{8A22A577-A003-4B61-98D5-ECBE8075A890}"/>
                    </a:ext>
                  </a:extLst>
                </p:cNvPr>
                <p:cNvSpPr/>
                <p:nvPr/>
              </p:nvSpPr>
              <p:spPr>
                <a:xfrm>
                  <a:off x="2674822"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endParaRPr lang="en-US" sz="1730">
                    <a:solidFill>
                      <a:srgbClr val="FFFFFF"/>
                    </a:solidFill>
                    <a:latin typeface="Segoe UI"/>
                  </a:endParaRPr>
                </a:p>
              </p:txBody>
            </p:sp>
            <p:sp>
              <p:nvSpPr>
                <p:cNvPr id="109" name="Freeform: Shape 108">
                  <a:extLst>
                    <a:ext uri="{FF2B5EF4-FFF2-40B4-BE49-F238E27FC236}">
                      <a16:creationId xmlns:a16="http://schemas.microsoft.com/office/drawing/2014/main" id="{F6A419AE-9A97-47F5-B790-7D540963E813}"/>
                    </a:ext>
                  </a:extLst>
                </p:cNvPr>
                <p:cNvSpPr/>
                <p:nvPr/>
              </p:nvSpPr>
              <p:spPr>
                <a:xfrm>
                  <a:off x="2807125"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endParaRPr lang="en-US" sz="1730">
                    <a:solidFill>
                      <a:srgbClr val="FFFFFF"/>
                    </a:solidFill>
                    <a:latin typeface="Segoe UI"/>
                  </a:endParaRPr>
                </a:p>
              </p:txBody>
            </p:sp>
            <p:sp>
              <p:nvSpPr>
                <p:cNvPr id="112" name="Freeform: Shape 111">
                  <a:extLst>
                    <a:ext uri="{FF2B5EF4-FFF2-40B4-BE49-F238E27FC236}">
                      <a16:creationId xmlns:a16="http://schemas.microsoft.com/office/drawing/2014/main" id="{D45B27FA-691F-4CFD-AB44-3AA977687523}"/>
                    </a:ext>
                  </a:extLst>
                </p:cNvPr>
                <p:cNvSpPr/>
                <p:nvPr/>
              </p:nvSpPr>
              <p:spPr>
                <a:xfrm>
                  <a:off x="261369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endParaRPr lang="en-US" sz="1730">
                    <a:solidFill>
                      <a:srgbClr val="FFFFFF"/>
                    </a:solidFill>
                    <a:latin typeface="Segoe UI"/>
                  </a:endParaRPr>
                </a:p>
              </p:txBody>
            </p:sp>
            <p:sp>
              <p:nvSpPr>
                <p:cNvPr id="115" name="Freeform: Shape 114">
                  <a:extLst>
                    <a:ext uri="{FF2B5EF4-FFF2-40B4-BE49-F238E27FC236}">
                      <a16:creationId xmlns:a16="http://schemas.microsoft.com/office/drawing/2014/main" id="{76EFAF1D-C5D7-40F4-9577-501F04FA6F5F}"/>
                    </a:ext>
                  </a:extLst>
                </p:cNvPr>
                <p:cNvSpPr/>
                <p:nvPr/>
              </p:nvSpPr>
              <p:spPr>
                <a:xfrm>
                  <a:off x="274097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endParaRPr lang="en-US" sz="1730">
                    <a:solidFill>
                      <a:srgbClr val="FFFFFF"/>
                    </a:solidFill>
                    <a:latin typeface="Segoe UI"/>
                  </a:endParaRPr>
                </a:p>
              </p:txBody>
            </p:sp>
            <p:sp>
              <p:nvSpPr>
                <p:cNvPr id="116" name="Freeform: Shape 115">
                  <a:extLst>
                    <a:ext uri="{FF2B5EF4-FFF2-40B4-BE49-F238E27FC236}">
                      <a16:creationId xmlns:a16="http://schemas.microsoft.com/office/drawing/2014/main" id="{44164FB9-DF8D-44A7-9BFF-2DB714960932}"/>
                    </a:ext>
                  </a:extLst>
                </p:cNvPr>
                <p:cNvSpPr/>
                <p:nvPr/>
              </p:nvSpPr>
              <p:spPr>
                <a:xfrm>
                  <a:off x="286825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endParaRPr lang="en-US" sz="1730">
                    <a:solidFill>
                      <a:srgbClr val="FFFFFF"/>
                    </a:solidFill>
                    <a:latin typeface="Segoe UI"/>
                  </a:endParaRPr>
                </a:p>
              </p:txBody>
            </p:sp>
            <p:sp>
              <p:nvSpPr>
                <p:cNvPr id="122" name="Freeform: Shape 121">
                  <a:extLst>
                    <a:ext uri="{FF2B5EF4-FFF2-40B4-BE49-F238E27FC236}">
                      <a16:creationId xmlns:a16="http://schemas.microsoft.com/office/drawing/2014/main" id="{1FF9F003-4911-4CF1-85C7-04919302C76C}"/>
                    </a:ext>
                  </a:extLst>
                </p:cNvPr>
                <p:cNvSpPr/>
                <p:nvPr/>
              </p:nvSpPr>
              <p:spPr>
                <a:xfrm>
                  <a:off x="2674822"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endParaRPr lang="en-US" sz="1730">
                    <a:solidFill>
                      <a:srgbClr val="FFFFFF"/>
                    </a:solidFill>
                    <a:latin typeface="Segoe UI"/>
                  </a:endParaRPr>
                </a:p>
              </p:txBody>
            </p:sp>
            <p:sp>
              <p:nvSpPr>
                <p:cNvPr id="123" name="Freeform: Shape 122">
                  <a:extLst>
                    <a:ext uri="{FF2B5EF4-FFF2-40B4-BE49-F238E27FC236}">
                      <a16:creationId xmlns:a16="http://schemas.microsoft.com/office/drawing/2014/main" id="{8D064B88-5178-4F06-9752-DF1E56DF00CB}"/>
                    </a:ext>
                  </a:extLst>
                </p:cNvPr>
                <p:cNvSpPr/>
                <p:nvPr/>
              </p:nvSpPr>
              <p:spPr>
                <a:xfrm>
                  <a:off x="2807125"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endParaRPr lang="en-US" sz="1730">
                    <a:solidFill>
                      <a:srgbClr val="FFFFFF"/>
                    </a:solidFill>
                    <a:latin typeface="Segoe UI"/>
                  </a:endParaRPr>
                </a:p>
              </p:txBody>
            </p:sp>
          </p:grpSp>
        </p:grpSp>
        <p:sp>
          <p:nvSpPr>
            <p:cNvPr id="32" name="Title 1">
              <a:extLst>
                <a:ext uri="{FF2B5EF4-FFF2-40B4-BE49-F238E27FC236}">
                  <a16:creationId xmlns:a16="http://schemas.microsoft.com/office/drawing/2014/main" id="{2C5B8D28-D4D1-4747-A4DB-8F7DEA5D33A7}"/>
                </a:ext>
              </a:extLst>
            </p:cNvPr>
            <p:cNvSpPr txBox="1">
              <a:spLocks/>
            </p:cNvSpPr>
            <p:nvPr/>
          </p:nvSpPr>
          <p:spPr>
            <a:xfrm>
              <a:off x="5707262" y="3432380"/>
              <a:ext cx="777476"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980" spc="0">
                  <a:solidFill>
                    <a:srgbClr val="000000"/>
                  </a:solidFill>
                  <a:latin typeface="Segoe UI Semibold" panose="020B0702040204020203" pitchFamily="34" charset="0"/>
                  <a:cs typeface="Segoe UI Semibold" panose="020B0702040204020203" pitchFamily="34" charset="0"/>
                </a:rPr>
                <a:t>Kubernetes control pane</a:t>
              </a:r>
            </a:p>
          </p:txBody>
        </p:sp>
        <p:cxnSp>
          <p:nvCxnSpPr>
            <p:cNvPr id="33" name="Connector: Elbow 32">
              <a:extLst>
                <a:ext uri="{FF2B5EF4-FFF2-40B4-BE49-F238E27FC236}">
                  <a16:creationId xmlns:a16="http://schemas.microsoft.com/office/drawing/2014/main" id="{DF7F51CD-4C8E-4E19-9F48-0DE28D935F9B}"/>
                </a:ext>
              </a:extLst>
            </p:cNvPr>
            <p:cNvCxnSpPr>
              <a:stCxn id="32" idx="0"/>
              <a:endCxn id="148" idx="2"/>
            </p:cNvCxnSpPr>
            <p:nvPr/>
          </p:nvCxnSpPr>
          <p:spPr>
            <a:xfrm rot="16200000" flipV="1">
              <a:off x="5615896" y="2952276"/>
              <a:ext cx="304370" cy="655838"/>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7BCE4F44-9977-4933-9891-2C69EC26B983}"/>
                </a:ext>
              </a:extLst>
            </p:cNvPr>
            <p:cNvCxnSpPr>
              <a:cxnSpLocks/>
              <a:stCxn id="32" idx="0"/>
              <a:endCxn id="140" idx="2"/>
            </p:cNvCxnSpPr>
            <p:nvPr/>
          </p:nvCxnSpPr>
          <p:spPr>
            <a:xfrm rot="5400000" flipH="1" flipV="1">
              <a:off x="6271734" y="2952276"/>
              <a:ext cx="304370" cy="65583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52F4570D-E694-42DE-85A2-E35CB0CAC90D}"/>
                </a:ext>
              </a:extLst>
            </p:cNvPr>
            <p:cNvCxnSpPr>
              <a:cxnSpLocks/>
              <a:stCxn id="105" idx="2"/>
              <a:endCxn id="125" idx="0"/>
            </p:cNvCxnSpPr>
            <p:nvPr/>
          </p:nvCxnSpPr>
          <p:spPr>
            <a:xfrm rot="16200000" flipH="1">
              <a:off x="6271735" y="4548710"/>
              <a:ext cx="304369" cy="65583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3565A07F-B112-41A0-B2DC-A176BC116C7F}"/>
                </a:ext>
              </a:extLst>
            </p:cNvPr>
            <p:cNvCxnSpPr>
              <a:cxnSpLocks/>
              <a:stCxn id="105" idx="2"/>
              <a:endCxn id="133" idx="0"/>
            </p:cNvCxnSpPr>
            <p:nvPr/>
          </p:nvCxnSpPr>
          <p:spPr>
            <a:xfrm rot="5400000">
              <a:off x="5615897" y="4548710"/>
              <a:ext cx="304369" cy="65583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plug" title="Icon of a power plug showing an A to B connection">
              <a:extLst>
                <a:ext uri="{FF2B5EF4-FFF2-40B4-BE49-F238E27FC236}">
                  <a16:creationId xmlns:a16="http://schemas.microsoft.com/office/drawing/2014/main" id="{1F1C16E6-9D04-4560-98B9-2A5F0F5AF397}"/>
                </a:ext>
              </a:extLst>
            </p:cNvPr>
            <p:cNvSpPr>
              <a:spLocks noChangeAspect="1" noEditPoints="1"/>
            </p:cNvSpPr>
            <p:nvPr/>
          </p:nvSpPr>
          <p:spPr bwMode="auto">
            <a:xfrm>
              <a:off x="7464269" y="4078412"/>
              <a:ext cx="385870" cy="365760"/>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lin ang="5400000" scaled="1"/>
                </a:gradFill>
                <a:latin typeface="Segoe UI"/>
              </a:endParaRPr>
            </a:p>
          </p:txBody>
        </p:sp>
        <p:sp>
          <p:nvSpPr>
            <p:cNvPr id="38" name="Rectangle: Rounded Corners 118">
              <a:extLst>
                <a:ext uri="{FF2B5EF4-FFF2-40B4-BE49-F238E27FC236}">
                  <a16:creationId xmlns:a16="http://schemas.microsoft.com/office/drawing/2014/main" id="{D14FF806-625E-4DC0-9496-03E6443F434A}"/>
                </a:ext>
              </a:extLst>
            </p:cNvPr>
            <p:cNvSpPr/>
            <p:nvPr/>
          </p:nvSpPr>
          <p:spPr bwMode="auto">
            <a:xfrm>
              <a:off x="8353888" y="3056393"/>
              <a:ext cx="2831976" cy="2044039"/>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39" name="Title 1">
              <a:extLst>
                <a:ext uri="{FF2B5EF4-FFF2-40B4-BE49-F238E27FC236}">
                  <a16:creationId xmlns:a16="http://schemas.microsoft.com/office/drawing/2014/main" id="{420C9E5E-3320-4A2C-AF02-059F18A4025F}"/>
                </a:ext>
              </a:extLst>
            </p:cNvPr>
            <p:cNvSpPr txBox="1">
              <a:spLocks/>
            </p:cNvSpPr>
            <p:nvPr/>
          </p:nvSpPr>
          <p:spPr>
            <a:xfrm>
              <a:off x="8353888" y="2857301"/>
              <a:ext cx="1970444"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pPr>
              <a:r>
                <a:rPr lang="en-US" sz="980" spc="0">
                  <a:solidFill>
                    <a:srgbClr val="000000"/>
                  </a:solidFill>
                  <a:latin typeface="Segoe UI Semibold" panose="020B0702040204020203" pitchFamily="34" charset="0"/>
                  <a:cs typeface="Segoe UI Semibold" panose="020B0702040204020203" pitchFamily="34" charset="0"/>
                </a:rPr>
                <a:t>Azure Container Instances (ACI)</a:t>
              </a:r>
            </a:p>
          </p:txBody>
        </p:sp>
        <p:grpSp>
          <p:nvGrpSpPr>
            <p:cNvPr id="40" name="Group 39">
              <a:extLst>
                <a:ext uri="{FF2B5EF4-FFF2-40B4-BE49-F238E27FC236}">
                  <a16:creationId xmlns:a16="http://schemas.microsoft.com/office/drawing/2014/main" id="{F2D1C0B7-4FF9-4C69-A41D-78A42C881C20}"/>
                </a:ext>
              </a:extLst>
            </p:cNvPr>
            <p:cNvGrpSpPr/>
            <p:nvPr/>
          </p:nvGrpSpPr>
          <p:grpSpPr>
            <a:xfrm>
              <a:off x="8586034" y="3321128"/>
              <a:ext cx="2367684" cy="1682208"/>
              <a:chOff x="8586034" y="3188970"/>
              <a:chExt cx="2367684" cy="1682208"/>
            </a:xfrm>
          </p:grpSpPr>
          <p:grpSp>
            <p:nvGrpSpPr>
              <p:cNvPr id="60" name="Group 59">
                <a:extLst>
                  <a:ext uri="{FF2B5EF4-FFF2-40B4-BE49-F238E27FC236}">
                    <a16:creationId xmlns:a16="http://schemas.microsoft.com/office/drawing/2014/main" id="{AC224CFE-0A86-45C6-A25B-3DE59F9043D2}"/>
                  </a:ext>
                </a:extLst>
              </p:cNvPr>
              <p:cNvGrpSpPr/>
              <p:nvPr/>
            </p:nvGrpSpPr>
            <p:grpSpPr>
              <a:xfrm>
                <a:off x="8586034" y="3188970"/>
                <a:ext cx="2367684" cy="264888"/>
                <a:chOff x="8532176" y="3188970"/>
                <a:chExt cx="2367684" cy="264888"/>
              </a:xfrm>
            </p:grpSpPr>
            <p:sp>
              <p:nvSpPr>
                <p:cNvPr id="97" name="Freeform: Shape 96">
                  <a:extLst>
                    <a:ext uri="{FF2B5EF4-FFF2-40B4-BE49-F238E27FC236}">
                      <a16:creationId xmlns:a16="http://schemas.microsoft.com/office/drawing/2014/main" id="{9698ABD8-AC6E-452C-8FE5-4B1FBAD58495}"/>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99" name="Freeform: Shape 98">
                  <a:extLst>
                    <a:ext uri="{FF2B5EF4-FFF2-40B4-BE49-F238E27FC236}">
                      <a16:creationId xmlns:a16="http://schemas.microsoft.com/office/drawing/2014/main" id="{3198B52A-C16B-48FA-86B8-1BAE9737F4C7}"/>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100" name="Freeform: Shape 99">
                  <a:extLst>
                    <a:ext uri="{FF2B5EF4-FFF2-40B4-BE49-F238E27FC236}">
                      <a16:creationId xmlns:a16="http://schemas.microsoft.com/office/drawing/2014/main" id="{D5D42877-6D63-4FDA-B55C-8C83D340BABF}"/>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101" name="Freeform: Shape 100">
                  <a:extLst>
                    <a:ext uri="{FF2B5EF4-FFF2-40B4-BE49-F238E27FC236}">
                      <a16:creationId xmlns:a16="http://schemas.microsoft.com/office/drawing/2014/main" id="{39022CC9-4C95-4F5A-9C27-0AC595BAA7FA}"/>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102" name="Freeform: Shape 101">
                  <a:extLst>
                    <a:ext uri="{FF2B5EF4-FFF2-40B4-BE49-F238E27FC236}">
                      <a16:creationId xmlns:a16="http://schemas.microsoft.com/office/drawing/2014/main" id="{E3DEFCE7-97FE-4B3B-BF63-FF3D95AAD1EA}"/>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103" name="Freeform: Shape 102">
                  <a:extLst>
                    <a:ext uri="{FF2B5EF4-FFF2-40B4-BE49-F238E27FC236}">
                      <a16:creationId xmlns:a16="http://schemas.microsoft.com/office/drawing/2014/main" id="{BBF7F639-C353-48AA-A5D4-B1B98E3339BA}"/>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104" name="Freeform: Shape 103">
                  <a:extLst>
                    <a:ext uri="{FF2B5EF4-FFF2-40B4-BE49-F238E27FC236}">
                      <a16:creationId xmlns:a16="http://schemas.microsoft.com/office/drawing/2014/main" id="{ABCACB70-F16E-4DC1-BC6D-419020D38D31}"/>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grpSp>
          <p:grpSp>
            <p:nvGrpSpPr>
              <p:cNvPr id="61" name="Group 60">
                <a:extLst>
                  <a:ext uri="{FF2B5EF4-FFF2-40B4-BE49-F238E27FC236}">
                    <a16:creationId xmlns:a16="http://schemas.microsoft.com/office/drawing/2014/main" id="{7D7C72BE-94C3-46FC-AEDA-572D569F80EC}"/>
                  </a:ext>
                </a:extLst>
              </p:cNvPr>
              <p:cNvGrpSpPr/>
              <p:nvPr/>
            </p:nvGrpSpPr>
            <p:grpSpPr>
              <a:xfrm>
                <a:off x="8586034" y="3543300"/>
                <a:ext cx="2367684" cy="264888"/>
                <a:chOff x="8532176" y="3188970"/>
                <a:chExt cx="2367684" cy="264888"/>
              </a:xfrm>
            </p:grpSpPr>
            <p:sp>
              <p:nvSpPr>
                <p:cNvPr id="86" name="Freeform: Shape 85">
                  <a:extLst>
                    <a:ext uri="{FF2B5EF4-FFF2-40B4-BE49-F238E27FC236}">
                      <a16:creationId xmlns:a16="http://schemas.microsoft.com/office/drawing/2014/main" id="{E305CADF-8DC2-4A1F-B45B-C4CFF5674598}"/>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87" name="Freeform: Shape 86">
                  <a:extLst>
                    <a:ext uri="{FF2B5EF4-FFF2-40B4-BE49-F238E27FC236}">
                      <a16:creationId xmlns:a16="http://schemas.microsoft.com/office/drawing/2014/main" id="{F7E70775-014F-4846-83B3-1FCBA5012DEA}"/>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88" name="Freeform: Shape 87">
                  <a:extLst>
                    <a:ext uri="{FF2B5EF4-FFF2-40B4-BE49-F238E27FC236}">
                      <a16:creationId xmlns:a16="http://schemas.microsoft.com/office/drawing/2014/main" id="{BD0B287C-6FEB-4331-8B9E-C51682E09C61}"/>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89" name="Freeform: Shape 88">
                  <a:extLst>
                    <a:ext uri="{FF2B5EF4-FFF2-40B4-BE49-F238E27FC236}">
                      <a16:creationId xmlns:a16="http://schemas.microsoft.com/office/drawing/2014/main" id="{5E0CE500-6032-4C5A-94BE-8000885ECED6}"/>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90" name="Freeform: Shape 89">
                  <a:extLst>
                    <a:ext uri="{FF2B5EF4-FFF2-40B4-BE49-F238E27FC236}">
                      <a16:creationId xmlns:a16="http://schemas.microsoft.com/office/drawing/2014/main" id="{ED5E8FC9-4BE1-4AC8-8918-DA2CDB90391F}"/>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93" name="Freeform: Shape 92">
                  <a:extLst>
                    <a:ext uri="{FF2B5EF4-FFF2-40B4-BE49-F238E27FC236}">
                      <a16:creationId xmlns:a16="http://schemas.microsoft.com/office/drawing/2014/main" id="{6E2796FB-21CE-43EC-869C-A3E0A58F2B3F}"/>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95" name="Freeform: Shape 94">
                  <a:extLst>
                    <a:ext uri="{FF2B5EF4-FFF2-40B4-BE49-F238E27FC236}">
                      <a16:creationId xmlns:a16="http://schemas.microsoft.com/office/drawing/2014/main" id="{967DAD0E-DF37-44E0-8203-02A637112D2B}"/>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grpSp>
          <p:grpSp>
            <p:nvGrpSpPr>
              <p:cNvPr id="62" name="Group 61">
                <a:extLst>
                  <a:ext uri="{FF2B5EF4-FFF2-40B4-BE49-F238E27FC236}">
                    <a16:creationId xmlns:a16="http://schemas.microsoft.com/office/drawing/2014/main" id="{560C5887-1049-4154-8B10-DCBD672831B3}"/>
                  </a:ext>
                </a:extLst>
              </p:cNvPr>
              <p:cNvGrpSpPr/>
              <p:nvPr/>
            </p:nvGrpSpPr>
            <p:grpSpPr>
              <a:xfrm>
                <a:off x="8586034" y="3897630"/>
                <a:ext cx="2367684" cy="264888"/>
                <a:chOff x="8532176" y="3188970"/>
                <a:chExt cx="2367684" cy="264888"/>
              </a:xfrm>
            </p:grpSpPr>
            <p:sp>
              <p:nvSpPr>
                <p:cNvPr id="79" name="Freeform: Shape 78">
                  <a:extLst>
                    <a:ext uri="{FF2B5EF4-FFF2-40B4-BE49-F238E27FC236}">
                      <a16:creationId xmlns:a16="http://schemas.microsoft.com/office/drawing/2014/main" id="{9E7E1AFA-6967-4F2F-B10A-C52F6257017F}"/>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80" name="Freeform: Shape 79">
                  <a:extLst>
                    <a:ext uri="{FF2B5EF4-FFF2-40B4-BE49-F238E27FC236}">
                      <a16:creationId xmlns:a16="http://schemas.microsoft.com/office/drawing/2014/main" id="{7DAB6B82-D00B-420A-8ADD-C8E4ECAD7F72}"/>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81" name="Freeform: Shape 80">
                  <a:extLst>
                    <a:ext uri="{FF2B5EF4-FFF2-40B4-BE49-F238E27FC236}">
                      <a16:creationId xmlns:a16="http://schemas.microsoft.com/office/drawing/2014/main" id="{D8EF1202-61F3-4CE7-9F94-91E54F676BAF}"/>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82" name="Freeform: Shape 81">
                  <a:extLst>
                    <a:ext uri="{FF2B5EF4-FFF2-40B4-BE49-F238E27FC236}">
                      <a16:creationId xmlns:a16="http://schemas.microsoft.com/office/drawing/2014/main" id="{BA8979F3-DB9F-44D9-9219-81464D1E0B23}"/>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83" name="Freeform: Shape 82">
                  <a:extLst>
                    <a:ext uri="{FF2B5EF4-FFF2-40B4-BE49-F238E27FC236}">
                      <a16:creationId xmlns:a16="http://schemas.microsoft.com/office/drawing/2014/main" id="{56843006-0081-411A-A7B7-C2844B2532F8}"/>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84" name="Freeform: Shape 83">
                  <a:extLst>
                    <a:ext uri="{FF2B5EF4-FFF2-40B4-BE49-F238E27FC236}">
                      <a16:creationId xmlns:a16="http://schemas.microsoft.com/office/drawing/2014/main" id="{39192C6B-D768-4B14-8C71-9E7C062E4BC2}"/>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85" name="Freeform: Shape 84">
                  <a:extLst>
                    <a:ext uri="{FF2B5EF4-FFF2-40B4-BE49-F238E27FC236}">
                      <a16:creationId xmlns:a16="http://schemas.microsoft.com/office/drawing/2014/main" id="{BC8B69C9-40A0-4B32-A137-18D8995E94EF}"/>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grpSp>
          <p:grpSp>
            <p:nvGrpSpPr>
              <p:cNvPr id="63" name="Group 62">
                <a:extLst>
                  <a:ext uri="{FF2B5EF4-FFF2-40B4-BE49-F238E27FC236}">
                    <a16:creationId xmlns:a16="http://schemas.microsoft.com/office/drawing/2014/main" id="{9C8774D6-2B87-4032-A95A-9440902B7719}"/>
                  </a:ext>
                </a:extLst>
              </p:cNvPr>
              <p:cNvGrpSpPr/>
              <p:nvPr/>
            </p:nvGrpSpPr>
            <p:grpSpPr>
              <a:xfrm>
                <a:off x="8586034" y="4251960"/>
                <a:ext cx="2367684" cy="264888"/>
                <a:chOff x="8532176" y="3188970"/>
                <a:chExt cx="2367684" cy="264888"/>
              </a:xfrm>
            </p:grpSpPr>
            <p:sp>
              <p:nvSpPr>
                <p:cNvPr id="72" name="Freeform: Shape 71">
                  <a:extLst>
                    <a:ext uri="{FF2B5EF4-FFF2-40B4-BE49-F238E27FC236}">
                      <a16:creationId xmlns:a16="http://schemas.microsoft.com/office/drawing/2014/main" id="{3D168FDB-9E93-4971-BAED-489AC70A7B5E}"/>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73" name="Freeform: Shape 72">
                  <a:extLst>
                    <a:ext uri="{FF2B5EF4-FFF2-40B4-BE49-F238E27FC236}">
                      <a16:creationId xmlns:a16="http://schemas.microsoft.com/office/drawing/2014/main" id="{F0BBFF14-9156-4E9E-A9CF-CD847CC2680E}"/>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74" name="Freeform: Shape 73">
                  <a:extLst>
                    <a:ext uri="{FF2B5EF4-FFF2-40B4-BE49-F238E27FC236}">
                      <a16:creationId xmlns:a16="http://schemas.microsoft.com/office/drawing/2014/main" id="{052A96C8-7A26-4AD0-A8E4-AB1D7A4C56C8}"/>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75" name="Freeform: Shape 74">
                  <a:extLst>
                    <a:ext uri="{FF2B5EF4-FFF2-40B4-BE49-F238E27FC236}">
                      <a16:creationId xmlns:a16="http://schemas.microsoft.com/office/drawing/2014/main" id="{14958642-2CBC-4C2C-A223-2581AF300B05}"/>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76" name="Freeform: Shape 75">
                  <a:extLst>
                    <a:ext uri="{FF2B5EF4-FFF2-40B4-BE49-F238E27FC236}">
                      <a16:creationId xmlns:a16="http://schemas.microsoft.com/office/drawing/2014/main" id="{92DD3F64-42FC-476B-8928-98144A97FC26}"/>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77" name="Freeform: Shape 76">
                  <a:extLst>
                    <a:ext uri="{FF2B5EF4-FFF2-40B4-BE49-F238E27FC236}">
                      <a16:creationId xmlns:a16="http://schemas.microsoft.com/office/drawing/2014/main" id="{847BA0AA-46AF-482D-BA9A-90B4655B9589}"/>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78" name="Freeform: Shape 77">
                  <a:extLst>
                    <a:ext uri="{FF2B5EF4-FFF2-40B4-BE49-F238E27FC236}">
                      <a16:creationId xmlns:a16="http://schemas.microsoft.com/office/drawing/2014/main" id="{10315E00-0E8B-4FC3-8032-ABFF2020BF31}"/>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grpSp>
          <p:grpSp>
            <p:nvGrpSpPr>
              <p:cNvPr id="64" name="Group 63">
                <a:extLst>
                  <a:ext uri="{FF2B5EF4-FFF2-40B4-BE49-F238E27FC236}">
                    <a16:creationId xmlns:a16="http://schemas.microsoft.com/office/drawing/2014/main" id="{3651136F-F8E3-477C-B46E-47AD9BB7656C}"/>
                  </a:ext>
                </a:extLst>
              </p:cNvPr>
              <p:cNvGrpSpPr/>
              <p:nvPr/>
            </p:nvGrpSpPr>
            <p:grpSpPr>
              <a:xfrm>
                <a:off x="8586034" y="4606290"/>
                <a:ext cx="2367684" cy="264888"/>
                <a:chOff x="8532176" y="3188970"/>
                <a:chExt cx="2367684" cy="264888"/>
              </a:xfrm>
            </p:grpSpPr>
            <p:sp>
              <p:nvSpPr>
                <p:cNvPr id="65" name="Freeform: Shape 64">
                  <a:extLst>
                    <a:ext uri="{FF2B5EF4-FFF2-40B4-BE49-F238E27FC236}">
                      <a16:creationId xmlns:a16="http://schemas.microsoft.com/office/drawing/2014/main" id="{0029EDE1-C6B7-4B5C-B197-038E3638BBE3}"/>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66" name="Freeform: Shape 65">
                  <a:extLst>
                    <a:ext uri="{FF2B5EF4-FFF2-40B4-BE49-F238E27FC236}">
                      <a16:creationId xmlns:a16="http://schemas.microsoft.com/office/drawing/2014/main" id="{F47466FB-0C7A-47CC-81F9-F9B9FC4CE9B1}"/>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67" name="Freeform: Shape 66">
                  <a:extLst>
                    <a:ext uri="{FF2B5EF4-FFF2-40B4-BE49-F238E27FC236}">
                      <a16:creationId xmlns:a16="http://schemas.microsoft.com/office/drawing/2014/main" id="{FBC29D13-B2AD-4863-9298-3D5AD4339CCE}"/>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68" name="Freeform: Shape 67">
                  <a:extLst>
                    <a:ext uri="{FF2B5EF4-FFF2-40B4-BE49-F238E27FC236}">
                      <a16:creationId xmlns:a16="http://schemas.microsoft.com/office/drawing/2014/main" id="{57C38A79-9BA1-4C88-A4C5-C20F52F28CE3}"/>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69" name="Freeform: Shape 68">
                  <a:extLst>
                    <a:ext uri="{FF2B5EF4-FFF2-40B4-BE49-F238E27FC236}">
                      <a16:creationId xmlns:a16="http://schemas.microsoft.com/office/drawing/2014/main" id="{7CD28366-F226-49B2-81B9-0A30DF5026B2}"/>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70" name="Freeform: Shape 69">
                  <a:extLst>
                    <a:ext uri="{FF2B5EF4-FFF2-40B4-BE49-F238E27FC236}">
                      <a16:creationId xmlns:a16="http://schemas.microsoft.com/office/drawing/2014/main" id="{D990A5B4-0927-48FE-BC3D-8951912FE3F1}"/>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sp>
              <p:nvSpPr>
                <p:cNvPr id="71" name="Freeform: Shape 70">
                  <a:extLst>
                    <a:ext uri="{FF2B5EF4-FFF2-40B4-BE49-F238E27FC236}">
                      <a16:creationId xmlns:a16="http://schemas.microsoft.com/office/drawing/2014/main" id="{570FD3EC-C810-4004-A96C-AF29A4672EEE}"/>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896354"/>
                  <a:endParaRPr lang="en-US" sz="1730">
                    <a:solidFill>
                      <a:srgbClr val="FFFFFF"/>
                    </a:solidFill>
                    <a:latin typeface="Segoe UI"/>
                  </a:endParaRPr>
                </a:p>
              </p:txBody>
            </p:sp>
          </p:grpSp>
        </p:grpSp>
        <p:sp>
          <p:nvSpPr>
            <p:cNvPr id="41" name="Title 1">
              <a:extLst>
                <a:ext uri="{FF2B5EF4-FFF2-40B4-BE49-F238E27FC236}">
                  <a16:creationId xmlns:a16="http://schemas.microsoft.com/office/drawing/2014/main" id="{C25A0A64-2952-45C8-97CE-182274C3D562}"/>
                </a:ext>
              </a:extLst>
            </p:cNvPr>
            <p:cNvSpPr txBox="1">
              <a:spLocks/>
            </p:cNvSpPr>
            <p:nvPr/>
          </p:nvSpPr>
          <p:spPr>
            <a:xfrm>
              <a:off x="8784654" y="3120488"/>
              <a:ext cx="1970444"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784" spc="0">
                  <a:solidFill>
                    <a:srgbClr val="000000"/>
                  </a:solidFill>
                  <a:latin typeface="Segoe UI Semibold" panose="020B0702040204020203" pitchFamily="34" charset="0"/>
                  <a:cs typeface="Segoe UI Semibold" panose="020B0702040204020203" pitchFamily="34" charset="0"/>
                </a:rPr>
                <a:t>Pods</a:t>
              </a:r>
            </a:p>
          </p:txBody>
        </p:sp>
        <p:cxnSp>
          <p:nvCxnSpPr>
            <p:cNvPr id="42" name="Straight Arrow Connector 41">
              <a:extLst>
                <a:ext uri="{FF2B5EF4-FFF2-40B4-BE49-F238E27FC236}">
                  <a16:creationId xmlns:a16="http://schemas.microsoft.com/office/drawing/2014/main" id="{E5851B6E-5A20-4FE9-A0BC-C4CE1A5C55AC}"/>
                </a:ext>
              </a:extLst>
            </p:cNvPr>
            <p:cNvCxnSpPr>
              <a:cxnSpLocks/>
            </p:cNvCxnSpPr>
            <p:nvPr/>
          </p:nvCxnSpPr>
          <p:spPr>
            <a:xfrm>
              <a:off x="6534150" y="4255778"/>
              <a:ext cx="90678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96D3271-60A3-4B4A-940B-CA7BFC51621F}"/>
                </a:ext>
              </a:extLst>
            </p:cNvPr>
            <p:cNvCxnSpPr>
              <a:cxnSpLocks/>
            </p:cNvCxnSpPr>
            <p:nvPr/>
          </p:nvCxnSpPr>
          <p:spPr>
            <a:xfrm>
              <a:off x="7848600" y="4255778"/>
              <a:ext cx="50292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itle 1">
              <a:extLst>
                <a:ext uri="{FF2B5EF4-FFF2-40B4-BE49-F238E27FC236}">
                  <a16:creationId xmlns:a16="http://schemas.microsoft.com/office/drawing/2014/main" id="{4A9D8911-A65B-4C8C-B946-09943952B8FB}"/>
                </a:ext>
              </a:extLst>
            </p:cNvPr>
            <p:cNvSpPr txBox="1">
              <a:spLocks/>
            </p:cNvSpPr>
            <p:nvPr/>
          </p:nvSpPr>
          <p:spPr>
            <a:xfrm>
              <a:off x="7273172" y="4656879"/>
              <a:ext cx="777476"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980" spc="0">
                  <a:solidFill>
                    <a:srgbClr val="000000"/>
                  </a:solidFill>
                  <a:latin typeface="Segoe UI Semibold" panose="020B0702040204020203" pitchFamily="34" charset="0"/>
                  <a:cs typeface="Segoe UI Semibold" panose="020B0702040204020203" pitchFamily="34" charset="0"/>
                </a:rPr>
                <a:t>Virtual node</a:t>
              </a:r>
            </a:p>
          </p:txBody>
        </p:sp>
        <p:grpSp>
          <p:nvGrpSpPr>
            <p:cNvPr id="45" name="Group 44">
              <a:extLst>
                <a:ext uri="{FF2B5EF4-FFF2-40B4-BE49-F238E27FC236}">
                  <a16:creationId xmlns:a16="http://schemas.microsoft.com/office/drawing/2014/main" id="{16ACD364-FBF1-47A0-8F1C-4A9ADDC24747}"/>
                </a:ext>
              </a:extLst>
            </p:cNvPr>
            <p:cNvGrpSpPr/>
            <p:nvPr/>
          </p:nvGrpSpPr>
          <p:grpSpPr>
            <a:xfrm>
              <a:off x="3083295" y="3126041"/>
              <a:ext cx="811526" cy="1904743"/>
              <a:chOff x="3013714" y="2685080"/>
              <a:chExt cx="811526" cy="1904743"/>
            </a:xfrm>
          </p:grpSpPr>
          <p:grpSp>
            <p:nvGrpSpPr>
              <p:cNvPr id="52" name="Group 51">
                <a:extLst>
                  <a:ext uri="{FF2B5EF4-FFF2-40B4-BE49-F238E27FC236}">
                    <a16:creationId xmlns:a16="http://schemas.microsoft.com/office/drawing/2014/main" id="{8398EC8B-818C-4AA2-945C-313A03CCE1CE}"/>
                  </a:ext>
                </a:extLst>
              </p:cNvPr>
              <p:cNvGrpSpPr/>
              <p:nvPr/>
            </p:nvGrpSpPr>
            <p:grpSpPr>
              <a:xfrm>
                <a:off x="3047252" y="2685080"/>
                <a:ext cx="744450" cy="757933"/>
                <a:chOff x="3238504" y="1705910"/>
                <a:chExt cx="744450" cy="757933"/>
              </a:xfrm>
            </p:grpSpPr>
            <p:sp>
              <p:nvSpPr>
                <p:cNvPr id="57" name="Rectangle: Rounded Corners 118">
                  <a:extLst>
                    <a:ext uri="{FF2B5EF4-FFF2-40B4-BE49-F238E27FC236}">
                      <a16:creationId xmlns:a16="http://schemas.microsoft.com/office/drawing/2014/main" id="{DFB1CAD7-5096-4DDB-8750-7D17C4F96F22}"/>
                    </a:ext>
                  </a:extLst>
                </p:cNvPr>
                <p:cNvSpPr/>
                <p:nvPr/>
              </p:nvSpPr>
              <p:spPr bwMode="auto">
                <a:xfrm>
                  <a:off x="3409561" y="2061507"/>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58" name="Title 1">
                  <a:extLst>
                    <a:ext uri="{FF2B5EF4-FFF2-40B4-BE49-F238E27FC236}">
                      <a16:creationId xmlns:a16="http://schemas.microsoft.com/office/drawing/2014/main" id="{1870C647-9011-4B1F-A3A3-D91D486A3EB1}"/>
                    </a:ext>
                  </a:extLst>
                </p:cNvPr>
                <p:cNvSpPr txBox="1">
                  <a:spLocks/>
                </p:cNvSpPr>
                <p:nvPr/>
              </p:nvSpPr>
              <p:spPr>
                <a:xfrm>
                  <a:off x="3238504" y="1705910"/>
                  <a:ext cx="74445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980" spc="0">
                      <a:solidFill>
                        <a:srgbClr val="000000"/>
                      </a:solidFill>
                      <a:latin typeface="Segoe UI Semibold" panose="020B0702040204020203" pitchFamily="34" charset="0"/>
                      <a:cs typeface="Segoe UI Semibold" panose="020B0702040204020203" pitchFamily="34" charset="0"/>
                    </a:rPr>
                    <a:t>Application Architect</a:t>
                  </a:r>
                </a:p>
              </p:txBody>
            </p:sp>
            <p:sp>
              <p:nvSpPr>
                <p:cNvPr id="59" name="people_4" title="Icon of a person">
                  <a:extLst>
                    <a:ext uri="{FF2B5EF4-FFF2-40B4-BE49-F238E27FC236}">
                      <a16:creationId xmlns:a16="http://schemas.microsoft.com/office/drawing/2014/main" id="{6BD09EF6-4651-4E9C-9CA5-DE15C8E42F84}"/>
                    </a:ext>
                  </a:extLst>
                </p:cNvPr>
                <p:cNvSpPr>
                  <a:spLocks noChangeAspect="1" noEditPoints="1"/>
                </p:cNvSpPr>
                <p:nvPr/>
              </p:nvSpPr>
              <p:spPr bwMode="auto">
                <a:xfrm>
                  <a:off x="3506283" y="2145906"/>
                  <a:ext cx="208893" cy="23353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grpSp>
          <p:grpSp>
            <p:nvGrpSpPr>
              <p:cNvPr id="53" name="Group 52">
                <a:extLst>
                  <a:ext uri="{FF2B5EF4-FFF2-40B4-BE49-F238E27FC236}">
                    <a16:creationId xmlns:a16="http://schemas.microsoft.com/office/drawing/2014/main" id="{094688D2-D6B4-4CD4-A89F-785BD2008D77}"/>
                  </a:ext>
                </a:extLst>
              </p:cNvPr>
              <p:cNvGrpSpPr/>
              <p:nvPr/>
            </p:nvGrpSpPr>
            <p:grpSpPr>
              <a:xfrm>
                <a:off x="3013714" y="3831890"/>
                <a:ext cx="811526" cy="757933"/>
                <a:chOff x="3238504" y="1705910"/>
                <a:chExt cx="811526" cy="757933"/>
              </a:xfrm>
            </p:grpSpPr>
            <p:sp>
              <p:nvSpPr>
                <p:cNvPr id="54" name="Rectangle: Rounded Corners 118">
                  <a:extLst>
                    <a:ext uri="{FF2B5EF4-FFF2-40B4-BE49-F238E27FC236}">
                      <a16:creationId xmlns:a16="http://schemas.microsoft.com/office/drawing/2014/main" id="{765C7589-380B-4848-83B8-CC1AC3A5E664}"/>
                    </a:ext>
                  </a:extLst>
                </p:cNvPr>
                <p:cNvSpPr/>
                <p:nvPr/>
              </p:nvSpPr>
              <p:spPr bwMode="auto">
                <a:xfrm>
                  <a:off x="3443099" y="2061507"/>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55" name="Title 1">
                  <a:extLst>
                    <a:ext uri="{FF2B5EF4-FFF2-40B4-BE49-F238E27FC236}">
                      <a16:creationId xmlns:a16="http://schemas.microsoft.com/office/drawing/2014/main" id="{4F9B530C-016D-4AFC-A369-E77A69C67FC9}"/>
                    </a:ext>
                  </a:extLst>
                </p:cNvPr>
                <p:cNvSpPr txBox="1">
                  <a:spLocks/>
                </p:cNvSpPr>
                <p:nvPr/>
              </p:nvSpPr>
              <p:spPr>
                <a:xfrm>
                  <a:off x="3238504" y="1705910"/>
                  <a:ext cx="811526"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980" spc="0">
                      <a:solidFill>
                        <a:srgbClr val="000000"/>
                      </a:solidFill>
                      <a:latin typeface="Segoe UI Semibold" panose="020B0702040204020203" pitchFamily="34" charset="0"/>
                      <a:cs typeface="Segoe UI Semibold" panose="020B0702040204020203" pitchFamily="34" charset="0"/>
                    </a:rPr>
                    <a:t>Infrastructure Architect</a:t>
                  </a:r>
                </a:p>
              </p:txBody>
            </p:sp>
            <p:sp>
              <p:nvSpPr>
                <p:cNvPr id="56" name="people_4" title="Icon of a person">
                  <a:extLst>
                    <a:ext uri="{FF2B5EF4-FFF2-40B4-BE49-F238E27FC236}">
                      <a16:creationId xmlns:a16="http://schemas.microsoft.com/office/drawing/2014/main" id="{35024C2C-739B-431D-8792-96E7885E9F4A}"/>
                    </a:ext>
                  </a:extLst>
                </p:cNvPr>
                <p:cNvSpPr>
                  <a:spLocks noChangeAspect="1" noEditPoints="1"/>
                </p:cNvSpPr>
                <p:nvPr/>
              </p:nvSpPr>
              <p:spPr bwMode="auto">
                <a:xfrm>
                  <a:off x="3539821" y="2145906"/>
                  <a:ext cx="208893" cy="23353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grpSp>
        </p:grpSp>
        <p:cxnSp>
          <p:nvCxnSpPr>
            <p:cNvPr id="46" name="Connector: Elbow 45">
              <a:extLst>
                <a:ext uri="{FF2B5EF4-FFF2-40B4-BE49-F238E27FC236}">
                  <a16:creationId xmlns:a16="http://schemas.microsoft.com/office/drawing/2014/main" id="{1C1AEBBC-048F-4DEA-BC19-EEB70B22F1FB}"/>
                </a:ext>
              </a:extLst>
            </p:cNvPr>
            <p:cNvCxnSpPr>
              <a:stCxn id="57" idx="3"/>
              <a:endCxn id="105" idx="1"/>
            </p:cNvCxnSpPr>
            <p:nvPr/>
          </p:nvCxnSpPr>
          <p:spPr>
            <a:xfrm>
              <a:off x="3690226" y="3682806"/>
              <a:ext cx="1966719" cy="572972"/>
            </a:xfrm>
            <a:prstGeom prst="bentConnector3">
              <a:avLst>
                <a:gd name="adj1" fmla="val 2336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BC434985-D177-4BBB-B3A2-20438937FABB}"/>
                </a:ext>
              </a:extLst>
            </p:cNvPr>
            <p:cNvCxnSpPr>
              <a:cxnSpLocks/>
              <a:stCxn id="54" idx="3"/>
              <a:endCxn id="105" idx="1"/>
            </p:cNvCxnSpPr>
            <p:nvPr/>
          </p:nvCxnSpPr>
          <p:spPr>
            <a:xfrm flipV="1">
              <a:off x="3690226" y="4255778"/>
              <a:ext cx="1966719" cy="573838"/>
            </a:xfrm>
            <a:prstGeom prst="bentConnector3">
              <a:avLst>
                <a:gd name="adj1" fmla="val 2336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00AB09BB-EF78-4A1C-B5BF-202A6C66D365}"/>
                </a:ext>
              </a:extLst>
            </p:cNvPr>
            <p:cNvGrpSpPr/>
            <p:nvPr/>
          </p:nvGrpSpPr>
          <p:grpSpPr>
            <a:xfrm>
              <a:off x="4621530" y="4008120"/>
              <a:ext cx="521970" cy="495300"/>
              <a:chOff x="4415790" y="4556760"/>
              <a:chExt cx="521970" cy="495300"/>
            </a:xfrm>
          </p:grpSpPr>
          <p:sp>
            <p:nvSpPr>
              <p:cNvPr id="50" name="Rectangle 49">
                <a:extLst>
                  <a:ext uri="{FF2B5EF4-FFF2-40B4-BE49-F238E27FC236}">
                    <a16:creationId xmlns:a16="http://schemas.microsoft.com/office/drawing/2014/main" id="{9BA1D3D3-BBA4-4A38-A9BF-353A43ED08F0}"/>
                  </a:ext>
                </a:extLst>
              </p:cNvPr>
              <p:cNvSpPr/>
              <p:nvPr/>
            </p:nvSpPr>
            <p:spPr>
              <a:xfrm>
                <a:off x="4415790" y="4556760"/>
                <a:ext cx="521970" cy="4953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51" name="Processing_E9F5" title="Icon of two interlocked gears">
                <a:extLst>
                  <a:ext uri="{FF2B5EF4-FFF2-40B4-BE49-F238E27FC236}">
                    <a16:creationId xmlns:a16="http://schemas.microsoft.com/office/drawing/2014/main" id="{CFB1D8B0-BE23-41CF-8104-D7376FF557CD}"/>
                  </a:ext>
                </a:extLst>
              </p:cNvPr>
              <p:cNvSpPr>
                <a:spLocks noChangeAspect="1" noEditPoints="1"/>
              </p:cNvSpPr>
              <p:nvPr/>
            </p:nvSpPr>
            <p:spPr bwMode="auto">
              <a:xfrm>
                <a:off x="4466794" y="4621530"/>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grpSp>
        <p:sp>
          <p:nvSpPr>
            <p:cNvPr id="49" name="Title 1">
              <a:extLst>
                <a:ext uri="{FF2B5EF4-FFF2-40B4-BE49-F238E27FC236}">
                  <a16:creationId xmlns:a16="http://schemas.microsoft.com/office/drawing/2014/main" id="{59258E6B-DF6C-47BE-90DC-AFBD8D0654F7}"/>
                </a:ext>
              </a:extLst>
            </p:cNvPr>
            <p:cNvSpPr txBox="1">
              <a:spLocks/>
            </p:cNvSpPr>
            <p:nvPr/>
          </p:nvSpPr>
          <p:spPr>
            <a:xfrm>
              <a:off x="4491872" y="4502990"/>
              <a:ext cx="777476"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980" spc="0">
                  <a:solidFill>
                    <a:srgbClr val="000000"/>
                  </a:solidFill>
                  <a:latin typeface="Segoe UI Semibold" panose="020B0702040204020203" pitchFamily="34" charset="0"/>
                  <a:cs typeface="Segoe UI Semibold" panose="020B0702040204020203" pitchFamily="34" charset="0"/>
                </a:rPr>
                <a:t>Deployment/tasks</a:t>
              </a:r>
            </a:p>
          </p:txBody>
        </p:sp>
      </p:grpSp>
      <p:sp>
        <p:nvSpPr>
          <p:cNvPr id="120" name="Rectangle 119">
            <a:extLst>
              <a:ext uri="{FF2B5EF4-FFF2-40B4-BE49-F238E27FC236}">
                <a16:creationId xmlns:a16="http://schemas.microsoft.com/office/drawing/2014/main" id="{99968102-FD75-42ED-958E-B9348CA4C2E3}"/>
              </a:ext>
            </a:extLst>
          </p:cNvPr>
          <p:cNvSpPr/>
          <p:nvPr/>
        </p:nvSpPr>
        <p:spPr>
          <a:xfrm>
            <a:off x="455995" y="974458"/>
            <a:ext cx="9067364" cy="392245"/>
          </a:xfrm>
          <a:prstGeom prst="rect">
            <a:avLst/>
          </a:prstGeom>
        </p:spPr>
        <p:txBody>
          <a:bodyPr wrap="square" lIns="0">
            <a:spAutoFit/>
          </a:bodyPr>
          <a:lstStyle/>
          <a:p>
            <a:pPr defTabSz="896386">
              <a:spcAft>
                <a:spcPts val="2353"/>
              </a:spcAft>
              <a:defRPr/>
            </a:pPr>
            <a:r>
              <a:rPr lang="en-US" sz="1961">
                <a:solidFill>
                  <a:srgbClr val="000000"/>
                </a:solidFill>
                <a:latin typeface="Segoe UI"/>
                <a:cs typeface="Segoe UI Semibold" panose="020B0702040204020203" pitchFamily="34" charset="0"/>
              </a:rPr>
              <a:t>Elastically provision additional compute capacity in seconds</a:t>
            </a:r>
          </a:p>
        </p:txBody>
      </p:sp>
    </p:spTree>
    <p:extLst>
      <p:ext uri="{BB962C8B-B14F-4D97-AF65-F5344CB8AC3E}">
        <p14:creationId xmlns:p14="http://schemas.microsoft.com/office/powerpoint/2010/main" val="1948405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3" name="Straight Connector 232">
            <a:extLst>
              <a:ext uri="{FF2B5EF4-FFF2-40B4-BE49-F238E27FC236}">
                <a16:creationId xmlns:a16="http://schemas.microsoft.com/office/drawing/2014/main" id="{C6EDB1FE-D05C-4422-9724-29400A7DC99E}"/>
              </a:ext>
            </a:extLst>
          </p:cNvPr>
          <p:cNvCxnSpPr>
            <a:cxnSpLocks/>
            <a:stCxn id="166" idx="1"/>
            <a:endCxn id="196" idx="3"/>
          </p:cNvCxnSpPr>
          <p:nvPr/>
        </p:nvCxnSpPr>
        <p:spPr>
          <a:xfrm flipH="1">
            <a:off x="3004077" y="2550141"/>
            <a:ext cx="6183846"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2BAF42ED-4380-4685-B4EE-A658E7C9432C}"/>
              </a:ext>
            </a:extLst>
          </p:cNvPr>
          <p:cNvCxnSpPr>
            <a:cxnSpLocks/>
            <a:stCxn id="229" idx="1"/>
            <a:endCxn id="217" idx="3"/>
          </p:cNvCxnSpPr>
          <p:nvPr/>
        </p:nvCxnSpPr>
        <p:spPr>
          <a:xfrm flipH="1">
            <a:off x="4922734" y="5682959"/>
            <a:ext cx="2346533"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5A9A83C-8076-437C-8CE8-F58A8ADF2C3F}"/>
              </a:ext>
            </a:extLst>
          </p:cNvPr>
          <p:cNvCxnSpPr>
            <a:cxnSpLocks/>
          </p:cNvCxnSpPr>
          <p:nvPr/>
        </p:nvCxnSpPr>
        <p:spPr>
          <a:xfrm>
            <a:off x="6096000" y="2741270"/>
            <a:ext cx="0" cy="277891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FE2B7AC-596F-425C-86F9-2D74A604E11D}"/>
              </a:ext>
            </a:extLst>
          </p:cNvPr>
          <p:cNvSpPr/>
          <p:nvPr/>
        </p:nvSpPr>
        <p:spPr bwMode="auto">
          <a:xfrm>
            <a:off x="5530363" y="3254550"/>
            <a:ext cx="1120531" cy="146030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55994" y="620827"/>
            <a:ext cx="10330657" cy="402302"/>
          </a:xfrm>
        </p:spPr>
        <p:txBody>
          <a:bodyPr/>
          <a:lstStyle/>
          <a:p>
            <a:r>
              <a:rPr lang="en-US" dirty="0"/>
              <a:t>Open Service Broker for Azure</a:t>
            </a:r>
          </a:p>
        </p:txBody>
      </p:sp>
      <p:grpSp>
        <p:nvGrpSpPr>
          <p:cNvPr id="2" name="Group 1">
            <a:extLst>
              <a:ext uri="{FF2B5EF4-FFF2-40B4-BE49-F238E27FC236}">
                <a16:creationId xmlns:a16="http://schemas.microsoft.com/office/drawing/2014/main" id="{FFC7BBA3-8B16-4284-A481-AB895C512854}"/>
              </a:ext>
            </a:extLst>
          </p:cNvPr>
          <p:cNvGrpSpPr/>
          <p:nvPr/>
        </p:nvGrpSpPr>
        <p:grpSpPr>
          <a:xfrm>
            <a:off x="5664905" y="3290158"/>
            <a:ext cx="862191" cy="1305351"/>
            <a:chOff x="4814616" y="2998275"/>
            <a:chExt cx="879480" cy="1331526"/>
          </a:xfrm>
        </p:grpSpPr>
        <p:sp>
          <p:nvSpPr>
            <p:cNvPr id="212" name="Rectangle: Rounded Corners 35">
              <a:extLst>
                <a:ext uri="{FF2B5EF4-FFF2-40B4-BE49-F238E27FC236}">
                  <a16:creationId xmlns:a16="http://schemas.microsoft.com/office/drawing/2014/main" id="{9B615270-7086-4D08-83CB-7F5830CF1081}"/>
                </a:ext>
              </a:extLst>
            </p:cNvPr>
            <p:cNvSpPr/>
            <p:nvPr/>
          </p:nvSpPr>
          <p:spPr bwMode="auto">
            <a:xfrm>
              <a:off x="4842876" y="3506841"/>
              <a:ext cx="822960" cy="822960"/>
            </a:xfrm>
            <a:prstGeom prst="roundRect">
              <a:avLst>
                <a:gd name="adj" fmla="val 3125"/>
              </a:avLst>
            </a:prstGeom>
            <a:solidFill>
              <a:srgbClr val="FCFDFE"/>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pic>
          <p:nvPicPr>
            <p:cNvPr id="213" name="Graphic 212">
              <a:extLst>
                <a:ext uri="{FF2B5EF4-FFF2-40B4-BE49-F238E27FC236}">
                  <a16:creationId xmlns:a16="http://schemas.microsoft.com/office/drawing/2014/main" id="{E60E4822-6DE0-4821-A797-FD56B9CBBC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87274" y="3654393"/>
              <a:ext cx="534164" cy="527856"/>
            </a:xfrm>
            <a:prstGeom prst="rect">
              <a:avLst/>
            </a:prstGeom>
          </p:spPr>
        </p:pic>
        <p:sp>
          <p:nvSpPr>
            <p:cNvPr id="214" name="Title 1">
              <a:extLst>
                <a:ext uri="{FF2B5EF4-FFF2-40B4-BE49-F238E27FC236}">
                  <a16:creationId xmlns:a16="http://schemas.microsoft.com/office/drawing/2014/main" id="{8D46F723-2AAB-4353-BA2B-18138D6CAE74}"/>
                </a:ext>
              </a:extLst>
            </p:cNvPr>
            <p:cNvSpPr txBox="1">
              <a:spLocks/>
            </p:cNvSpPr>
            <p:nvPr/>
          </p:nvSpPr>
          <p:spPr>
            <a:xfrm>
              <a:off x="4814616" y="2998275"/>
              <a:ext cx="879480" cy="461665"/>
            </a:xfrm>
            <a:prstGeom prst="rect">
              <a:avLst/>
            </a:prstGeom>
            <a:solidFill>
              <a:srgbClr val="FFFFFF"/>
            </a:solidFill>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000000"/>
                  </a:solidFill>
                  <a:effectLst/>
                  <a:latin typeface="Segoe UI Semibold" panose="020B0702040204020203" pitchFamily="34" charset="0"/>
                  <a:cs typeface="Segoe UI Semibold" panose="020B0702040204020203" pitchFamily="34" charset="0"/>
                </a:defRPr>
              </a:lvl1pPr>
            </a:lstStyle>
            <a:p>
              <a:pPr defTabSz="896182">
                <a:defRPr/>
              </a:pPr>
              <a:r>
                <a:rPr lang="en-US" sz="980"/>
                <a:t>Open Service Broker for Azure (OSBA)</a:t>
              </a:r>
            </a:p>
          </p:txBody>
        </p:sp>
      </p:grpSp>
      <p:grpSp>
        <p:nvGrpSpPr>
          <p:cNvPr id="157" name="Group 156">
            <a:extLst>
              <a:ext uri="{FF2B5EF4-FFF2-40B4-BE49-F238E27FC236}">
                <a16:creationId xmlns:a16="http://schemas.microsoft.com/office/drawing/2014/main" id="{ED8979C5-7638-4FC0-B9AB-16AF0E8646C7}"/>
              </a:ext>
            </a:extLst>
          </p:cNvPr>
          <p:cNvGrpSpPr/>
          <p:nvPr/>
        </p:nvGrpSpPr>
        <p:grpSpPr>
          <a:xfrm>
            <a:off x="2310667" y="1942744"/>
            <a:ext cx="855371" cy="867361"/>
            <a:chOff x="8413269" y="1597031"/>
            <a:chExt cx="853605" cy="884753"/>
          </a:xfrm>
        </p:grpSpPr>
        <p:sp>
          <p:nvSpPr>
            <p:cNvPr id="195" name="Title 1">
              <a:extLst>
                <a:ext uri="{FF2B5EF4-FFF2-40B4-BE49-F238E27FC236}">
                  <a16:creationId xmlns:a16="http://schemas.microsoft.com/office/drawing/2014/main" id="{B850A0DD-7544-4476-9AC7-3A9384C56C4A}"/>
                </a:ext>
              </a:extLst>
            </p:cNvPr>
            <p:cNvSpPr txBox="1">
              <a:spLocks/>
            </p:cNvSpPr>
            <p:nvPr/>
          </p:nvSpPr>
          <p:spPr>
            <a:xfrm>
              <a:off x="8413269" y="1597031"/>
              <a:ext cx="8536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SQL</a:t>
              </a:r>
              <a:br>
                <a:rPr lang="en-US" sz="980" spc="0">
                  <a:solidFill>
                    <a:srgbClr val="000000"/>
                  </a:solidFill>
                  <a:latin typeface="Segoe UI Semibold" panose="020B0702040204020203" pitchFamily="34" charset="0"/>
                  <a:cs typeface="Segoe UI Semibold" panose="020B0702040204020203" pitchFamily="34" charset="0"/>
                </a:rPr>
              </a:br>
              <a:r>
                <a:rPr lang="en-US" sz="980" spc="0">
                  <a:solidFill>
                    <a:srgbClr val="000000"/>
                  </a:solidFill>
                  <a:latin typeface="Segoe UI Semibold" panose="020B0702040204020203" pitchFamily="34" charset="0"/>
                  <a:cs typeface="Segoe UI Semibold" panose="020B0702040204020203" pitchFamily="34" charset="0"/>
                </a:rPr>
                <a:t>Database</a:t>
              </a:r>
            </a:p>
          </p:txBody>
        </p:sp>
        <p:sp>
          <p:nvSpPr>
            <p:cNvPr id="196" name="Rectangle: Rounded Corners 86">
              <a:extLst>
                <a:ext uri="{FF2B5EF4-FFF2-40B4-BE49-F238E27FC236}">
                  <a16:creationId xmlns:a16="http://schemas.microsoft.com/office/drawing/2014/main" id="{9075B91F-8A46-499B-BB93-0A02992F6F33}"/>
                </a:ext>
              </a:extLst>
            </p:cNvPr>
            <p:cNvSpPr/>
            <p:nvPr/>
          </p:nvSpPr>
          <p:spPr bwMode="auto">
            <a:xfrm>
              <a:off x="8574895" y="1951432"/>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pic>
          <p:nvPicPr>
            <p:cNvPr id="197" name="Picture 196" descr="A close up of a sign&#10;&#10;Description generated with high confidence">
              <a:extLst>
                <a:ext uri="{FF2B5EF4-FFF2-40B4-BE49-F238E27FC236}">
                  <a16:creationId xmlns:a16="http://schemas.microsoft.com/office/drawing/2014/main" id="{FDFF1703-10AF-43A3-8619-9361B9FE34F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656372" y="2032909"/>
              <a:ext cx="367399" cy="367399"/>
            </a:xfrm>
            <a:prstGeom prst="rect">
              <a:avLst/>
            </a:prstGeom>
          </p:spPr>
        </p:pic>
      </p:grpSp>
      <p:grpSp>
        <p:nvGrpSpPr>
          <p:cNvPr id="158" name="Group 157">
            <a:extLst>
              <a:ext uri="{FF2B5EF4-FFF2-40B4-BE49-F238E27FC236}">
                <a16:creationId xmlns:a16="http://schemas.microsoft.com/office/drawing/2014/main" id="{B2EA5CED-7EEA-40E3-88E5-21CB6C6AE208}"/>
              </a:ext>
            </a:extLst>
          </p:cNvPr>
          <p:cNvGrpSpPr/>
          <p:nvPr/>
        </p:nvGrpSpPr>
        <p:grpSpPr>
          <a:xfrm>
            <a:off x="3269995" y="1942744"/>
            <a:ext cx="855371" cy="867361"/>
            <a:chOff x="9523614" y="1597031"/>
            <a:chExt cx="853605" cy="884753"/>
          </a:xfrm>
        </p:grpSpPr>
        <p:sp>
          <p:nvSpPr>
            <p:cNvPr id="192" name="Title 1">
              <a:extLst>
                <a:ext uri="{FF2B5EF4-FFF2-40B4-BE49-F238E27FC236}">
                  <a16:creationId xmlns:a16="http://schemas.microsoft.com/office/drawing/2014/main" id="{B372CBE2-D7BB-4BC7-86B8-C44321DFB524}"/>
                </a:ext>
              </a:extLst>
            </p:cNvPr>
            <p:cNvSpPr txBox="1">
              <a:spLocks/>
            </p:cNvSpPr>
            <p:nvPr/>
          </p:nvSpPr>
          <p:spPr>
            <a:xfrm>
              <a:off x="9523614" y="1597031"/>
              <a:ext cx="8536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Event</a:t>
              </a:r>
              <a:br>
                <a:rPr lang="en-US" sz="980" spc="0">
                  <a:solidFill>
                    <a:srgbClr val="000000"/>
                  </a:solidFill>
                  <a:latin typeface="Segoe UI Semibold" panose="020B0702040204020203" pitchFamily="34" charset="0"/>
                  <a:cs typeface="Segoe UI Semibold" panose="020B0702040204020203" pitchFamily="34" charset="0"/>
                </a:rPr>
              </a:br>
              <a:r>
                <a:rPr lang="en-US" sz="980" spc="0">
                  <a:solidFill>
                    <a:srgbClr val="000000"/>
                  </a:solidFill>
                  <a:latin typeface="Segoe UI Semibold" panose="020B0702040204020203" pitchFamily="34" charset="0"/>
                  <a:cs typeface="Segoe UI Semibold" panose="020B0702040204020203" pitchFamily="34" charset="0"/>
                </a:rPr>
                <a:t>Hubs</a:t>
              </a:r>
            </a:p>
          </p:txBody>
        </p:sp>
        <p:sp>
          <p:nvSpPr>
            <p:cNvPr id="193" name="Rectangle: Rounded Corners 125">
              <a:extLst>
                <a:ext uri="{FF2B5EF4-FFF2-40B4-BE49-F238E27FC236}">
                  <a16:creationId xmlns:a16="http://schemas.microsoft.com/office/drawing/2014/main" id="{2C9959BB-2716-44CA-8BEA-29F0B96BBC02}"/>
                </a:ext>
              </a:extLst>
            </p:cNvPr>
            <p:cNvSpPr/>
            <p:nvPr/>
          </p:nvSpPr>
          <p:spPr bwMode="auto">
            <a:xfrm>
              <a:off x="9685240" y="1951432"/>
              <a:ext cx="530352" cy="530352"/>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pic>
          <p:nvPicPr>
            <p:cNvPr id="194" name="Picture 193" descr="A picture containing vector graphics&#10;&#10;Description generated with high confidence">
              <a:extLst>
                <a:ext uri="{FF2B5EF4-FFF2-40B4-BE49-F238E27FC236}">
                  <a16:creationId xmlns:a16="http://schemas.microsoft.com/office/drawing/2014/main" id="{7E197401-5BC6-4EEE-B96C-31515ECE4A3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783777" y="2049969"/>
              <a:ext cx="333279" cy="333279"/>
            </a:xfrm>
            <a:prstGeom prst="rect">
              <a:avLst/>
            </a:prstGeom>
          </p:spPr>
        </p:pic>
      </p:grpSp>
      <p:grpSp>
        <p:nvGrpSpPr>
          <p:cNvPr id="159" name="Group 158">
            <a:extLst>
              <a:ext uri="{FF2B5EF4-FFF2-40B4-BE49-F238E27FC236}">
                <a16:creationId xmlns:a16="http://schemas.microsoft.com/office/drawing/2014/main" id="{E70E65BF-BE11-4B6F-B5F6-78C2AB538760}"/>
              </a:ext>
            </a:extLst>
          </p:cNvPr>
          <p:cNvGrpSpPr/>
          <p:nvPr/>
        </p:nvGrpSpPr>
        <p:grpSpPr>
          <a:xfrm>
            <a:off x="4229322" y="1942744"/>
            <a:ext cx="855371" cy="867361"/>
            <a:chOff x="8413269" y="2736402"/>
            <a:chExt cx="853605" cy="884753"/>
          </a:xfrm>
        </p:grpSpPr>
        <p:sp>
          <p:nvSpPr>
            <p:cNvPr id="189" name="Title 1">
              <a:extLst>
                <a:ext uri="{FF2B5EF4-FFF2-40B4-BE49-F238E27FC236}">
                  <a16:creationId xmlns:a16="http://schemas.microsoft.com/office/drawing/2014/main" id="{BEDE2731-74D4-4D93-B33C-4E9E2AE3B8D1}"/>
                </a:ext>
              </a:extLst>
            </p:cNvPr>
            <p:cNvSpPr txBox="1">
              <a:spLocks/>
            </p:cNvSpPr>
            <p:nvPr/>
          </p:nvSpPr>
          <p:spPr>
            <a:xfrm>
              <a:off x="8413269" y="2736402"/>
              <a:ext cx="8536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Redis</a:t>
              </a:r>
              <a:br>
                <a:rPr lang="en-US" sz="980" spc="0">
                  <a:solidFill>
                    <a:srgbClr val="000000"/>
                  </a:solidFill>
                  <a:latin typeface="Segoe UI Semibold" panose="020B0702040204020203" pitchFamily="34" charset="0"/>
                  <a:cs typeface="Segoe UI Semibold" panose="020B0702040204020203" pitchFamily="34" charset="0"/>
                </a:rPr>
              </a:br>
              <a:r>
                <a:rPr lang="en-US" sz="980" spc="0">
                  <a:solidFill>
                    <a:srgbClr val="000000"/>
                  </a:solidFill>
                  <a:latin typeface="Segoe UI Semibold" panose="020B0702040204020203" pitchFamily="34" charset="0"/>
                  <a:cs typeface="Segoe UI Semibold" panose="020B0702040204020203" pitchFamily="34" charset="0"/>
                </a:rPr>
                <a:t>Cache</a:t>
              </a:r>
            </a:p>
          </p:txBody>
        </p:sp>
        <p:sp>
          <p:nvSpPr>
            <p:cNvPr id="190" name="Rectangle: Rounded Corners 93">
              <a:extLst>
                <a:ext uri="{FF2B5EF4-FFF2-40B4-BE49-F238E27FC236}">
                  <a16:creationId xmlns:a16="http://schemas.microsoft.com/office/drawing/2014/main" id="{285A49C2-64FD-454F-A22C-F7B76237C3C6}"/>
                </a:ext>
              </a:extLst>
            </p:cNvPr>
            <p:cNvSpPr/>
            <p:nvPr/>
          </p:nvSpPr>
          <p:spPr bwMode="auto">
            <a:xfrm>
              <a:off x="8574895" y="3090803"/>
              <a:ext cx="530352" cy="530352"/>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pic>
          <p:nvPicPr>
            <p:cNvPr id="191" name="Picture 190" descr="A close up of a sign&#10;&#10;Description generated with very high confidence">
              <a:extLst>
                <a:ext uri="{FF2B5EF4-FFF2-40B4-BE49-F238E27FC236}">
                  <a16:creationId xmlns:a16="http://schemas.microsoft.com/office/drawing/2014/main" id="{8C563DC5-E006-48B6-9C78-B2BDE91B734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659784" y="3175692"/>
              <a:ext cx="360575" cy="360575"/>
            </a:xfrm>
            <a:prstGeom prst="rect">
              <a:avLst/>
            </a:prstGeom>
          </p:spPr>
        </p:pic>
      </p:grpSp>
      <p:grpSp>
        <p:nvGrpSpPr>
          <p:cNvPr id="160" name="Group 159">
            <a:extLst>
              <a:ext uri="{FF2B5EF4-FFF2-40B4-BE49-F238E27FC236}">
                <a16:creationId xmlns:a16="http://schemas.microsoft.com/office/drawing/2014/main" id="{0967162B-2235-4B1D-A1A1-669594F95ACF}"/>
              </a:ext>
            </a:extLst>
          </p:cNvPr>
          <p:cNvGrpSpPr/>
          <p:nvPr/>
        </p:nvGrpSpPr>
        <p:grpSpPr>
          <a:xfrm>
            <a:off x="5188650" y="1942744"/>
            <a:ext cx="855371" cy="867361"/>
            <a:chOff x="9523614" y="2736402"/>
            <a:chExt cx="853605" cy="884753"/>
          </a:xfrm>
        </p:grpSpPr>
        <p:sp>
          <p:nvSpPr>
            <p:cNvPr id="186" name="Title 1">
              <a:extLst>
                <a:ext uri="{FF2B5EF4-FFF2-40B4-BE49-F238E27FC236}">
                  <a16:creationId xmlns:a16="http://schemas.microsoft.com/office/drawing/2014/main" id="{9A8A18C5-8A73-4CD0-8356-E391F3877AFB}"/>
                </a:ext>
              </a:extLst>
            </p:cNvPr>
            <p:cNvSpPr txBox="1">
              <a:spLocks/>
            </p:cNvSpPr>
            <p:nvPr/>
          </p:nvSpPr>
          <p:spPr>
            <a:xfrm>
              <a:off x="9523614" y="2736402"/>
              <a:ext cx="8536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MySQL</a:t>
              </a:r>
              <a:br>
                <a:rPr lang="en-US" sz="980" spc="0">
                  <a:solidFill>
                    <a:srgbClr val="000000"/>
                  </a:solidFill>
                  <a:latin typeface="Segoe UI Semibold" panose="020B0702040204020203" pitchFamily="34" charset="0"/>
                  <a:cs typeface="Segoe UI Semibold" panose="020B0702040204020203" pitchFamily="34" charset="0"/>
                </a:rPr>
              </a:br>
              <a:r>
                <a:rPr lang="en-US" sz="980" spc="0">
                  <a:solidFill>
                    <a:srgbClr val="000000"/>
                  </a:solidFill>
                  <a:latin typeface="Segoe UI Semibold" panose="020B0702040204020203" pitchFamily="34" charset="0"/>
                  <a:cs typeface="Segoe UI Semibold" panose="020B0702040204020203" pitchFamily="34" charset="0"/>
                </a:rPr>
                <a:t>Database</a:t>
              </a:r>
            </a:p>
          </p:txBody>
        </p:sp>
        <p:sp>
          <p:nvSpPr>
            <p:cNvPr id="187" name="Rectangle: Rounded Corners 130">
              <a:extLst>
                <a:ext uri="{FF2B5EF4-FFF2-40B4-BE49-F238E27FC236}">
                  <a16:creationId xmlns:a16="http://schemas.microsoft.com/office/drawing/2014/main" id="{3713F449-5ADE-47D4-9FDF-A8476A407E93}"/>
                </a:ext>
              </a:extLst>
            </p:cNvPr>
            <p:cNvSpPr/>
            <p:nvPr/>
          </p:nvSpPr>
          <p:spPr bwMode="auto">
            <a:xfrm>
              <a:off x="9685240" y="3090803"/>
              <a:ext cx="530352" cy="530352"/>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pic>
          <p:nvPicPr>
            <p:cNvPr id="188" name="Picture 187" descr="A close up of a sign&#10;&#10;Description generated with high confidence">
              <a:extLst>
                <a:ext uri="{FF2B5EF4-FFF2-40B4-BE49-F238E27FC236}">
                  <a16:creationId xmlns:a16="http://schemas.microsoft.com/office/drawing/2014/main" id="{E7474E69-748B-440F-92C7-2B24665E001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769014" y="3174577"/>
              <a:ext cx="362804" cy="362804"/>
            </a:xfrm>
            <a:prstGeom prst="rect">
              <a:avLst/>
            </a:prstGeom>
          </p:spPr>
        </p:pic>
      </p:grpSp>
      <p:grpSp>
        <p:nvGrpSpPr>
          <p:cNvPr id="161" name="Group 160">
            <a:extLst>
              <a:ext uri="{FF2B5EF4-FFF2-40B4-BE49-F238E27FC236}">
                <a16:creationId xmlns:a16="http://schemas.microsoft.com/office/drawing/2014/main" id="{89DE2253-321D-4295-8448-A3B1850CC095}"/>
              </a:ext>
            </a:extLst>
          </p:cNvPr>
          <p:cNvGrpSpPr/>
          <p:nvPr/>
        </p:nvGrpSpPr>
        <p:grpSpPr>
          <a:xfrm>
            <a:off x="6147982" y="1942744"/>
            <a:ext cx="855371" cy="867361"/>
            <a:chOff x="8413284" y="3875773"/>
            <a:chExt cx="853606" cy="884753"/>
          </a:xfrm>
        </p:grpSpPr>
        <p:sp>
          <p:nvSpPr>
            <p:cNvPr id="183" name="Title 1">
              <a:extLst>
                <a:ext uri="{FF2B5EF4-FFF2-40B4-BE49-F238E27FC236}">
                  <a16:creationId xmlns:a16="http://schemas.microsoft.com/office/drawing/2014/main" id="{B022C97C-F84E-49DD-B30E-4F8190CA67F7}"/>
                </a:ext>
              </a:extLst>
            </p:cNvPr>
            <p:cNvSpPr txBox="1">
              <a:spLocks/>
            </p:cNvSpPr>
            <p:nvPr/>
          </p:nvSpPr>
          <p:spPr>
            <a:xfrm>
              <a:off x="8413284" y="3875773"/>
              <a:ext cx="853606"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Cosmos</a:t>
              </a:r>
              <a:br>
                <a:rPr lang="en-US" sz="980" spc="0">
                  <a:solidFill>
                    <a:srgbClr val="000000"/>
                  </a:solidFill>
                  <a:latin typeface="Segoe UI Semibold" panose="020B0702040204020203" pitchFamily="34" charset="0"/>
                  <a:cs typeface="Segoe UI Semibold" panose="020B0702040204020203" pitchFamily="34" charset="0"/>
                </a:rPr>
              </a:br>
              <a:r>
                <a:rPr lang="en-US" sz="980" spc="0">
                  <a:solidFill>
                    <a:srgbClr val="000000"/>
                  </a:solidFill>
                  <a:latin typeface="Segoe UI Semibold" panose="020B0702040204020203" pitchFamily="34" charset="0"/>
                  <a:cs typeface="Segoe UI Semibold" panose="020B0702040204020203" pitchFamily="34" charset="0"/>
                </a:rPr>
                <a:t>DB</a:t>
              </a:r>
            </a:p>
          </p:txBody>
        </p:sp>
        <p:sp>
          <p:nvSpPr>
            <p:cNvPr id="184" name="Rectangle: Rounded Corners 100">
              <a:extLst>
                <a:ext uri="{FF2B5EF4-FFF2-40B4-BE49-F238E27FC236}">
                  <a16:creationId xmlns:a16="http://schemas.microsoft.com/office/drawing/2014/main" id="{AD35C589-9D68-4188-BD1B-2BA2B6CC7A3D}"/>
                </a:ext>
              </a:extLst>
            </p:cNvPr>
            <p:cNvSpPr/>
            <p:nvPr/>
          </p:nvSpPr>
          <p:spPr bwMode="auto">
            <a:xfrm>
              <a:off x="8574907" y="4230174"/>
              <a:ext cx="530353" cy="530352"/>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pic>
          <p:nvPicPr>
            <p:cNvPr id="185" name="Graphic 184">
              <a:extLst>
                <a:ext uri="{FF2B5EF4-FFF2-40B4-BE49-F238E27FC236}">
                  <a16:creationId xmlns:a16="http://schemas.microsoft.com/office/drawing/2014/main" id="{44D76185-6189-4603-A8BA-6EFF072C1166}"/>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671465" y="4326744"/>
              <a:ext cx="337213" cy="337213"/>
            </a:xfrm>
            <a:prstGeom prst="rect">
              <a:avLst/>
            </a:prstGeom>
          </p:spPr>
        </p:pic>
      </p:grpSp>
      <p:grpSp>
        <p:nvGrpSpPr>
          <p:cNvPr id="162" name="Group 161">
            <a:extLst>
              <a:ext uri="{FF2B5EF4-FFF2-40B4-BE49-F238E27FC236}">
                <a16:creationId xmlns:a16="http://schemas.microsoft.com/office/drawing/2014/main" id="{92B7C763-B630-4F34-A580-D5C5EA7FF603}"/>
              </a:ext>
            </a:extLst>
          </p:cNvPr>
          <p:cNvGrpSpPr/>
          <p:nvPr/>
        </p:nvGrpSpPr>
        <p:grpSpPr>
          <a:xfrm>
            <a:off x="8066632" y="1942744"/>
            <a:ext cx="855371" cy="867361"/>
            <a:chOff x="9523614" y="3875773"/>
            <a:chExt cx="853605" cy="884753"/>
          </a:xfrm>
        </p:grpSpPr>
        <p:sp>
          <p:nvSpPr>
            <p:cNvPr id="171" name="Title 1">
              <a:extLst>
                <a:ext uri="{FF2B5EF4-FFF2-40B4-BE49-F238E27FC236}">
                  <a16:creationId xmlns:a16="http://schemas.microsoft.com/office/drawing/2014/main" id="{153F684E-6B22-4897-A765-E116574F6BA8}"/>
                </a:ext>
              </a:extLst>
            </p:cNvPr>
            <p:cNvSpPr txBox="1">
              <a:spLocks/>
            </p:cNvSpPr>
            <p:nvPr/>
          </p:nvSpPr>
          <p:spPr>
            <a:xfrm>
              <a:off x="9523614" y="3875773"/>
              <a:ext cx="8536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err="1">
                  <a:solidFill>
                    <a:srgbClr val="000000"/>
                  </a:solidFill>
                  <a:latin typeface="Segoe UI Semibold" panose="020B0702040204020203" pitchFamily="34" charset="0"/>
                  <a:cs typeface="Segoe UI Semibold" panose="020B0702040204020203" pitchFamily="34" charset="0"/>
                </a:rPr>
                <a:t>PosgreSQL</a:t>
              </a:r>
              <a:br>
                <a:rPr lang="en-US" sz="980" spc="0">
                  <a:solidFill>
                    <a:srgbClr val="000000"/>
                  </a:solidFill>
                  <a:latin typeface="Segoe UI Semibold" panose="020B0702040204020203" pitchFamily="34" charset="0"/>
                  <a:cs typeface="Segoe UI Semibold" panose="020B0702040204020203" pitchFamily="34" charset="0"/>
                </a:rPr>
              </a:br>
              <a:r>
                <a:rPr lang="en-US" sz="980" spc="0">
                  <a:solidFill>
                    <a:srgbClr val="000000"/>
                  </a:solidFill>
                  <a:latin typeface="Segoe UI Semibold" panose="020B0702040204020203" pitchFamily="34" charset="0"/>
                  <a:cs typeface="Segoe UI Semibold" panose="020B0702040204020203" pitchFamily="34" charset="0"/>
                </a:rPr>
                <a:t>Database</a:t>
              </a:r>
            </a:p>
          </p:txBody>
        </p:sp>
        <p:sp>
          <p:nvSpPr>
            <p:cNvPr id="172" name="Rectangle: Rounded Corners 133">
              <a:extLst>
                <a:ext uri="{FF2B5EF4-FFF2-40B4-BE49-F238E27FC236}">
                  <a16:creationId xmlns:a16="http://schemas.microsoft.com/office/drawing/2014/main" id="{95DBA464-1AB8-466E-A03D-A79FAF649600}"/>
                </a:ext>
              </a:extLst>
            </p:cNvPr>
            <p:cNvSpPr/>
            <p:nvPr/>
          </p:nvSpPr>
          <p:spPr bwMode="auto">
            <a:xfrm>
              <a:off x="9685240" y="4230174"/>
              <a:ext cx="530352" cy="530352"/>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173" name="Graphic 25">
              <a:extLst>
                <a:ext uri="{FF2B5EF4-FFF2-40B4-BE49-F238E27FC236}">
                  <a16:creationId xmlns:a16="http://schemas.microsoft.com/office/drawing/2014/main" id="{C6AD47B7-5C1B-49E2-9C50-56A8DF9C6340}"/>
                </a:ext>
              </a:extLst>
            </p:cNvPr>
            <p:cNvGrpSpPr/>
            <p:nvPr/>
          </p:nvGrpSpPr>
          <p:grpSpPr>
            <a:xfrm>
              <a:off x="9805815" y="4306833"/>
              <a:ext cx="281756" cy="371820"/>
              <a:chOff x="6044359" y="2221564"/>
              <a:chExt cx="366579" cy="483756"/>
            </a:xfrm>
          </p:grpSpPr>
          <p:sp>
            <p:nvSpPr>
              <p:cNvPr id="174" name="Freeform: Shape 27">
                <a:extLst>
                  <a:ext uri="{FF2B5EF4-FFF2-40B4-BE49-F238E27FC236}">
                    <a16:creationId xmlns:a16="http://schemas.microsoft.com/office/drawing/2014/main" id="{01369F19-5D57-43DC-BC17-3F1FEF56D68B}"/>
                  </a:ext>
                </a:extLst>
              </p:cNvPr>
              <p:cNvSpPr/>
              <p:nvPr/>
            </p:nvSpPr>
            <p:spPr>
              <a:xfrm>
                <a:off x="6044359" y="2286220"/>
                <a:ext cx="190500" cy="419100"/>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pPr defTabSz="896386">
                  <a:defRPr/>
                </a:pPr>
                <a:endParaRPr lang="en-US" sz="1765">
                  <a:solidFill>
                    <a:srgbClr val="505050"/>
                  </a:solidFill>
                  <a:latin typeface="Segoe UI"/>
                </a:endParaRPr>
              </a:p>
            </p:txBody>
          </p:sp>
          <p:sp>
            <p:nvSpPr>
              <p:cNvPr id="175" name="Freeform: Shape 28">
                <a:extLst>
                  <a:ext uri="{FF2B5EF4-FFF2-40B4-BE49-F238E27FC236}">
                    <a16:creationId xmlns:a16="http://schemas.microsoft.com/office/drawing/2014/main" id="{ECB0680A-F641-46AA-920E-30171D5E4C9F}"/>
                  </a:ext>
                </a:extLst>
              </p:cNvPr>
              <p:cNvSpPr/>
              <p:nvPr/>
            </p:nvSpPr>
            <p:spPr>
              <a:xfrm>
                <a:off x="6220438" y="2286220"/>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pPr defTabSz="896386">
                  <a:defRPr/>
                </a:pPr>
                <a:endParaRPr lang="en-US" sz="1765">
                  <a:solidFill>
                    <a:srgbClr val="505050"/>
                  </a:solidFill>
                  <a:latin typeface="Segoe UI"/>
                </a:endParaRPr>
              </a:p>
            </p:txBody>
          </p:sp>
          <p:sp>
            <p:nvSpPr>
              <p:cNvPr id="176" name="Freeform: Shape 29">
                <a:extLst>
                  <a:ext uri="{FF2B5EF4-FFF2-40B4-BE49-F238E27FC236}">
                    <a16:creationId xmlns:a16="http://schemas.microsoft.com/office/drawing/2014/main" id="{C1C8A2BA-3D6A-4723-889C-E96E8ABDE9A2}"/>
                  </a:ext>
                </a:extLst>
              </p:cNvPr>
              <p:cNvSpPr/>
              <p:nvPr/>
            </p:nvSpPr>
            <p:spPr>
              <a:xfrm>
                <a:off x="6044359" y="2221564"/>
                <a:ext cx="361950" cy="142875"/>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pPr defTabSz="896386">
                  <a:defRPr/>
                </a:pPr>
                <a:endParaRPr lang="en-US" sz="1765">
                  <a:solidFill>
                    <a:srgbClr val="505050"/>
                  </a:solidFill>
                  <a:latin typeface="Segoe UI"/>
                </a:endParaRPr>
              </a:p>
            </p:txBody>
          </p:sp>
          <p:sp>
            <p:nvSpPr>
              <p:cNvPr id="177" name="Freeform: Shape 30">
                <a:extLst>
                  <a:ext uri="{FF2B5EF4-FFF2-40B4-BE49-F238E27FC236}">
                    <a16:creationId xmlns:a16="http://schemas.microsoft.com/office/drawing/2014/main" id="{AB60E837-8707-48CE-967A-556B9299E025}"/>
                  </a:ext>
                </a:extLst>
              </p:cNvPr>
              <p:cNvSpPr/>
              <p:nvPr/>
            </p:nvSpPr>
            <p:spPr>
              <a:xfrm>
                <a:off x="6080850" y="2239833"/>
                <a:ext cx="295275" cy="95250"/>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pPr defTabSz="896386">
                  <a:defRPr/>
                </a:pPr>
                <a:endParaRPr lang="en-US" sz="1765">
                  <a:solidFill>
                    <a:srgbClr val="505050"/>
                  </a:solidFill>
                  <a:latin typeface="Segoe UI"/>
                </a:endParaRPr>
              </a:p>
            </p:txBody>
          </p:sp>
          <p:sp>
            <p:nvSpPr>
              <p:cNvPr id="178" name="Freeform: Shape 31">
                <a:extLst>
                  <a:ext uri="{FF2B5EF4-FFF2-40B4-BE49-F238E27FC236}">
                    <a16:creationId xmlns:a16="http://schemas.microsoft.com/office/drawing/2014/main" id="{7BF46FD3-A8A8-4D6E-A5F7-E3552B6D6CDC}"/>
                  </a:ext>
                </a:extLst>
              </p:cNvPr>
              <p:cNvSpPr/>
              <p:nvPr/>
            </p:nvSpPr>
            <p:spPr>
              <a:xfrm>
                <a:off x="6080859" y="2239843"/>
                <a:ext cx="295275" cy="76200"/>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pPr defTabSz="896386">
                  <a:defRPr/>
                </a:pPr>
                <a:endParaRPr lang="en-US" sz="1765">
                  <a:solidFill>
                    <a:srgbClr val="505050"/>
                  </a:solidFill>
                  <a:latin typeface="Segoe UI"/>
                </a:endParaRPr>
              </a:p>
            </p:txBody>
          </p:sp>
          <p:sp>
            <p:nvSpPr>
              <p:cNvPr id="179" name="Freeform: Shape 32">
                <a:extLst>
                  <a:ext uri="{FF2B5EF4-FFF2-40B4-BE49-F238E27FC236}">
                    <a16:creationId xmlns:a16="http://schemas.microsoft.com/office/drawing/2014/main" id="{B6825534-B288-4D56-8CA3-6CE52430D8B8}"/>
                  </a:ext>
                </a:extLst>
              </p:cNvPr>
              <p:cNvSpPr/>
              <p:nvPr/>
            </p:nvSpPr>
            <p:spPr>
              <a:xfrm>
                <a:off x="6093099" y="2430743"/>
                <a:ext cx="266700" cy="152400"/>
              </a:xfrm>
              <a:custGeom>
                <a:avLst/>
                <a:gdLst>
                  <a:gd name="connsiteX0" fmla="*/ 252317 w 266700"/>
                  <a:gd name="connsiteY0" fmla="*/ 141513 h 152400"/>
                  <a:gd name="connsiteX1" fmla="*/ 212998 w 266700"/>
                  <a:gd name="connsiteY1" fmla="*/ 153476 h 152400"/>
                  <a:gd name="connsiteX2" fmla="*/ 156896 w 266700"/>
                  <a:gd name="connsiteY2" fmla="*/ 153476 h 152400"/>
                  <a:gd name="connsiteX3" fmla="*/ 156896 w 266700"/>
                  <a:gd name="connsiteY3" fmla="*/ 7144 h 152400"/>
                  <a:gd name="connsiteX4" fmla="*/ 210112 w 266700"/>
                  <a:gd name="connsiteY4" fmla="*/ 7144 h 152400"/>
                  <a:gd name="connsiteX5" fmla="*/ 248536 w 266700"/>
                  <a:gd name="connsiteY5" fmla="*/ 16535 h 152400"/>
                  <a:gd name="connsiteX6" fmla="*/ 260947 w 266700"/>
                  <a:gd name="connsiteY6" fmla="*/ 41415 h 152400"/>
                  <a:gd name="connsiteX7" fmla="*/ 251765 w 266700"/>
                  <a:gd name="connsiteY7" fmla="*/ 63417 h 152400"/>
                  <a:gd name="connsiteX8" fmla="*/ 232439 w 266700"/>
                  <a:gd name="connsiteY8" fmla="*/ 74400 h 152400"/>
                  <a:gd name="connsiteX9" fmla="*/ 232439 w 266700"/>
                  <a:gd name="connsiteY9" fmla="*/ 74743 h 152400"/>
                  <a:gd name="connsiteX10" fmla="*/ 257727 w 266700"/>
                  <a:gd name="connsiteY10" fmla="*/ 86678 h 152400"/>
                  <a:gd name="connsiteX11" fmla="*/ 266719 w 266700"/>
                  <a:gd name="connsiteY11" fmla="*/ 109766 h 152400"/>
                  <a:gd name="connsiteX12" fmla="*/ 252317 w 266700"/>
                  <a:gd name="connsiteY12" fmla="*/ 141513 h 152400"/>
                  <a:gd name="connsiteX13" fmla="*/ 115586 w 266700"/>
                  <a:gd name="connsiteY13" fmla="*/ 132893 h 152400"/>
                  <a:gd name="connsiteX14" fmla="*/ 58941 w 266700"/>
                  <a:gd name="connsiteY14" fmla="*/ 153476 h 152400"/>
                  <a:gd name="connsiteX15" fmla="*/ 7144 w 266700"/>
                  <a:gd name="connsiteY15" fmla="*/ 153476 h 152400"/>
                  <a:gd name="connsiteX16" fmla="*/ 7144 w 266700"/>
                  <a:gd name="connsiteY16" fmla="*/ 7144 h 152400"/>
                  <a:gd name="connsiteX17" fmla="*/ 58941 w 266700"/>
                  <a:gd name="connsiteY17" fmla="*/ 7144 h 152400"/>
                  <a:gd name="connsiteX18" fmla="*/ 136884 w 266700"/>
                  <a:gd name="connsiteY18" fmla="*/ 78391 h 152400"/>
                  <a:gd name="connsiteX19" fmla="*/ 115586 w 266700"/>
                  <a:gd name="connsiteY19" fmla="*/ 132893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6700" h="152400">
                    <a:moveTo>
                      <a:pt x="252317" y="141513"/>
                    </a:moveTo>
                    <a:cubicBezTo>
                      <a:pt x="242764" y="149476"/>
                      <a:pt x="229819" y="153476"/>
                      <a:pt x="212998" y="153476"/>
                    </a:cubicBezTo>
                    <a:lnTo>
                      <a:pt x="156896" y="153476"/>
                    </a:lnTo>
                    <a:lnTo>
                      <a:pt x="156896" y="7144"/>
                    </a:lnTo>
                    <a:lnTo>
                      <a:pt x="210112" y="7144"/>
                    </a:lnTo>
                    <a:cubicBezTo>
                      <a:pt x="226866" y="7144"/>
                      <a:pt x="239706" y="10201"/>
                      <a:pt x="248536" y="16535"/>
                    </a:cubicBezTo>
                    <a:cubicBezTo>
                      <a:pt x="256804" y="22479"/>
                      <a:pt x="260947" y="30794"/>
                      <a:pt x="260947" y="41415"/>
                    </a:cubicBezTo>
                    <a:cubicBezTo>
                      <a:pt x="260947" y="49882"/>
                      <a:pt x="257927" y="57083"/>
                      <a:pt x="251765" y="63417"/>
                    </a:cubicBezTo>
                    <a:cubicBezTo>
                      <a:pt x="246517" y="68656"/>
                      <a:pt x="240211" y="72276"/>
                      <a:pt x="232439" y="74400"/>
                    </a:cubicBezTo>
                    <a:lnTo>
                      <a:pt x="232439" y="74743"/>
                    </a:lnTo>
                    <a:cubicBezTo>
                      <a:pt x="242868" y="76029"/>
                      <a:pt x="251384" y="80000"/>
                      <a:pt x="257727" y="86678"/>
                    </a:cubicBezTo>
                    <a:cubicBezTo>
                      <a:pt x="263662" y="93012"/>
                      <a:pt x="266719" y="100784"/>
                      <a:pt x="266719" y="109766"/>
                    </a:cubicBezTo>
                    <a:cubicBezTo>
                      <a:pt x="266757" y="123149"/>
                      <a:pt x="261880" y="133626"/>
                      <a:pt x="252317" y="141513"/>
                    </a:cubicBezTo>
                    <a:moveTo>
                      <a:pt x="115586" y="132893"/>
                    </a:moveTo>
                    <a:cubicBezTo>
                      <a:pt x="101546" y="146628"/>
                      <a:pt x="82591" y="153476"/>
                      <a:pt x="58941" y="153476"/>
                    </a:cubicBezTo>
                    <a:lnTo>
                      <a:pt x="7144" y="153476"/>
                    </a:lnTo>
                    <a:lnTo>
                      <a:pt x="7144" y="7144"/>
                    </a:lnTo>
                    <a:lnTo>
                      <a:pt x="58941" y="7144"/>
                    </a:lnTo>
                    <a:cubicBezTo>
                      <a:pt x="110900" y="7144"/>
                      <a:pt x="136884" y="30794"/>
                      <a:pt x="136884" y="78391"/>
                    </a:cubicBezTo>
                    <a:cubicBezTo>
                      <a:pt x="136884" y="101146"/>
                      <a:pt x="129854" y="119358"/>
                      <a:pt x="115586" y="132893"/>
                    </a:cubicBezTo>
                  </a:path>
                </a:pathLst>
              </a:custGeom>
              <a:solidFill>
                <a:srgbClr val="FFFFFF"/>
              </a:solidFill>
              <a:ln w="9525" cap="flat">
                <a:noFill/>
                <a:prstDash val="solid"/>
                <a:miter/>
              </a:ln>
            </p:spPr>
            <p:txBody>
              <a:bodyPr rtlCol="0" anchor="ctr"/>
              <a:lstStyle/>
              <a:p>
                <a:pPr defTabSz="896386">
                  <a:defRPr/>
                </a:pPr>
                <a:endParaRPr lang="en-US" sz="1765">
                  <a:solidFill>
                    <a:srgbClr val="505050"/>
                  </a:solidFill>
                  <a:latin typeface="Segoe UI"/>
                </a:endParaRPr>
              </a:p>
            </p:txBody>
          </p:sp>
          <p:sp>
            <p:nvSpPr>
              <p:cNvPr id="180" name="Freeform: Shape 40">
                <a:extLst>
                  <a:ext uri="{FF2B5EF4-FFF2-40B4-BE49-F238E27FC236}">
                    <a16:creationId xmlns:a16="http://schemas.microsoft.com/office/drawing/2014/main" id="{461A9A3A-2B74-4336-9DCE-8E3F4B06DCAD}"/>
                  </a:ext>
                </a:extLst>
              </p:cNvPr>
              <p:cNvSpPr/>
              <p:nvPr/>
            </p:nvSpPr>
            <p:spPr>
              <a:xfrm>
                <a:off x="6125960" y="2457451"/>
                <a:ext cx="76200" cy="104775"/>
              </a:xfrm>
              <a:custGeom>
                <a:avLst/>
                <a:gdLst>
                  <a:gd name="connsiteX0" fmla="*/ 23374 w 76200"/>
                  <a:gd name="connsiteY0" fmla="*/ 7144 h 104775"/>
                  <a:gd name="connsiteX1" fmla="*/ 7144 w 76200"/>
                  <a:gd name="connsiteY1" fmla="*/ 7144 h 104775"/>
                  <a:gd name="connsiteX2" fmla="*/ 7144 w 76200"/>
                  <a:gd name="connsiteY2" fmla="*/ 100051 h 104775"/>
                  <a:gd name="connsiteX3" fmla="*/ 23565 w 76200"/>
                  <a:gd name="connsiteY3" fmla="*/ 100051 h 104775"/>
                  <a:gd name="connsiteX4" fmla="*/ 57455 w 76200"/>
                  <a:gd name="connsiteY4" fmla="*/ 86878 h 104775"/>
                  <a:gd name="connsiteX5" fmla="*/ 69390 w 76200"/>
                  <a:gd name="connsiteY5" fmla="*/ 52073 h 104775"/>
                  <a:gd name="connsiteX6" fmla="*/ 57636 w 76200"/>
                  <a:gd name="connsiteY6" fmla="*/ 19564 h 104775"/>
                  <a:gd name="connsiteX7" fmla="*/ 23374 w 76200"/>
                  <a:gd name="connsiteY7"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104775">
                    <a:moveTo>
                      <a:pt x="23374" y="7144"/>
                    </a:moveTo>
                    <a:lnTo>
                      <a:pt x="7144" y="7144"/>
                    </a:lnTo>
                    <a:lnTo>
                      <a:pt x="7144" y="100051"/>
                    </a:lnTo>
                    <a:lnTo>
                      <a:pt x="23565" y="100051"/>
                    </a:lnTo>
                    <a:cubicBezTo>
                      <a:pt x="37995" y="100051"/>
                      <a:pt x="49178" y="95536"/>
                      <a:pt x="57455" y="86878"/>
                    </a:cubicBezTo>
                    <a:cubicBezTo>
                      <a:pt x="65380" y="78219"/>
                      <a:pt x="69390" y="66675"/>
                      <a:pt x="69390" y="52073"/>
                    </a:cubicBezTo>
                    <a:cubicBezTo>
                      <a:pt x="69390" y="38367"/>
                      <a:pt x="65380" y="27565"/>
                      <a:pt x="57636" y="19564"/>
                    </a:cubicBezTo>
                    <a:cubicBezTo>
                      <a:pt x="49511" y="11297"/>
                      <a:pt x="38148" y="7144"/>
                      <a:pt x="23374" y="7144"/>
                    </a:cubicBezTo>
                  </a:path>
                </a:pathLst>
              </a:custGeom>
              <a:solidFill>
                <a:srgbClr val="0078D4"/>
              </a:solidFill>
              <a:ln w="9525" cap="flat">
                <a:noFill/>
                <a:prstDash val="solid"/>
                <a:miter/>
              </a:ln>
            </p:spPr>
            <p:txBody>
              <a:bodyPr rtlCol="0" anchor="ctr"/>
              <a:lstStyle/>
              <a:p>
                <a:pPr defTabSz="896386">
                  <a:defRPr/>
                </a:pPr>
                <a:endParaRPr lang="en-US" sz="1765">
                  <a:solidFill>
                    <a:srgbClr val="505050"/>
                  </a:solidFill>
                  <a:latin typeface="Segoe UI"/>
                </a:endParaRPr>
              </a:p>
            </p:txBody>
          </p:sp>
          <p:sp>
            <p:nvSpPr>
              <p:cNvPr id="181" name="Freeform: Shape 44">
                <a:extLst>
                  <a:ext uri="{FF2B5EF4-FFF2-40B4-BE49-F238E27FC236}">
                    <a16:creationId xmlns:a16="http://schemas.microsoft.com/office/drawing/2014/main" id="{E0B8D159-D4A3-4B7A-A967-CB570E3D74E5}"/>
                  </a:ext>
                </a:extLst>
              </p:cNvPr>
              <p:cNvSpPr/>
              <p:nvPr/>
            </p:nvSpPr>
            <p:spPr>
              <a:xfrm>
                <a:off x="6275693" y="2454908"/>
                <a:ext cx="47625" cy="47625"/>
              </a:xfrm>
              <a:custGeom>
                <a:avLst/>
                <a:gdLst>
                  <a:gd name="connsiteX0" fmla="*/ 37605 w 47625"/>
                  <a:gd name="connsiteY0" fmla="*/ 36957 h 47625"/>
                  <a:gd name="connsiteX1" fmla="*/ 43548 w 47625"/>
                  <a:gd name="connsiteY1" fmla="*/ 23393 h 47625"/>
                  <a:gd name="connsiteX2" fmla="*/ 19545 w 47625"/>
                  <a:gd name="connsiteY2" fmla="*/ 7144 h 47625"/>
                  <a:gd name="connsiteX3" fmla="*/ 7144 w 47625"/>
                  <a:gd name="connsiteY3" fmla="*/ 7144 h 47625"/>
                  <a:gd name="connsiteX4" fmla="*/ 7144 w 47625"/>
                  <a:gd name="connsiteY4" fmla="*/ 41815 h 47625"/>
                  <a:gd name="connsiteX5" fmla="*/ 21746 w 47625"/>
                  <a:gd name="connsiteY5" fmla="*/ 41815 h 47625"/>
                  <a:gd name="connsiteX6" fmla="*/ 37605 w 47625"/>
                  <a:gd name="connsiteY6" fmla="*/ 36957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47625">
                    <a:moveTo>
                      <a:pt x="37605" y="36957"/>
                    </a:moveTo>
                    <a:cubicBezTo>
                      <a:pt x="41567" y="33509"/>
                      <a:pt x="43548" y="28994"/>
                      <a:pt x="43548" y="23393"/>
                    </a:cubicBezTo>
                    <a:cubicBezTo>
                      <a:pt x="43548" y="12544"/>
                      <a:pt x="35623" y="7144"/>
                      <a:pt x="19545" y="7144"/>
                    </a:cubicBezTo>
                    <a:lnTo>
                      <a:pt x="7144" y="7144"/>
                    </a:lnTo>
                    <a:lnTo>
                      <a:pt x="7144" y="41815"/>
                    </a:lnTo>
                    <a:lnTo>
                      <a:pt x="21746" y="41815"/>
                    </a:lnTo>
                    <a:cubicBezTo>
                      <a:pt x="28423" y="41815"/>
                      <a:pt x="33833" y="40148"/>
                      <a:pt x="37605" y="36957"/>
                    </a:cubicBezTo>
                  </a:path>
                </a:pathLst>
              </a:custGeom>
              <a:solidFill>
                <a:srgbClr val="0078D4"/>
              </a:solidFill>
              <a:ln w="9525" cap="flat">
                <a:noFill/>
                <a:prstDash val="solid"/>
                <a:miter/>
              </a:ln>
            </p:spPr>
            <p:txBody>
              <a:bodyPr rtlCol="0" anchor="ctr"/>
              <a:lstStyle/>
              <a:p>
                <a:pPr defTabSz="896386">
                  <a:defRPr/>
                </a:pPr>
                <a:endParaRPr lang="en-US" sz="1765">
                  <a:solidFill>
                    <a:srgbClr val="505050"/>
                  </a:solidFill>
                  <a:latin typeface="Segoe UI"/>
                </a:endParaRPr>
              </a:p>
            </p:txBody>
          </p:sp>
          <p:sp>
            <p:nvSpPr>
              <p:cNvPr id="182" name="Freeform: Shape 45">
                <a:extLst>
                  <a:ext uri="{FF2B5EF4-FFF2-40B4-BE49-F238E27FC236}">
                    <a16:creationId xmlns:a16="http://schemas.microsoft.com/office/drawing/2014/main" id="{AF13710E-E45C-4020-9579-D844E1A97E94}"/>
                  </a:ext>
                </a:extLst>
              </p:cNvPr>
              <p:cNvSpPr/>
              <p:nvPr/>
            </p:nvSpPr>
            <p:spPr>
              <a:xfrm>
                <a:off x="6275664" y="2514087"/>
                <a:ext cx="47625" cy="47625"/>
              </a:xfrm>
              <a:custGeom>
                <a:avLst/>
                <a:gdLst>
                  <a:gd name="connsiteX0" fmla="*/ 43053 w 47625"/>
                  <a:gd name="connsiteY0" fmla="*/ 12192 h 47625"/>
                  <a:gd name="connsiteX1" fmla="*/ 25175 w 47625"/>
                  <a:gd name="connsiteY1" fmla="*/ 7144 h 47625"/>
                  <a:gd name="connsiteX2" fmla="*/ 7144 w 47625"/>
                  <a:gd name="connsiteY2" fmla="*/ 7144 h 47625"/>
                  <a:gd name="connsiteX3" fmla="*/ 7144 w 47625"/>
                  <a:gd name="connsiteY3" fmla="*/ 45739 h 47625"/>
                  <a:gd name="connsiteX4" fmla="*/ 25003 w 47625"/>
                  <a:gd name="connsiteY4" fmla="*/ 45739 h 47625"/>
                  <a:gd name="connsiteX5" fmla="*/ 43224 w 47625"/>
                  <a:gd name="connsiteY5" fmla="*/ 40329 h 47625"/>
                  <a:gd name="connsiteX6" fmla="*/ 49520 w 47625"/>
                  <a:gd name="connsiteY6" fmla="*/ 25898 h 47625"/>
                  <a:gd name="connsiteX7" fmla="*/ 43053 w 47625"/>
                  <a:gd name="connsiteY7" fmla="*/ 12192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47625">
                    <a:moveTo>
                      <a:pt x="43053" y="12192"/>
                    </a:moveTo>
                    <a:cubicBezTo>
                      <a:pt x="38710" y="8963"/>
                      <a:pt x="32804" y="7144"/>
                      <a:pt x="25175" y="7144"/>
                    </a:cubicBezTo>
                    <a:lnTo>
                      <a:pt x="7144" y="7144"/>
                    </a:lnTo>
                    <a:lnTo>
                      <a:pt x="7144" y="45739"/>
                    </a:lnTo>
                    <a:lnTo>
                      <a:pt x="25003" y="45739"/>
                    </a:lnTo>
                    <a:cubicBezTo>
                      <a:pt x="32595" y="45739"/>
                      <a:pt x="38710" y="43939"/>
                      <a:pt x="43224" y="40329"/>
                    </a:cubicBezTo>
                    <a:cubicBezTo>
                      <a:pt x="47368" y="36709"/>
                      <a:pt x="49520" y="32052"/>
                      <a:pt x="49520" y="25898"/>
                    </a:cubicBezTo>
                    <a:cubicBezTo>
                      <a:pt x="49559" y="20117"/>
                      <a:pt x="47396" y="15430"/>
                      <a:pt x="43053" y="12192"/>
                    </a:cubicBezTo>
                  </a:path>
                </a:pathLst>
              </a:custGeom>
              <a:solidFill>
                <a:srgbClr val="0078D4"/>
              </a:solidFill>
              <a:ln w="9525" cap="flat">
                <a:noFill/>
                <a:prstDash val="solid"/>
                <a:miter/>
              </a:ln>
            </p:spPr>
            <p:txBody>
              <a:bodyPr rtlCol="0" anchor="ctr"/>
              <a:lstStyle/>
              <a:p>
                <a:pPr defTabSz="896386">
                  <a:defRPr/>
                </a:pPr>
                <a:endParaRPr lang="en-US" sz="1765">
                  <a:solidFill>
                    <a:srgbClr val="505050"/>
                  </a:solidFill>
                  <a:latin typeface="Segoe UI"/>
                </a:endParaRPr>
              </a:p>
            </p:txBody>
          </p:sp>
        </p:grpSp>
      </p:grpSp>
      <p:grpSp>
        <p:nvGrpSpPr>
          <p:cNvPr id="163" name="Group 162">
            <a:extLst>
              <a:ext uri="{FF2B5EF4-FFF2-40B4-BE49-F238E27FC236}">
                <a16:creationId xmlns:a16="http://schemas.microsoft.com/office/drawing/2014/main" id="{22AFA157-A85B-4B08-A276-97C5D2A34D41}"/>
              </a:ext>
            </a:extLst>
          </p:cNvPr>
          <p:cNvGrpSpPr/>
          <p:nvPr/>
        </p:nvGrpSpPr>
        <p:grpSpPr>
          <a:xfrm>
            <a:off x="7107305" y="1942744"/>
            <a:ext cx="855371" cy="867361"/>
            <a:chOff x="8413269" y="5015145"/>
            <a:chExt cx="853605" cy="884753"/>
          </a:xfrm>
        </p:grpSpPr>
        <p:sp>
          <p:nvSpPr>
            <p:cNvPr id="168" name="Title 1">
              <a:extLst>
                <a:ext uri="{FF2B5EF4-FFF2-40B4-BE49-F238E27FC236}">
                  <a16:creationId xmlns:a16="http://schemas.microsoft.com/office/drawing/2014/main" id="{14F15C7A-7F3C-4B58-9ECA-1F1476FB04B8}"/>
                </a:ext>
              </a:extLst>
            </p:cNvPr>
            <p:cNvSpPr txBox="1">
              <a:spLocks/>
            </p:cNvSpPr>
            <p:nvPr/>
          </p:nvSpPr>
          <p:spPr>
            <a:xfrm>
              <a:off x="8413269" y="5015145"/>
              <a:ext cx="8536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Service</a:t>
              </a:r>
              <a:br>
                <a:rPr lang="en-US" sz="980" spc="0">
                  <a:solidFill>
                    <a:srgbClr val="000000"/>
                  </a:solidFill>
                  <a:latin typeface="Segoe UI Semibold" panose="020B0702040204020203" pitchFamily="34" charset="0"/>
                  <a:cs typeface="Segoe UI Semibold" panose="020B0702040204020203" pitchFamily="34" charset="0"/>
                </a:rPr>
              </a:br>
              <a:r>
                <a:rPr lang="en-US" sz="980" spc="0">
                  <a:solidFill>
                    <a:srgbClr val="000000"/>
                  </a:solidFill>
                  <a:latin typeface="Segoe UI Semibold" panose="020B0702040204020203" pitchFamily="34" charset="0"/>
                  <a:cs typeface="Segoe UI Semibold" panose="020B0702040204020203" pitchFamily="34" charset="0"/>
                </a:rPr>
                <a:t>Bus</a:t>
              </a:r>
            </a:p>
          </p:txBody>
        </p:sp>
        <p:sp>
          <p:nvSpPr>
            <p:cNvPr id="169" name="Rectangle: Rounded Corners 107">
              <a:extLst>
                <a:ext uri="{FF2B5EF4-FFF2-40B4-BE49-F238E27FC236}">
                  <a16:creationId xmlns:a16="http://schemas.microsoft.com/office/drawing/2014/main" id="{206B5EDE-82FE-4202-944F-874E75CAF8F5}"/>
                </a:ext>
              </a:extLst>
            </p:cNvPr>
            <p:cNvSpPr/>
            <p:nvPr/>
          </p:nvSpPr>
          <p:spPr bwMode="auto">
            <a:xfrm>
              <a:off x="8574895" y="5369546"/>
              <a:ext cx="530352" cy="530352"/>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pic>
          <p:nvPicPr>
            <p:cNvPr id="170" name="Graphic 169">
              <a:extLst>
                <a:ext uri="{FF2B5EF4-FFF2-40B4-BE49-F238E27FC236}">
                  <a16:creationId xmlns:a16="http://schemas.microsoft.com/office/drawing/2014/main" id="{6C116F2F-E80E-4175-91C4-0132ECBF780D}"/>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656113" y="5450764"/>
              <a:ext cx="367917" cy="367917"/>
            </a:xfrm>
            <a:prstGeom prst="rect">
              <a:avLst/>
            </a:prstGeom>
          </p:spPr>
        </p:pic>
      </p:grpSp>
      <p:grpSp>
        <p:nvGrpSpPr>
          <p:cNvPr id="164" name="Group 163">
            <a:extLst>
              <a:ext uri="{FF2B5EF4-FFF2-40B4-BE49-F238E27FC236}">
                <a16:creationId xmlns:a16="http://schemas.microsoft.com/office/drawing/2014/main" id="{826E936E-97C5-4F5C-ABAE-51AD3BE735E7}"/>
              </a:ext>
            </a:extLst>
          </p:cNvPr>
          <p:cNvGrpSpPr/>
          <p:nvPr/>
        </p:nvGrpSpPr>
        <p:grpSpPr>
          <a:xfrm>
            <a:off x="9025963" y="1942744"/>
            <a:ext cx="855371" cy="867361"/>
            <a:chOff x="9523614" y="5015145"/>
            <a:chExt cx="853605" cy="884753"/>
          </a:xfrm>
        </p:grpSpPr>
        <p:sp>
          <p:nvSpPr>
            <p:cNvPr id="165" name="Title 1">
              <a:extLst>
                <a:ext uri="{FF2B5EF4-FFF2-40B4-BE49-F238E27FC236}">
                  <a16:creationId xmlns:a16="http://schemas.microsoft.com/office/drawing/2014/main" id="{C7FC41D8-4A0F-415F-8BE1-BD8D5FF59538}"/>
                </a:ext>
              </a:extLst>
            </p:cNvPr>
            <p:cNvSpPr txBox="1">
              <a:spLocks/>
            </p:cNvSpPr>
            <p:nvPr/>
          </p:nvSpPr>
          <p:spPr>
            <a:xfrm>
              <a:off x="9523614" y="5015145"/>
              <a:ext cx="8536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Azure</a:t>
              </a:r>
              <a:br>
                <a:rPr lang="en-US" sz="980" spc="0">
                  <a:solidFill>
                    <a:srgbClr val="000000"/>
                  </a:solidFill>
                  <a:latin typeface="Segoe UI Semibold" panose="020B0702040204020203" pitchFamily="34" charset="0"/>
                  <a:cs typeface="Segoe UI Semibold" panose="020B0702040204020203" pitchFamily="34" charset="0"/>
                </a:rPr>
              </a:br>
              <a:r>
                <a:rPr lang="en-US" sz="980" spc="0">
                  <a:solidFill>
                    <a:srgbClr val="000000"/>
                  </a:solidFill>
                  <a:latin typeface="Segoe UI Semibold" panose="020B0702040204020203" pitchFamily="34" charset="0"/>
                  <a:cs typeface="Segoe UI Semibold" panose="020B0702040204020203" pitchFamily="34" charset="0"/>
                </a:rPr>
                <a:t>Storage</a:t>
              </a:r>
            </a:p>
          </p:txBody>
        </p:sp>
        <p:sp>
          <p:nvSpPr>
            <p:cNvPr id="166" name="Rectangle: Rounded Corners 136">
              <a:extLst>
                <a:ext uri="{FF2B5EF4-FFF2-40B4-BE49-F238E27FC236}">
                  <a16:creationId xmlns:a16="http://schemas.microsoft.com/office/drawing/2014/main" id="{699E038E-E014-48CD-A2C7-3634CB8BA37B}"/>
                </a:ext>
              </a:extLst>
            </p:cNvPr>
            <p:cNvSpPr/>
            <p:nvPr/>
          </p:nvSpPr>
          <p:spPr bwMode="auto">
            <a:xfrm>
              <a:off x="9685240" y="5369546"/>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67" name="Freeform: Shape 53">
              <a:extLst>
                <a:ext uri="{FF2B5EF4-FFF2-40B4-BE49-F238E27FC236}">
                  <a16:creationId xmlns:a16="http://schemas.microsoft.com/office/drawing/2014/main" id="{D14362ED-B435-479E-956E-1FC48066E02D}"/>
                </a:ext>
              </a:extLst>
            </p:cNvPr>
            <p:cNvSpPr/>
            <p:nvPr/>
          </p:nvSpPr>
          <p:spPr>
            <a:xfrm>
              <a:off x="9762565" y="5472654"/>
              <a:ext cx="375703" cy="324136"/>
            </a:xfrm>
            <a:custGeom>
              <a:avLst/>
              <a:gdLst>
                <a:gd name="connsiteX0" fmla="*/ 414814 w 485775"/>
                <a:gd name="connsiteY0" fmla="*/ 168116 h 419100"/>
                <a:gd name="connsiteX1" fmla="*/ 383381 w 485775"/>
                <a:gd name="connsiteY1" fmla="*/ 168116 h 419100"/>
                <a:gd name="connsiteX2" fmla="*/ 383381 w 485775"/>
                <a:gd name="connsiteY2" fmla="*/ 21431 h 419100"/>
                <a:gd name="connsiteX3" fmla="*/ 369094 w 485775"/>
                <a:gd name="connsiteY3" fmla="*/ 7144 h 419100"/>
                <a:gd name="connsiteX4" fmla="*/ 21431 w 485775"/>
                <a:gd name="connsiteY4" fmla="*/ 7144 h 419100"/>
                <a:gd name="connsiteX5" fmla="*/ 7144 w 485775"/>
                <a:gd name="connsiteY5" fmla="*/ 21431 h 419100"/>
                <a:gd name="connsiteX6" fmla="*/ 7144 w 485775"/>
                <a:gd name="connsiteY6" fmla="*/ 313849 h 419100"/>
                <a:gd name="connsiteX7" fmla="*/ 21431 w 485775"/>
                <a:gd name="connsiteY7" fmla="*/ 328136 h 419100"/>
                <a:gd name="connsiteX8" fmla="*/ 218599 w 485775"/>
                <a:gd name="connsiteY8" fmla="*/ 328136 h 419100"/>
                <a:gd name="connsiteX9" fmla="*/ 270034 w 485775"/>
                <a:gd name="connsiteY9" fmla="*/ 417671 h 419100"/>
                <a:gd name="connsiteX10" fmla="*/ 413861 w 485775"/>
                <a:gd name="connsiteY10" fmla="*/ 417671 h 419100"/>
                <a:gd name="connsiteX11" fmla="*/ 485299 w 485775"/>
                <a:gd name="connsiteY11" fmla="*/ 292894 h 419100"/>
                <a:gd name="connsiteX12" fmla="*/ 414814 w 485775"/>
                <a:gd name="connsiteY12" fmla="*/ 168116 h 419100"/>
                <a:gd name="connsiteX13" fmla="*/ 286226 w 485775"/>
                <a:gd name="connsiteY13" fmla="*/ 90964 h 419100"/>
                <a:gd name="connsiteX14" fmla="*/ 355759 w 485775"/>
                <a:gd name="connsiteY14" fmla="*/ 90964 h 419100"/>
                <a:gd name="connsiteX15" fmla="*/ 355759 w 485775"/>
                <a:gd name="connsiteY15" fmla="*/ 132874 h 419100"/>
                <a:gd name="connsiteX16" fmla="*/ 286226 w 485775"/>
                <a:gd name="connsiteY16" fmla="*/ 132874 h 419100"/>
                <a:gd name="connsiteX17" fmla="*/ 286226 w 485775"/>
                <a:gd name="connsiteY17" fmla="*/ 90964 h 419100"/>
                <a:gd name="connsiteX18" fmla="*/ 355759 w 485775"/>
                <a:gd name="connsiteY18" fmla="*/ 147161 h 419100"/>
                <a:gd name="connsiteX19" fmla="*/ 355759 w 485775"/>
                <a:gd name="connsiteY19" fmla="*/ 168116 h 419100"/>
                <a:gd name="connsiteX20" fmla="*/ 286226 w 485775"/>
                <a:gd name="connsiteY20" fmla="*/ 168116 h 419100"/>
                <a:gd name="connsiteX21" fmla="*/ 286226 w 485775"/>
                <a:gd name="connsiteY21" fmla="*/ 147161 h 419100"/>
                <a:gd name="connsiteX22" fmla="*/ 355759 w 485775"/>
                <a:gd name="connsiteY22" fmla="*/ 147161 h 419100"/>
                <a:gd name="connsiteX23" fmla="*/ 202406 w 485775"/>
                <a:gd name="connsiteY23" fmla="*/ 90964 h 419100"/>
                <a:gd name="connsiteX24" fmla="*/ 271939 w 485775"/>
                <a:gd name="connsiteY24" fmla="*/ 90964 h 419100"/>
                <a:gd name="connsiteX25" fmla="*/ 271939 w 485775"/>
                <a:gd name="connsiteY25" fmla="*/ 132874 h 419100"/>
                <a:gd name="connsiteX26" fmla="*/ 202406 w 485775"/>
                <a:gd name="connsiteY26" fmla="*/ 132874 h 419100"/>
                <a:gd name="connsiteX27" fmla="*/ 202406 w 485775"/>
                <a:gd name="connsiteY27" fmla="*/ 90964 h 419100"/>
                <a:gd name="connsiteX28" fmla="*/ 202406 w 485775"/>
                <a:gd name="connsiteY28" fmla="*/ 147161 h 419100"/>
                <a:gd name="connsiteX29" fmla="*/ 271939 w 485775"/>
                <a:gd name="connsiteY29" fmla="*/ 147161 h 419100"/>
                <a:gd name="connsiteX30" fmla="*/ 271939 w 485775"/>
                <a:gd name="connsiteY30" fmla="*/ 168116 h 419100"/>
                <a:gd name="connsiteX31" fmla="*/ 270034 w 485775"/>
                <a:gd name="connsiteY31" fmla="*/ 168116 h 419100"/>
                <a:gd name="connsiteX32" fmla="*/ 257651 w 485775"/>
                <a:gd name="connsiteY32" fmla="*/ 189071 h 419100"/>
                <a:gd name="connsiteX33" fmla="*/ 201454 w 485775"/>
                <a:gd name="connsiteY33" fmla="*/ 189071 h 419100"/>
                <a:gd name="connsiteX34" fmla="*/ 201454 w 485775"/>
                <a:gd name="connsiteY34" fmla="*/ 147161 h 419100"/>
                <a:gd name="connsiteX35" fmla="*/ 202406 w 485775"/>
                <a:gd name="connsiteY35" fmla="*/ 202406 h 419100"/>
                <a:gd name="connsiteX36" fmla="*/ 250031 w 485775"/>
                <a:gd name="connsiteY36" fmla="*/ 202406 h 419100"/>
                <a:gd name="connsiteX37" fmla="*/ 226219 w 485775"/>
                <a:gd name="connsiteY37" fmla="*/ 244316 h 419100"/>
                <a:gd name="connsiteX38" fmla="*/ 202406 w 485775"/>
                <a:gd name="connsiteY38" fmla="*/ 244316 h 419100"/>
                <a:gd name="connsiteX39" fmla="*/ 202406 w 485775"/>
                <a:gd name="connsiteY39" fmla="*/ 202406 h 419100"/>
                <a:gd name="connsiteX40" fmla="*/ 218599 w 485775"/>
                <a:gd name="connsiteY40" fmla="*/ 257651 h 419100"/>
                <a:gd name="connsiteX41" fmla="*/ 202406 w 485775"/>
                <a:gd name="connsiteY41" fmla="*/ 285274 h 419100"/>
                <a:gd name="connsiteX42" fmla="*/ 202406 w 485775"/>
                <a:gd name="connsiteY42" fmla="*/ 257651 h 419100"/>
                <a:gd name="connsiteX43" fmla="*/ 218599 w 485775"/>
                <a:gd name="connsiteY43" fmla="*/ 257651 h 419100"/>
                <a:gd name="connsiteX44" fmla="*/ 105251 w 485775"/>
                <a:gd name="connsiteY44" fmla="*/ 299561 h 419100"/>
                <a:gd name="connsiteX45" fmla="*/ 35719 w 485775"/>
                <a:gd name="connsiteY45" fmla="*/ 299561 h 419100"/>
                <a:gd name="connsiteX46" fmla="*/ 35719 w 485775"/>
                <a:gd name="connsiteY46" fmla="*/ 257651 h 419100"/>
                <a:gd name="connsiteX47" fmla="*/ 105251 w 485775"/>
                <a:gd name="connsiteY47" fmla="*/ 257651 h 419100"/>
                <a:gd name="connsiteX48" fmla="*/ 105251 w 485775"/>
                <a:gd name="connsiteY48" fmla="*/ 299561 h 419100"/>
                <a:gd name="connsiteX49" fmla="*/ 105251 w 485775"/>
                <a:gd name="connsiteY49" fmla="*/ 244316 h 419100"/>
                <a:gd name="connsiteX50" fmla="*/ 35719 w 485775"/>
                <a:gd name="connsiteY50" fmla="*/ 244316 h 419100"/>
                <a:gd name="connsiteX51" fmla="*/ 35719 w 485775"/>
                <a:gd name="connsiteY51" fmla="*/ 202406 h 419100"/>
                <a:gd name="connsiteX52" fmla="*/ 105251 w 485775"/>
                <a:gd name="connsiteY52" fmla="*/ 202406 h 419100"/>
                <a:gd name="connsiteX53" fmla="*/ 105251 w 485775"/>
                <a:gd name="connsiteY53" fmla="*/ 244316 h 419100"/>
                <a:gd name="connsiteX54" fmla="*/ 105251 w 485775"/>
                <a:gd name="connsiteY54" fmla="*/ 188119 h 419100"/>
                <a:gd name="connsiteX55" fmla="*/ 35719 w 485775"/>
                <a:gd name="connsiteY55" fmla="*/ 188119 h 419100"/>
                <a:gd name="connsiteX56" fmla="*/ 35719 w 485775"/>
                <a:gd name="connsiteY56" fmla="*/ 146209 h 419100"/>
                <a:gd name="connsiteX57" fmla="*/ 105251 w 485775"/>
                <a:gd name="connsiteY57" fmla="*/ 146209 h 419100"/>
                <a:gd name="connsiteX58" fmla="*/ 105251 w 485775"/>
                <a:gd name="connsiteY58" fmla="*/ 188119 h 419100"/>
                <a:gd name="connsiteX59" fmla="*/ 105251 w 485775"/>
                <a:gd name="connsiteY59" fmla="*/ 132874 h 419100"/>
                <a:gd name="connsiteX60" fmla="*/ 35719 w 485775"/>
                <a:gd name="connsiteY60" fmla="*/ 132874 h 419100"/>
                <a:gd name="connsiteX61" fmla="*/ 35719 w 485775"/>
                <a:gd name="connsiteY61" fmla="*/ 90964 h 419100"/>
                <a:gd name="connsiteX62" fmla="*/ 105251 w 485775"/>
                <a:gd name="connsiteY62" fmla="*/ 90964 h 419100"/>
                <a:gd name="connsiteX63" fmla="*/ 105251 w 485775"/>
                <a:gd name="connsiteY63" fmla="*/ 132874 h 419100"/>
                <a:gd name="connsiteX64" fmla="*/ 189071 w 485775"/>
                <a:gd name="connsiteY64" fmla="*/ 299561 h 419100"/>
                <a:gd name="connsiteX65" fmla="*/ 119539 w 485775"/>
                <a:gd name="connsiteY65" fmla="*/ 299561 h 419100"/>
                <a:gd name="connsiteX66" fmla="*/ 119539 w 485775"/>
                <a:gd name="connsiteY66" fmla="*/ 257651 h 419100"/>
                <a:gd name="connsiteX67" fmla="*/ 189071 w 485775"/>
                <a:gd name="connsiteY67" fmla="*/ 257651 h 419100"/>
                <a:gd name="connsiteX68" fmla="*/ 189071 w 485775"/>
                <a:gd name="connsiteY68" fmla="*/ 299561 h 419100"/>
                <a:gd name="connsiteX69" fmla="*/ 189071 w 485775"/>
                <a:gd name="connsiteY69" fmla="*/ 244316 h 419100"/>
                <a:gd name="connsiteX70" fmla="*/ 119539 w 485775"/>
                <a:gd name="connsiteY70" fmla="*/ 244316 h 419100"/>
                <a:gd name="connsiteX71" fmla="*/ 119539 w 485775"/>
                <a:gd name="connsiteY71" fmla="*/ 202406 h 419100"/>
                <a:gd name="connsiteX72" fmla="*/ 189071 w 485775"/>
                <a:gd name="connsiteY72" fmla="*/ 202406 h 419100"/>
                <a:gd name="connsiteX73" fmla="*/ 189071 w 485775"/>
                <a:gd name="connsiteY73" fmla="*/ 244316 h 419100"/>
                <a:gd name="connsiteX74" fmla="*/ 189071 w 485775"/>
                <a:gd name="connsiteY74" fmla="*/ 188119 h 419100"/>
                <a:gd name="connsiteX75" fmla="*/ 119539 w 485775"/>
                <a:gd name="connsiteY75" fmla="*/ 188119 h 419100"/>
                <a:gd name="connsiteX76" fmla="*/ 119539 w 485775"/>
                <a:gd name="connsiteY76" fmla="*/ 146209 h 419100"/>
                <a:gd name="connsiteX77" fmla="*/ 189071 w 485775"/>
                <a:gd name="connsiteY77" fmla="*/ 146209 h 419100"/>
                <a:gd name="connsiteX78" fmla="*/ 189071 w 485775"/>
                <a:gd name="connsiteY78" fmla="*/ 188119 h 419100"/>
                <a:gd name="connsiteX79" fmla="*/ 189071 w 485775"/>
                <a:gd name="connsiteY79" fmla="*/ 132874 h 419100"/>
                <a:gd name="connsiteX80" fmla="*/ 119539 w 485775"/>
                <a:gd name="connsiteY80" fmla="*/ 132874 h 419100"/>
                <a:gd name="connsiteX81" fmla="*/ 119539 w 485775"/>
                <a:gd name="connsiteY81" fmla="*/ 90964 h 419100"/>
                <a:gd name="connsiteX82" fmla="*/ 189071 w 485775"/>
                <a:gd name="connsiteY82" fmla="*/ 90964 h 419100"/>
                <a:gd name="connsiteX83" fmla="*/ 189071 w 485775"/>
                <a:gd name="connsiteY83" fmla="*/ 132874 h 419100"/>
                <a:gd name="connsiteX84" fmla="*/ 202406 w 485775"/>
                <a:gd name="connsiteY84" fmla="*/ 299561 h 419100"/>
                <a:gd name="connsiteX85" fmla="*/ 202406 w 485775"/>
                <a:gd name="connsiteY85" fmla="*/ 298609 h 419100"/>
                <a:gd name="connsiteX86" fmla="*/ 202406 w 485775"/>
                <a:gd name="connsiteY86" fmla="*/ 299561 h 419100"/>
                <a:gd name="connsiteX87" fmla="*/ 202406 w 485775"/>
                <a:gd name="connsiteY87" fmla="*/ 29956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85775" h="419100">
                  <a:moveTo>
                    <a:pt x="414814" y="168116"/>
                  </a:moveTo>
                  <a:lnTo>
                    <a:pt x="383381" y="168116"/>
                  </a:lnTo>
                  <a:lnTo>
                    <a:pt x="383381" y="21431"/>
                  </a:lnTo>
                  <a:cubicBezTo>
                    <a:pt x="383381" y="13811"/>
                    <a:pt x="376714" y="7144"/>
                    <a:pt x="369094" y="7144"/>
                  </a:cubicBezTo>
                  <a:lnTo>
                    <a:pt x="21431" y="7144"/>
                  </a:lnTo>
                  <a:cubicBezTo>
                    <a:pt x="13811" y="7144"/>
                    <a:pt x="7144" y="13811"/>
                    <a:pt x="7144" y="21431"/>
                  </a:cubicBezTo>
                  <a:lnTo>
                    <a:pt x="7144" y="313849"/>
                  </a:lnTo>
                  <a:cubicBezTo>
                    <a:pt x="7144" y="321469"/>
                    <a:pt x="13811" y="328136"/>
                    <a:pt x="21431" y="328136"/>
                  </a:cubicBezTo>
                  <a:lnTo>
                    <a:pt x="218599" y="328136"/>
                  </a:lnTo>
                  <a:lnTo>
                    <a:pt x="270034" y="417671"/>
                  </a:lnTo>
                  <a:lnTo>
                    <a:pt x="413861" y="417671"/>
                  </a:lnTo>
                  <a:lnTo>
                    <a:pt x="485299" y="292894"/>
                  </a:lnTo>
                  <a:lnTo>
                    <a:pt x="414814" y="168116"/>
                  </a:lnTo>
                  <a:close/>
                  <a:moveTo>
                    <a:pt x="286226" y="90964"/>
                  </a:moveTo>
                  <a:lnTo>
                    <a:pt x="355759" y="90964"/>
                  </a:lnTo>
                  <a:lnTo>
                    <a:pt x="355759" y="132874"/>
                  </a:lnTo>
                  <a:lnTo>
                    <a:pt x="286226" y="132874"/>
                  </a:lnTo>
                  <a:lnTo>
                    <a:pt x="286226" y="90964"/>
                  </a:lnTo>
                  <a:close/>
                  <a:moveTo>
                    <a:pt x="355759" y="147161"/>
                  </a:moveTo>
                  <a:lnTo>
                    <a:pt x="355759" y="168116"/>
                  </a:lnTo>
                  <a:lnTo>
                    <a:pt x="286226" y="168116"/>
                  </a:lnTo>
                  <a:lnTo>
                    <a:pt x="286226" y="147161"/>
                  </a:lnTo>
                  <a:lnTo>
                    <a:pt x="355759" y="147161"/>
                  </a:lnTo>
                  <a:close/>
                  <a:moveTo>
                    <a:pt x="202406" y="90964"/>
                  </a:moveTo>
                  <a:lnTo>
                    <a:pt x="271939" y="90964"/>
                  </a:lnTo>
                  <a:lnTo>
                    <a:pt x="271939" y="132874"/>
                  </a:lnTo>
                  <a:lnTo>
                    <a:pt x="202406" y="132874"/>
                  </a:lnTo>
                  <a:lnTo>
                    <a:pt x="202406" y="90964"/>
                  </a:lnTo>
                  <a:close/>
                  <a:moveTo>
                    <a:pt x="202406" y="147161"/>
                  </a:moveTo>
                  <a:lnTo>
                    <a:pt x="271939" y="147161"/>
                  </a:lnTo>
                  <a:lnTo>
                    <a:pt x="271939" y="168116"/>
                  </a:lnTo>
                  <a:lnTo>
                    <a:pt x="270034" y="168116"/>
                  </a:lnTo>
                  <a:lnTo>
                    <a:pt x="257651" y="189071"/>
                  </a:lnTo>
                  <a:lnTo>
                    <a:pt x="201454" y="189071"/>
                  </a:lnTo>
                  <a:lnTo>
                    <a:pt x="201454" y="147161"/>
                  </a:lnTo>
                  <a:close/>
                  <a:moveTo>
                    <a:pt x="202406" y="202406"/>
                  </a:moveTo>
                  <a:lnTo>
                    <a:pt x="250031" y="202406"/>
                  </a:lnTo>
                  <a:lnTo>
                    <a:pt x="226219" y="244316"/>
                  </a:lnTo>
                  <a:lnTo>
                    <a:pt x="202406" y="244316"/>
                  </a:lnTo>
                  <a:lnTo>
                    <a:pt x="202406" y="202406"/>
                  </a:lnTo>
                  <a:close/>
                  <a:moveTo>
                    <a:pt x="218599" y="257651"/>
                  </a:moveTo>
                  <a:lnTo>
                    <a:pt x="202406" y="285274"/>
                  </a:lnTo>
                  <a:lnTo>
                    <a:pt x="202406" y="257651"/>
                  </a:lnTo>
                  <a:lnTo>
                    <a:pt x="218599" y="257651"/>
                  </a:lnTo>
                  <a:close/>
                  <a:moveTo>
                    <a:pt x="105251" y="299561"/>
                  </a:moveTo>
                  <a:lnTo>
                    <a:pt x="35719" y="299561"/>
                  </a:lnTo>
                  <a:lnTo>
                    <a:pt x="35719" y="257651"/>
                  </a:lnTo>
                  <a:lnTo>
                    <a:pt x="105251" y="257651"/>
                  </a:lnTo>
                  <a:lnTo>
                    <a:pt x="105251" y="299561"/>
                  </a:lnTo>
                  <a:close/>
                  <a:moveTo>
                    <a:pt x="105251" y="244316"/>
                  </a:moveTo>
                  <a:lnTo>
                    <a:pt x="35719" y="244316"/>
                  </a:lnTo>
                  <a:lnTo>
                    <a:pt x="35719" y="202406"/>
                  </a:lnTo>
                  <a:lnTo>
                    <a:pt x="105251" y="202406"/>
                  </a:lnTo>
                  <a:lnTo>
                    <a:pt x="105251" y="244316"/>
                  </a:lnTo>
                  <a:close/>
                  <a:moveTo>
                    <a:pt x="105251" y="188119"/>
                  </a:moveTo>
                  <a:lnTo>
                    <a:pt x="35719" y="188119"/>
                  </a:lnTo>
                  <a:lnTo>
                    <a:pt x="35719" y="146209"/>
                  </a:lnTo>
                  <a:lnTo>
                    <a:pt x="105251" y="146209"/>
                  </a:lnTo>
                  <a:lnTo>
                    <a:pt x="105251" y="188119"/>
                  </a:lnTo>
                  <a:close/>
                  <a:moveTo>
                    <a:pt x="105251" y="132874"/>
                  </a:moveTo>
                  <a:lnTo>
                    <a:pt x="35719" y="132874"/>
                  </a:lnTo>
                  <a:lnTo>
                    <a:pt x="35719" y="90964"/>
                  </a:lnTo>
                  <a:lnTo>
                    <a:pt x="105251" y="90964"/>
                  </a:lnTo>
                  <a:lnTo>
                    <a:pt x="105251" y="132874"/>
                  </a:lnTo>
                  <a:close/>
                  <a:moveTo>
                    <a:pt x="189071" y="299561"/>
                  </a:moveTo>
                  <a:lnTo>
                    <a:pt x="119539" y="299561"/>
                  </a:lnTo>
                  <a:lnTo>
                    <a:pt x="119539" y="257651"/>
                  </a:lnTo>
                  <a:lnTo>
                    <a:pt x="189071" y="257651"/>
                  </a:lnTo>
                  <a:lnTo>
                    <a:pt x="189071" y="299561"/>
                  </a:lnTo>
                  <a:close/>
                  <a:moveTo>
                    <a:pt x="189071" y="244316"/>
                  </a:moveTo>
                  <a:lnTo>
                    <a:pt x="119539" y="244316"/>
                  </a:lnTo>
                  <a:lnTo>
                    <a:pt x="119539" y="202406"/>
                  </a:lnTo>
                  <a:lnTo>
                    <a:pt x="189071" y="202406"/>
                  </a:lnTo>
                  <a:lnTo>
                    <a:pt x="189071" y="244316"/>
                  </a:lnTo>
                  <a:close/>
                  <a:moveTo>
                    <a:pt x="189071" y="188119"/>
                  </a:moveTo>
                  <a:lnTo>
                    <a:pt x="119539" y="188119"/>
                  </a:lnTo>
                  <a:lnTo>
                    <a:pt x="119539" y="146209"/>
                  </a:lnTo>
                  <a:lnTo>
                    <a:pt x="189071" y="146209"/>
                  </a:lnTo>
                  <a:lnTo>
                    <a:pt x="189071" y="188119"/>
                  </a:lnTo>
                  <a:close/>
                  <a:moveTo>
                    <a:pt x="189071" y="132874"/>
                  </a:moveTo>
                  <a:lnTo>
                    <a:pt x="119539" y="132874"/>
                  </a:lnTo>
                  <a:lnTo>
                    <a:pt x="119539" y="90964"/>
                  </a:lnTo>
                  <a:lnTo>
                    <a:pt x="189071" y="90964"/>
                  </a:lnTo>
                  <a:lnTo>
                    <a:pt x="189071" y="132874"/>
                  </a:lnTo>
                  <a:close/>
                  <a:moveTo>
                    <a:pt x="202406" y="299561"/>
                  </a:moveTo>
                  <a:lnTo>
                    <a:pt x="202406" y="298609"/>
                  </a:lnTo>
                  <a:lnTo>
                    <a:pt x="202406" y="299561"/>
                  </a:lnTo>
                  <a:lnTo>
                    <a:pt x="202406" y="299561"/>
                  </a:lnTo>
                  <a:close/>
                </a:path>
              </a:pathLst>
            </a:custGeom>
            <a:solidFill>
              <a:srgbClr val="0078D4"/>
            </a:solidFill>
            <a:ln w="9525" cap="flat">
              <a:noFill/>
              <a:prstDash val="solid"/>
              <a:miter/>
            </a:ln>
          </p:spPr>
          <p:txBody>
            <a:bodyPr rtlCol="0" anchor="ctr"/>
            <a:lstStyle/>
            <a:p>
              <a:pPr defTabSz="896386">
                <a:defRPr/>
              </a:pPr>
              <a:endParaRPr lang="en-US" sz="1765">
                <a:solidFill>
                  <a:srgbClr val="505050"/>
                </a:solidFill>
                <a:latin typeface="Segoe UI"/>
              </a:endParaRPr>
            </a:p>
          </p:txBody>
        </p:sp>
      </p:grpSp>
      <p:grpSp>
        <p:nvGrpSpPr>
          <p:cNvPr id="16" name="Group 15">
            <a:extLst>
              <a:ext uri="{FF2B5EF4-FFF2-40B4-BE49-F238E27FC236}">
                <a16:creationId xmlns:a16="http://schemas.microsoft.com/office/drawing/2014/main" id="{596AB115-F667-4882-914A-2F106EF7219A}"/>
              </a:ext>
            </a:extLst>
          </p:cNvPr>
          <p:cNvGrpSpPr/>
          <p:nvPr/>
        </p:nvGrpSpPr>
        <p:grpSpPr>
          <a:xfrm>
            <a:off x="5188652" y="5075562"/>
            <a:ext cx="855371" cy="867361"/>
            <a:chOff x="5292694" y="4976813"/>
            <a:chExt cx="872523" cy="884753"/>
          </a:xfrm>
        </p:grpSpPr>
        <p:sp>
          <p:nvSpPr>
            <p:cNvPr id="220" name="Title 1">
              <a:extLst>
                <a:ext uri="{FF2B5EF4-FFF2-40B4-BE49-F238E27FC236}">
                  <a16:creationId xmlns:a16="http://schemas.microsoft.com/office/drawing/2014/main" id="{91606E0D-EEB6-4C7B-B953-6BB532D00F5C}"/>
                </a:ext>
              </a:extLst>
            </p:cNvPr>
            <p:cNvSpPr txBox="1">
              <a:spLocks/>
            </p:cNvSpPr>
            <p:nvPr/>
          </p:nvSpPr>
          <p:spPr>
            <a:xfrm>
              <a:off x="5292694" y="4976813"/>
              <a:ext cx="872523"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Cloud</a:t>
              </a:r>
              <a:br>
                <a:rPr lang="en-US" sz="980" spc="0">
                  <a:solidFill>
                    <a:srgbClr val="000000"/>
                  </a:solidFill>
                  <a:latin typeface="Segoe UI Semibold" panose="020B0702040204020203" pitchFamily="34" charset="0"/>
                  <a:cs typeface="Segoe UI Semibold" panose="020B0702040204020203" pitchFamily="34" charset="0"/>
                </a:rPr>
              </a:br>
              <a:r>
                <a:rPr lang="en-US" sz="980" spc="0">
                  <a:solidFill>
                    <a:srgbClr val="000000"/>
                  </a:solidFill>
                  <a:latin typeface="Segoe UI Semibold" panose="020B0702040204020203" pitchFamily="34" charset="0"/>
                  <a:cs typeface="Segoe UI Semibold" panose="020B0702040204020203" pitchFamily="34" charset="0"/>
                </a:rPr>
                <a:t>Foundry</a:t>
              </a:r>
            </a:p>
          </p:txBody>
        </p:sp>
        <p:sp>
          <p:nvSpPr>
            <p:cNvPr id="221" name="Rectangle: Rounded Corners 125">
              <a:extLst>
                <a:ext uri="{FF2B5EF4-FFF2-40B4-BE49-F238E27FC236}">
                  <a16:creationId xmlns:a16="http://schemas.microsoft.com/office/drawing/2014/main" id="{67233DC2-2388-426D-9CAB-0F3A1A81A807}"/>
                </a:ext>
              </a:extLst>
            </p:cNvPr>
            <p:cNvSpPr/>
            <p:nvPr/>
          </p:nvSpPr>
          <p:spPr bwMode="auto">
            <a:xfrm>
              <a:off x="5457902" y="5331214"/>
              <a:ext cx="542106" cy="530352"/>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234" name="Group 233">
              <a:extLst>
                <a:ext uri="{FF2B5EF4-FFF2-40B4-BE49-F238E27FC236}">
                  <a16:creationId xmlns:a16="http://schemas.microsoft.com/office/drawing/2014/main" id="{2E00BC2B-6944-4CCE-B9D6-4B0BBD0E73D7}"/>
                </a:ext>
              </a:extLst>
            </p:cNvPr>
            <p:cNvGrpSpPr/>
            <p:nvPr/>
          </p:nvGrpSpPr>
          <p:grpSpPr>
            <a:xfrm>
              <a:off x="5598973" y="5402283"/>
              <a:ext cx="259965" cy="388214"/>
              <a:chOff x="5899308" y="3286601"/>
              <a:chExt cx="285750" cy="426720"/>
            </a:xfrm>
            <a:solidFill>
              <a:srgbClr val="000000"/>
            </a:solidFill>
          </p:grpSpPr>
          <p:sp>
            <p:nvSpPr>
              <p:cNvPr id="235" name="Freeform: Shape 234">
                <a:extLst>
                  <a:ext uri="{FF2B5EF4-FFF2-40B4-BE49-F238E27FC236}">
                    <a16:creationId xmlns:a16="http://schemas.microsoft.com/office/drawing/2014/main" id="{B7CFD518-4E6B-4AEC-88EF-04D5AAC3E5F6}"/>
                  </a:ext>
                </a:extLst>
              </p:cNvPr>
              <p:cNvSpPr/>
              <p:nvPr/>
            </p:nvSpPr>
            <p:spPr>
              <a:xfrm>
                <a:off x="5973603" y="3358991"/>
                <a:ext cx="133350" cy="285750"/>
              </a:xfrm>
              <a:custGeom>
                <a:avLst/>
                <a:gdLst>
                  <a:gd name="connsiteX0" fmla="*/ 114776 w 133350"/>
                  <a:gd name="connsiteY0" fmla="*/ 103346 h 285750"/>
                  <a:gd name="connsiteX1" fmla="*/ 134779 w 133350"/>
                  <a:gd name="connsiteY1" fmla="*/ 62389 h 285750"/>
                  <a:gd name="connsiteX2" fmla="*/ 70961 w 133350"/>
                  <a:gd name="connsiteY2" fmla="*/ 7144 h 285750"/>
                  <a:gd name="connsiteX3" fmla="*/ 7144 w 133350"/>
                  <a:gd name="connsiteY3" fmla="*/ 62389 h 285750"/>
                  <a:gd name="connsiteX4" fmla="*/ 27146 w 133350"/>
                  <a:gd name="connsiteY4" fmla="*/ 103346 h 285750"/>
                  <a:gd name="connsiteX5" fmla="*/ 55721 w 133350"/>
                  <a:gd name="connsiteY5" fmla="*/ 169069 h 285750"/>
                  <a:gd name="connsiteX6" fmla="*/ 52864 w 133350"/>
                  <a:gd name="connsiteY6" fmla="*/ 253841 h 285750"/>
                  <a:gd name="connsiteX7" fmla="*/ 24289 w 133350"/>
                  <a:gd name="connsiteY7" fmla="*/ 268129 h 285750"/>
                  <a:gd name="connsiteX8" fmla="*/ 70009 w 133350"/>
                  <a:gd name="connsiteY8" fmla="*/ 286226 h 285750"/>
                  <a:gd name="connsiteX9" fmla="*/ 115729 w 133350"/>
                  <a:gd name="connsiteY9" fmla="*/ 268129 h 285750"/>
                  <a:gd name="connsiteX10" fmla="*/ 87154 w 133350"/>
                  <a:gd name="connsiteY10" fmla="*/ 253841 h 285750"/>
                  <a:gd name="connsiteX11" fmla="*/ 84296 w 133350"/>
                  <a:gd name="connsiteY11" fmla="*/ 169069 h 285750"/>
                  <a:gd name="connsiteX12" fmla="*/ 114776 w 133350"/>
                  <a:gd name="connsiteY12" fmla="*/ 10334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50" h="285750">
                    <a:moveTo>
                      <a:pt x="114776" y="103346"/>
                    </a:moveTo>
                    <a:cubicBezTo>
                      <a:pt x="127159" y="92869"/>
                      <a:pt x="134779" y="78581"/>
                      <a:pt x="134779" y="62389"/>
                    </a:cubicBezTo>
                    <a:cubicBezTo>
                      <a:pt x="134779" y="31909"/>
                      <a:pt x="106204" y="7144"/>
                      <a:pt x="70961" y="7144"/>
                    </a:cubicBezTo>
                    <a:cubicBezTo>
                      <a:pt x="35719" y="7144"/>
                      <a:pt x="7144" y="31909"/>
                      <a:pt x="7144" y="62389"/>
                    </a:cubicBezTo>
                    <a:cubicBezTo>
                      <a:pt x="7144" y="78581"/>
                      <a:pt x="14764" y="92869"/>
                      <a:pt x="27146" y="103346"/>
                    </a:cubicBezTo>
                    <a:cubicBezTo>
                      <a:pt x="42386" y="115729"/>
                      <a:pt x="55721" y="141446"/>
                      <a:pt x="55721" y="169069"/>
                    </a:cubicBezTo>
                    <a:cubicBezTo>
                      <a:pt x="56674" y="199549"/>
                      <a:pt x="54769" y="235744"/>
                      <a:pt x="52864" y="253841"/>
                    </a:cubicBezTo>
                    <a:cubicBezTo>
                      <a:pt x="36671" y="255746"/>
                      <a:pt x="24289" y="261461"/>
                      <a:pt x="24289" y="268129"/>
                    </a:cubicBezTo>
                    <a:cubicBezTo>
                      <a:pt x="24289" y="276701"/>
                      <a:pt x="45244" y="286226"/>
                      <a:pt x="70009" y="286226"/>
                    </a:cubicBezTo>
                    <a:cubicBezTo>
                      <a:pt x="94774" y="286226"/>
                      <a:pt x="115729" y="276701"/>
                      <a:pt x="115729" y="268129"/>
                    </a:cubicBezTo>
                    <a:cubicBezTo>
                      <a:pt x="115729" y="261461"/>
                      <a:pt x="104299" y="255746"/>
                      <a:pt x="87154" y="253841"/>
                    </a:cubicBezTo>
                    <a:cubicBezTo>
                      <a:pt x="86201" y="235744"/>
                      <a:pt x="83344" y="199549"/>
                      <a:pt x="84296" y="169069"/>
                    </a:cubicBezTo>
                    <a:cubicBezTo>
                      <a:pt x="87154" y="141446"/>
                      <a:pt x="99536" y="115729"/>
                      <a:pt x="114776" y="103346"/>
                    </a:cubicBezTo>
                    <a:close/>
                  </a:path>
                </a:pathLst>
              </a:custGeom>
              <a:grpFill/>
              <a:ln w="9525" cap="flat">
                <a:noFill/>
                <a:prstDash val="solid"/>
                <a:miter/>
              </a:ln>
            </p:spPr>
            <p:txBody>
              <a:bodyPr rtlCol="0" anchor="ctr"/>
              <a:lstStyle/>
              <a:p>
                <a:pPr defTabSz="914367"/>
                <a:endParaRPr lang="en-US" sz="1765">
                  <a:solidFill>
                    <a:srgbClr val="3C3C41"/>
                  </a:solidFill>
                  <a:latin typeface="Segoe UI"/>
                </a:endParaRPr>
              </a:p>
            </p:txBody>
          </p:sp>
          <p:sp>
            <p:nvSpPr>
              <p:cNvPr id="236" name="Freeform: Shape 235">
                <a:extLst>
                  <a:ext uri="{FF2B5EF4-FFF2-40B4-BE49-F238E27FC236}">
                    <a16:creationId xmlns:a16="http://schemas.microsoft.com/office/drawing/2014/main" id="{C062D22F-4861-4D6B-BCE6-194BC94C01BA}"/>
                  </a:ext>
                </a:extLst>
              </p:cNvPr>
              <p:cNvSpPr/>
              <p:nvPr/>
            </p:nvSpPr>
            <p:spPr>
              <a:xfrm>
                <a:off x="5909786" y="3286601"/>
                <a:ext cx="266700" cy="257175"/>
              </a:xfrm>
              <a:custGeom>
                <a:avLst/>
                <a:gdLst>
                  <a:gd name="connsiteX0" fmla="*/ 92869 w 266700"/>
                  <a:gd name="connsiteY0" fmla="*/ 253841 h 257175"/>
                  <a:gd name="connsiteX1" fmla="*/ 69056 w 266700"/>
                  <a:gd name="connsiteY1" fmla="*/ 190976 h 257175"/>
                  <a:gd name="connsiteX2" fmla="*/ 68104 w 266700"/>
                  <a:gd name="connsiteY2" fmla="*/ 190024 h 257175"/>
                  <a:gd name="connsiteX3" fmla="*/ 48101 w 266700"/>
                  <a:gd name="connsiteY3" fmla="*/ 133826 h 257175"/>
                  <a:gd name="connsiteX4" fmla="*/ 134779 w 266700"/>
                  <a:gd name="connsiteY4" fmla="*/ 47149 h 257175"/>
                  <a:gd name="connsiteX5" fmla="*/ 136684 w 266700"/>
                  <a:gd name="connsiteY5" fmla="*/ 47149 h 257175"/>
                  <a:gd name="connsiteX6" fmla="*/ 223361 w 266700"/>
                  <a:gd name="connsiteY6" fmla="*/ 133826 h 257175"/>
                  <a:gd name="connsiteX7" fmla="*/ 203359 w 266700"/>
                  <a:gd name="connsiteY7" fmla="*/ 190024 h 257175"/>
                  <a:gd name="connsiteX8" fmla="*/ 202406 w 266700"/>
                  <a:gd name="connsiteY8" fmla="*/ 190976 h 257175"/>
                  <a:gd name="connsiteX9" fmla="*/ 178594 w 266700"/>
                  <a:gd name="connsiteY9" fmla="*/ 253841 h 257175"/>
                  <a:gd name="connsiteX10" fmla="*/ 264319 w 266700"/>
                  <a:gd name="connsiteY10" fmla="*/ 134779 h 257175"/>
                  <a:gd name="connsiteX11" fmla="*/ 143351 w 266700"/>
                  <a:gd name="connsiteY11" fmla="*/ 7144 h 257175"/>
                  <a:gd name="connsiteX12" fmla="*/ 140494 w 266700"/>
                  <a:gd name="connsiteY12" fmla="*/ 7144 h 257175"/>
                  <a:gd name="connsiteX13" fmla="*/ 135731 w 266700"/>
                  <a:gd name="connsiteY13" fmla="*/ 7144 h 257175"/>
                  <a:gd name="connsiteX14" fmla="*/ 130969 w 266700"/>
                  <a:gd name="connsiteY14" fmla="*/ 7144 h 257175"/>
                  <a:gd name="connsiteX15" fmla="*/ 128111 w 266700"/>
                  <a:gd name="connsiteY15" fmla="*/ 7144 h 257175"/>
                  <a:gd name="connsiteX16" fmla="*/ 7144 w 266700"/>
                  <a:gd name="connsiteY16" fmla="*/ 135731 h 257175"/>
                  <a:gd name="connsiteX17" fmla="*/ 92869 w 266700"/>
                  <a:gd name="connsiteY17" fmla="*/ 253841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700" h="257175">
                    <a:moveTo>
                      <a:pt x="92869" y="253841"/>
                    </a:moveTo>
                    <a:cubicBezTo>
                      <a:pt x="92869" y="253841"/>
                      <a:pt x="100489" y="226219"/>
                      <a:pt x="69056" y="190976"/>
                    </a:cubicBezTo>
                    <a:lnTo>
                      <a:pt x="68104" y="190024"/>
                    </a:lnTo>
                    <a:cubicBezTo>
                      <a:pt x="54769" y="174784"/>
                      <a:pt x="48101" y="154781"/>
                      <a:pt x="48101" y="133826"/>
                    </a:cubicBezTo>
                    <a:cubicBezTo>
                      <a:pt x="48101" y="86201"/>
                      <a:pt x="87154" y="47149"/>
                      <a:pt x="134779" y="47149"/>
                    </a:cubicBezTo>
                    <a:lnTo>
                      <a:pt x="136684" y="47149"/>
                    </a:lnTo>
                    <a:cubicBezTo>
                      <a:pt x="184309" y="47149"/>
                      <a:pt x="223361" y="86201"/>
                      <a:pt x="223361" y="133826"/>
                    </a:cubicBezTo>
                    <a:cubicBezTo>
                      <a:pt x="223361" y="153829"/>
                      <a:pt x="215741" y="173831"/>
                      <a:pt x="203359" y="190024"/>
                    </a:cubicBezTo>
                    <a:cubicBezTo>
                      <a:pt x="203359" y="190024"/>
                      <a:pt x="202406" y="190976"/>
                      <a:pt x="202406" y="190976"/>
                    </a:cubicBezTo>
                    <a:cubicBezTo>
                      <a:pt x="174784" y="218599"/>
                      <a:pt x="178594" y="253841"/>
                      <a:pt x="178594" y="253841"/>
                    </a:cubicBezTo>
                    <a:cubicBezTo>
                      <a:pt x="229076" y="236696"/>
                      <a:pt x="263366" y="188119"/>
                      <a:pt x="264319" y="134779"/>
                    </a:cubicBezTo>
                    <a:cubicBezTo>
                      <a:pt x="264319" y="68104"/>
                      <a:pt x="210979" y="10954"/>
                      <a:pt x="143351" y="7144"/>
                    </a:cubicBezTo>
                    <a:cubicBezTo>
                      <a:pt x="142399" y="7144"/>
                      <a:pt x="141446" y="7144"/>
                      <a:pt x="140494" y="7144"/>
                    </a:cubicBezTo>
                    <a:cubicBezTo>
                      <a:pt x="139541" y="7144"/>
                      <a:pt x="135731" y="7144"/>
                      <a:pt x="135731" y="7144"/>
                    </a:cubicBezTo>
                    <a:cubicBezTo>
                      <a:pt x="135731" y="7144"/>
                      <a:pt x="131921" y="7144"/>
                      <a:pt x="130969" y="7144"/>
                    </a:cubicBezTo>
                    <a:cubicBezTo>
                      <a:pt x="130016" y="7144"/>
                      <a:pt x="129064" y="7144"/>
                      <a:pt x="128111" y="7144"/>
                    </a:cubicBezTo>
                    <a:cubicBezTo>
                      <a:pt x="60484" y="10954"/>
                      <a:pt x="7144" y="68104"/>
                      <a:pt x="7144" y="135731"/>
                    </a:cubicBezTo>
                    <a:cubicBezTo>
                      <a:pt x="7144" y="189071"/>
                      <a:pt x="41434" y="236696"/>
                      <a:pt x="92869" y="253841"/>
                    </a:cubicBezTo>
                    <a:close/>
                  </a:path>
                </a:pathLst>
              </a:custGeom>
              <a:grpFill/>
              <a:ln w="9525" cap="flat">
                <a:noFill/>
                <a:prstDash val="solid"/>
                <a:miter/>
              </a:ln>
            </p:spPr>
            <p:txBody>
              <a:bodyPr rtlCol="0" anchor="ctr"/>
              <a:lstStyle/>
              <a:p>
                <a:pPr defTabSz="914367"/>
                <a:endParaRPr lang="en-US" sz="1765">
                  <a:solidFill>
                    <a:srgbClr val="3C3C41"/>
                  </a:solidFill>
                  <a:latin typeface="Segoe UI"/>
                </a:endParaRPr>
              </a:p>
            </p:txBody>
          </p:sp>
          <p:sp>
            <p:nvSpPr>
              <p:cNvPr id="237" name="Freeform: Shape 236">
                <a:extLst>
                  <a:ext uri="{FF2B5EF4-FFF2-40B4-BE49-F238E27FC236}">
                    <a16:creationId xmlns:a16="http://schemas.microsoft.com/office/drawing/2014/main" id="{D51C2F1D-8420-4E93-A8E7-E5B79BE17987}"/>
                  </a:ext>
                </a:extLst>
              </p:cNvPr>
              <p:cNvSpPr/>
              <p:nvPr/>
            </p:nvSpPr>
            <p:spPr>
              <a:xfrm>
                <a:off x="5899308" y="3570446"/>
                <a:ext cx="285750" cy="142875"/>
              </a:xfrm>
              <a:custGeom>
                <a:avLst/>
                <a:gdLst>
                  <a:gd name="connsiteX0" fmla="*/ 267176 w 285750"/>
                  <a:gd name="connsiteY0" fmla="*/ 70961 h 142875"/>
                  <a:gd name="connsiteX1" fmla="*/ 274796 w 285750"/>
                  <a:gd name="connsiteY1" fmla="*/ 69056 h 142875"/>
                  <a:gd name="connsiteX2" fmla="*/ 283369 w 285750"/>
                  <a:gd name="connsiteY2" fmla="*/ 68104 h 142875"/>
                  <a:gd name="connsiteX3" fmla="*/ 283369 w 285750"/>
                  <a:gd name="connsiteY3" fmla="*/ 65246 h 142875"/>
                  <a:gd name="connsiteX4" fmla="*/ 281464 w 285750"/>
                  <a:gd name="connsiteY4" fmla="*/ 59531 h 142875"/>
                  <a:gd name="connsiteX5" fmla="*/ 280511 w 285750"/>
                  <a:gd name="connsiteY5" fmla="*/ 56674 h 142875"/>
                  <a:gd name="connsiteX6" fmla="*/ 279559 w 285750"/>
                  <a:gd name="connsiteY6" fmla="*/ 54769 h 142875"/>
                  <a:gd name="connsiteX7" fmla="*/ 278606 w 285750"/>
                  <a:gd name="connsiteY7" fmla="*/ 52864 h 142875"/>
                  <a:gd name="connsiteX8" fmla="*/ 269081 w 285750"/>
                  <a:gd name="connsiteY8" fmla="*/ 50959 h 142875"/>
                  <a:gd name="connsiteX9" fmla="*/ 260509 w 285750"/>
                  <a:gd name="connsiteY9" fmla="*/ 48101 h 142875"/>
                  <a:gd name="connsiteX10" fmla="*/ 249079 w 285750"/>
                  <a:gd name="connsiteY10" fmla="*/ 41434 h 142875"/>
                  <a:gd name="connsiteX11" fmla="*/ 249079 w 285750"/>
                  <a:gd name="connsiteY11" fmla="*/ 41434 h 142875"/>
                  <a:gd name="connsiteX12" fmla="*/ 246221 w 285750"/>
                  <a:gd name="connsiteY12" fmla="*/ 34766 h 142875"/>
                  <a:gd name="connsiteX13" fmla="*/ 248126 w 285750"/>
                  <a:gd name="connsiteY13" fmla="*/ 31909 h 142875"/>
                  <a:gd name="connsiteX14" fmla="*/ 250984 w 285750"/>
                  <a:gd name="connsiteY14" fmla="*/ 29051 h 142875"/>
                  <a:gd name="connsiteX15" fmla="*/ 248126 w 285750"/>
                  <a:gd name="connsiteY15" fmla="*/ 27146 h 142875"/>
                  <a:gd name="connsiteX16" fmla="*/ 245269 w 285750"/>
                  <a:gd name="connsiteY16" fmla="*/ 25241 h 142875"/>
                  <a:gd name="connsiteX17" fmla="*/ 241459 w 285750"/>
                  <a:gd name="connsiteY17" fmla="*/ 23336 h 142875"/>
                  <a:gd name="connsiteX18" fmla="*/ 234791 w 285750"/>
                  <a:gd name="connsiteY18" fmla="*/ 20479 h 142875"/>
                  <a:gd name="connsiteX19" fmla="*/ 232886 w 285750"/>
                  <a:gd name="connsiteY19" fmla="*/ 19526 h 142875"/>
                  <a:gd name="connsiteX20" fmla="*/ 226219 w 285750"/>
                  <a:gd name="connsiteY20" fmla="*/ 20479 h 142875"/>
                  <a:gd name="connsiteX21" fmla="*/ 218599 w 285750"/>
                  <a:gd name="connsiteY21" fmla="*/ 20479 h 142875"/>
                  <a:gd name="connsiteX22" fmla="*/ 204311 w 285750"/>
                  <a:gd name="connsiteY22" fmla="*/ 17621 h 142875"/>
                  <a:gd name="connsiteX23" fmla="*/ 198596 w 285750"/>
                  <a:gd name="connsiteY23" fmla="*/ 15716 h 142875"/>
                  <a:gd name="connsiteX24" fmla="*/ 193834 w 285750"/>
                  <a:gd name="connsiteY24" fmla="*/ 13811 h 142875"/>
                  <a:gd name="connsiteX25" fmla="*/ 190024 w 285750"/>
                  <a:gd name="connsiteY25" fmla="*/ 9049 h 142875"/>
                  <a:gd name="connsiteX26" fmla="*/ 186214 w 285750"/>
                  <a:gd name="connsiteY26" fmla="*/ 8096 h 142875"/>
                  <a:gd name="connsiteX27" fmla="*/ 176689 w 285750"/>
                  <a:gd name="connsiteY27" fmla="*/ 7144 h 142875"/>
                  <a:gd name="connsiteX28" fmla="*/ 175736 w 285750"/>
                  <a:gd name="connsiteY28" fmla="*/ 9049 h 142875"/>
                  <a:gd name="connsiteX29" fmla="*/ 174784 w 285750"/>
                  <a:gd name="connsiteY29" fmla="*/ 12859 h 142875"/>
                  <a:gd name="connsiteX30" fmla="*/ 184309 w 285750"/>
                  <a:gd name="connsiteY30" fmla="*/ 29051 h 142875"/>
                  <a:gd name="connsiteX31" fmla="*/ 218599 w 285750"/>
                  <a:gd name="connsiteY31" fmla="*/ 52864 h 142875"/>
                  <a:gd name="connsiteX32" fmla="*/ 145256 w 285750"/>
                  <a:gd name="connsiteY32" fmla="*/ 93821 h 142875"/>
                  <a:gd name="connsiteX33" fmla="*/ 71914 w 285750"/>
                  <a:gd name="connsiteY33" fmla="*/ 52864 h 142875"/>
                  <a:gd name="connsiteX34" fmla="*/ 104299 w 285750"/>
                  <a:gd name="connsiteY34" fmla="*/ 30004 h 142875"/>
                  <a:gd name="connsiteX35" fmla="*/ 114776 w 285750"/>
                  <a:gd name="connsiteY35" fmla="*/ 12859 h 142875"/>
                  <a:gd name="connsiteX36" fmla="*/ 113824 w 285750"/>
                  <a:gd name="connsiteY36" fmla="*/ 8096 h 142875"/>
                  <a:gd name="connsiteX37" fmla="*/ 107156 w 285750"/>
                  <a:gd name="connsiteY37" fmla="*/ 9049 h 142875"/>
                  <a:gd name="connsiteX38" fmla="*/ 99536 w 285750"/>
                  <a:gd name="connsiteY38" fmla="*/ 10001 h 142875"/>
                  <a:gd name="connsiteX39" fmla="*/ 95726 w 285750"/>
                  <a:gd name="connsiteY39" fmla="*/ 10954 h 142875"/>
                  <a:gd name="connsiteX40" fmla="*/ 92869 w 285750"/>
                  <a:gd name="connsiteY40" fmla="*/ 15716 h 142875"/>
                  <a:gd name="connsiteX41" fmla="*/ 89059 w 285750"/>
                  <a:gd name="connsiteY41" fmla="*/ 18574 h 142875"/>
                  <a:gd name="connsiteX42" fmla="*/ 83344 w 285750"/>
                  <a:gd name="connsiteY42" fmla="*/ 20479 h 142875"/>
                  <a:gd name="connsiteX43" fmla="*/ 83344 w 285750"/>
                  <a:gd name="connsiteY43" fmla="*/ 20479 h 142875"/>
                  <a:gd name="connsiteX44" fmla="*/ 76676 w 285750"/>
                  <a:gd name="connsiteY44" fmla="*/ 19526 h 142875"/>
                  <a:gd name="connsiteX45" fmla="*/ 69056 w 285750"/>
                  <a:gd name="connsiteY45" fmla="*/ 20479 h 142875"/>
                  <a:gd name="connsiteX46" fmla="*/ 53816 w 285750"/>
                  <a:gd name="connsiteY46" fmla="*/ 20479 h 142875"/>
                  <a:gd name="connsiteX47" fmla="*/ 52864 w 285750"/>
                  <a:gd name="connsiteY47" fmla="*/ 20479 h 142875"/>
                  <a:gd name="connsiteX48" fmla="*/ 50959 w 285750"/>
                  <a:gd name="connsiteY48" fmla="*/ 21431 h 142875"/>
                  <a:gd name="connsiteX49" fmla="*/ 44291 w 285750"/>
                  <a:gd name="connsiteY49" fmla="*/ 24289 h 142875"/>
                  <a:gd name="connsiteX50" fmla="*/ 38576 w 285750"/>
                  <a:gd name="connsiteY50" fmla="*/ 27146 h 142875"/>
                  <a:gd name="connsiteX51" fmla="*/ 36671 w 285750"/>
                  <a:gd name="connsiteY51" fmla="*/ 29051 h 142875"/>
                  <a:gd name="connsiteX52" fmla="*/ 35719 w 285750"/>
                  <a:gd name="connsiteY52" fmla="*/ 29051 h 142875"/>
                  <a:gd name="connsiteX53" fmla="*/ 41434 w 285750"/>
                  <a:gd name="connsiteY53" fmla="*/ 34766 h 142875"/>
                  <a:gd name="connsiteX54" fmla="*/ 38576 w 285750"/>
                  <a:gd name="connsiteY54" fmla="*/ 42386 h 142875"/>
                  <a:gd name="connsiteX55" fmla="*/ 33814 w 285750"/>
                  <a:gd name="connsiteY55" fmla="*/ 46196 h 142875"/>
                  <a:gd name="connsiteX56" fmla="*/ 27146 w 285750"/>
                  <a:gd name="connsiteY56" fmla="*/ 50006 h 142875"/>
                  <a:gd name="connsiteX57" fmla="*/ 10001 w 285750"/>
                  <a:gd name="connsiteY57" fmla="*/ 55721 h 142875"/>
                  <a:gd name="connsiteX58" fmla="*/ 9049 w 285750"/>
                  <a:gd name="connsiteY58" fmla="*/ 57626 h 142875"/>
                  <a:gd name="connsiteX59" fmla="*/ 7144 w 285750"/>
                  <a:gd name="connsiteY59" fmla="*/ 62389 h 142875"/>
                  <a:gd name="connsiteX60" fmla="*/ 7144 w 285750"/>
                  <a:gd name="connsiteY60" fmla="*/ 68104 h 142875"/>
                  <a:gd name="connsiteX61" fmla="*/ 7144 w 285750"/>
                  <a:gd name="connsiteY61" fmla="*/ 70961 h 142875"/>
                  <a:gd name="connsiteX62" fmla="*/ 24289 w 285750"/>
                  <a:gd name="connsiteY62" fmla="*/ 73819 h 142875"/>
                  <a:gd name="connsiteX63" fmla="*/ 34766 w 285750"/>
                  <a:gd name="connsiteY63" fmla="*/ 81439 h 142875"/>
                  <a:gd name="connsiteX64" fmla="*/ 35719 w 285750"/>
                  <a:gd name="connsiteY64" fmla="*/ 92869 h 142875"/>
                  <a:gd name="connsiteX65" fmla="*/ 26194 w 285750"/>
                  <a:gd name="connsiteY65" fmla="*/ 105251 h 142875"/>
                  <a:gd name="connsiteX66" fmla="*/ 27146 w 285750"/>
                  <a:gd name="connsiteY66" fmla="*/ 106204 h 142875"/>
                  <a:gd name="connsiteX67" fmla="*/ 30004 w 285750"/>
                  <a:gd name="connsiteY67" fmla="*/ 108109 h 142875"/>
                  <a:gd name="connsiteX68" fmla="*/ 37624 w 285750"/>
                  <a:gd name="connsiteY68" fmla="*/ 113824 h 142875"/>
                  <a:gd name="connsiteX69" fmla="*/ 47149 w 285750"/>
                  <a:gd name="connsiteY69" fmla="*/ 118586 h 142875"/>
                  <a:gd name="connsiteX70" fmla="*/ 50959 w 285750"/>
                  <a:gd name="connsiteY70" fmla="*/ 120491 h 142875"/>
                  <a:gd name="connsiteX71" fmla="*/ 51911 w 285750"/>
                  <a:gd name="connsiteY71" fmla="*/ 121444 h 142875"/>
                  <a:gd name="connsiteX72" fmla="*/ 75724 w 285750"/>
                  <a:gd name="connsiteY72" fmla="*/ 115729 h 142875"/>
                  <a:gd name="connsiteX73" fmla="*/ 87154 w 285750"/>
                  <a:gd name="connsiteY73" fmla="*/ 115729 h 142875"/>
                  <a:gd name="connsiteX74" fmla="*/ 98584 w 285750"/>
                  <a:gd name="connsiteY74" fmla="*/ 116681 h 142875"/>
                  <a:gd name="connsiteX75" fmla="*/ 98584 w 285750"/>
                  <a:gd name="connsiteY75" fmla="*/ 116681 h 142875"/>
                  <a:gd name="connsiteX76" fmla="*/ 109061 w 285750"/>
                  <a:gd name="connsiteY76" fmla="*/ 119539 h 142875"/>
                  <a:gd name="connsiteX77" fmla="*/ 117634 w 285750"/>
                  <a:gd name="connsiteY77" fmla="*/ 124301 h 142875"/>
                  <a:gd name="connsiteX78" fmla="*/ 129064 w 285750"/>
                  <a:gd name="connsiteY78" fmla="*/ 138589 h 142875"/>
                  <a:gd name="connsiteX79" fmla="*/ 135731 w 285750"/>
                  <a:gd name="connsiteY79" fmla="*/ 138589 h 142875"/>
                  <a:gd name="connsiteX80" fmla="*/ 150971 w 285750"/>
                  <a:gd name="connsiteY80" fmla="*/ 138589 h 142875"/>
                  <a:gd name="connsiteX81" fmla="*/ 166211 w 285750"/>
                  <a:gd name="connsiteY81" fmla="*/ 137636 h 142875"/>
                  <a:gd name="connsiteX82" fmla="*/ 172879 w 285750"/>
                  <a:gd name="connsiteY82" fmla="*/ 136684 h 142875"/>
                  <a:gd name="connsiteX83" fmla="*/ 176689 w 285750"/>
                  <a:gd name="connsiteY83" fmla="*/ 129064 h 142875"/>
                  <a:gd name="connsiteX84" fmla="*/ 179546 w 285750"/>
                  <a:gd name="connsiteY84" fmla="*/ 125254 h 142875"/>
                  <a:gd name="connsiteX85" fmla="*/ 182404 w 285750"/>
                  <a:gd name="connsiteY85" fmla="*/ 122396 h 142875"/>
                  <a:gd name="connsiteX86" fmla="*/ 190976 w 285750"/>
                  <a:gd name="connsiteY86" fmla="*/ 117634 h 142875"/>
                  <a:gd name="connsiteX87" fmla="*/ 200501 w 285750"/>
                  <a:gd name="connsiteY87" fmla="*/ 113824 h 142875"/>
                  <a:gd name="connsiteX88" fmla="*/ 211931 w 285750"/>
                  <a:gd name="connsiteY88" fmla="*/ 111919 h 142875"/>
                  <a:gd name="connsiteX89" fmla="*/ 223361 w 285750"/>
                  <a:gd name="connsiteY89" fmla="*/ 111919 h 142875"/>
                  <a:gd name="connsiteX90" fmla="*/ 247174 w 285750"/>
                  <a:gd name="connsiteY90" fmla="*/ 116681 h 142875"/>
                  <a:gd name="connsiteX91" fmla="*/ 250984 w 285750"/>
                  <a:gd name="connsiteY91" fmla="*/ 114776 h 142875"/>
                  <a:gd name="connsiteX92" fmla="*/ 259556 w 285750"/>
                  <a:gd name="connsiteY92" fmla="*/ 110014 h 142875"/>
                  <a:gd name="connsiteX93" fmla="*/ 267176 w 285750"/>
                  <a:gd name="connsiteY93" fmla="*/ 104299 h 142875"/>
                  <a:gd name="connsiteX94" fmla="*/ 270034 w 285750"/>
                  <a:gd name="connsiteY94" fmla="*/ 101441 h 142875"/>
                  <a:gd name="connsiteX95" fmla="*/ 259556 w 285750"/>
                  <a:gd name="connsiteY95" fmla="*/ 89059 h 142875"/>
                  <a:gd name="connsiteX96" fmla="*/ 258604 w 285750"/>
                  <a:gd name="connsiteY96" fmla="*/ 83344 h 142875"/>
                  <a:gd name="connsiteX97" fmla="*/ 259556 w 285750"/>
                  <a:gd name="connsiteY97" fmla="*/ 78581 h 142875"/>
                  <a:gd name="connsiteX98" fmla="*/ 267176 w 285750"/>
                  <a:gd name="connsiteY98" fmla="*/ 70961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285750" h="142875">
                    <a:moveTo>
                      <a:pt x="267176" y="70961"/>
                    </a:moveTo>
                    <a:cubicBezTo>
                      <a:pt x="269081" y="70009"/>
                      <a:pt x="271939" y="69056"/>
                      <a:pt x="274796" y="69056"/>
                    </a:cubicBezTo>
                    <a:cubicBezTo>
                      <a:pt x="277654" y="68104"/>
                      <a:pt x="280511" y="68104"/>
                      <a:pt x="283369" y="68104"/>
                    </a:cubicBezTo>
                    <a:cubicBezTo>
                      <a:pt x="283369" y="68104"/>
                      <a:pt x="283369" y="67151"/>
                      <a:pt x="283369" y="65246"/>
                    </a:cubicBezTo>
                    <a:cubicBezTo>
                      <a:pt x="283369" y="63341"/>
                      <a:pt x="282416" y="61436"/>
                      <a:pt x="281464" y="59531"/>
                    </a:cubicBezTo>
                    <a:cubicBezTo>
                      <a:pt x="281464" y="58579"/>
                      <a:pt x="280511" y="57626"/>
                      <a:pt x="280511" y="56674"/>
                    </a:cubicBezTo>
                    <a:cubicBezTo>
                      <a:pt x="280511" y="55721"/>
                      <a:pt x="279559" y="54769"/>
                      <a:pt x="279559" y="54769"/>
                    </a:cubicBezTo>
                    <a:cubicBezTo>
                      <a:pt x="278606" y="53816"/>
                      <a:pt x="278606" y="52864"/>
                      <a:pt x="278606" y="52864"/>
                    </a:cubicBezTo>
                    <a:cubicBezTo>
                      <a:pt x="275749" y="51911"/>
                      <a:pt x="272891" y="51911"/>
                      <a:pt x="269081" y="50959"/>
                    </a:cubicBezTo>
                    <a:cubicBezTo>
                      <a:pt x="266224" y="50006"/>
                      <a:pt x="263366" y="49054"/>
                      <a:pt x="260509" y="48101"/>
                    </a:cubicBezTo>
                    <a:cubicBezTo>
                      <a:pt x="255746" y="46196"/>
                      <a:pt x="251936" y="43339"/>
                      <a:pt x="249079" y="41434"/>
                    </a:cubicBezTo>
                    <a:lnTo>
                      <a:pt x="249079" y="41434"/>
                    </a:lnTo>
                    <a:cubicBezTo>
                      <a:pt x="246221" y="38576"/>
                      <a:pt x="246221" y="36671"/>
                      <a:pt x="246221" y="34766"/>
                    </a:cubicBezTo>
                    <a:cubicBezTo>
                      <a:pt x="246221" y="33814"/>
                      <a:pt x="247174" y="32861"/>
                      <a:pt x="248126" y="31909"/>
                    </a:cubicBezTo>
                    <a:cubicBezTo>
                      <a:pt x="249079" y="30956"/>
                      <a:pt x="250031" y="30004"/>
                      <a:pt x="250984" y="29051"/>
                    </a:cubicBezTo>
                    <a:cubicBezTo>
                      <a:pt x="250984" y="29051"/>
                      <a:pt x="250031" y="28099"/>
                      <a:pt x="248126" y="27146"/>
                    </a:cubicBezTo>
                    <a:cubicBezTo>
                      <a:pt x="247174" y="27146"/>
                      <a:pt x="246221" y="26194"/>
                      <a:pt x="245269" y="25241"/>
                    </a:cubicBezTo>
                    <a:cubicBezTo>
                      <a:pt x="244316" y="24289"/>
                      <a:pt x="243364" y="24289"/>
                      <a:pt x="241459" y="23336"/>
                    </a:cubicBezTo>
                    <a:cubicBezTo>
                      <a:pt x="239554" y="22384"/>
                      <a:pt x="236696" y="21431"/>
                      <a:pt x="234791" y="20479"/>
                    </a:cubicBezTo>
                    <a:cubicBezTo>
                      <a:pt x="233839" y="19526"/>
                      <a:pt x="232886" y="19526"/>
                      <a:pt x="232886" y="19526"/>
                    </a:cubicBezTo>
                    <a:cubicBezTo>
                      <a:pt x="230981" y="19526"/>
                      <a:pt x="228124" y="19526"/>
                      <a:pt x="226219" y="20479"/>
                    </a:cubicBezTo>
                    <a:cubicBezTo>
                      <a:pt x="223361" y="20479"/>
                      <a:pt x="221456" y="20479"/>
                      <a:pt x="218599" y="20479"/>
                    </a:cubicBezTo>
                    <a:cubicBezTo>
                      <a:pt x="213836" y="20479"/>
                      <a:pt x="208121" y="19526"/>
                      <a:pt x="204311" y="17621"/>
                    </a:cubicBezTo>
                    <a:cubicBezTo>
                      <a:pt x="202406" y="16669"/>
                      <a:pt x="200501" y="16669"/>
                      <a:pt x="198596" y="15716"/>
                    </a:cubicBezTo>
                    <a:cubicBezTo>
                      <a:pt x="196691" y="14764"/>
                      <a:pt x="195739" y="13811"/>
                      <a:pt x="193834" y="13811"/>
                    </a:cubicBezTo>
                    <a:cubicBezTo>
                      <a:pt x="191929" y="11906"/>
                      <a:pt x="190024" y="10001"/>
                      <a:pt x="190024" y="9049"/>
                    </a:cubicBezTo>
                    <a:cubicBezTo>
                      <a:pt x="190024" y="9049"/>
                      <a:pt x="189071" y="9049"/>
                      <a:pt x="186214" y="8096"/>
                    </a:cubicBezTo>
                    <a:cubicBezTo>
                      <a:pt x="184309" y="8096"/>
                      <a:pt x="179546" y="7144"/>
                      <a:pt x="176689" y="7144"/>
                    </a:cubicBezTo>
                    <a:cubicBezTo>
                      <a:pt x="176689" y="8096"/>
                      <a:pt x="176689" y="8096"/>
                      <a:pt x="175736" y="9049"/>
                    </a:cubicBezTo>
                    <a:lnTo>
                      <a:pt x="174784" y="12859"/>
                    </a:lnTo>
                    <a:cubicBezTo>
                      <a:pt x="172879" y="20479"/>
                      <a:pt x="177641" y="27146"/>
                      <a:pt x="184309" y="29051"/>
                    </a:cubicBezTo>
                    <a:cubicBezTo>
                      <a:pt x="201454" y="33814"/>
                      <a:pt x="214789" y="42386"/>
                      <a:pt x="218599" y="52864"/>
                    </a:cubicBezTo>
                    <a:cubicBezTo>
                      <a:pt x="226219" y="73819"/>
                      <a:pt x="193834" y="93821"/>
                      <a:pt x="145256" y="93821"/>
                    </a:cubicBezTo>
                    <a:cubicBezTo>
                      <a:pt x="96679" y="93821"/>
                      <a:pt x="64294" y="73819"/>
                      <a:pt x="71914" y="52864"/>
                    </a:cubicBezTo>
                    <a:cubicBezTo>
                      <a:pt x="75724" y="43339"/>
                      <a:pt x="88106" y="34766"/>
                      <a:pt x="104299" y="30004"/>
                    </a:cubicBezTo>
                    <a:cubicBezTo>
                      <a:pt x="111919" y="28099"/>
                      <a:pt x="115729" y="20479"/>
                      <a:pt x="114776" y="12859"/>
                    </a:cubicBezTo>
                    <a:lnTo>
                      <a:pt x="113824" y="8096"/>
                    </a:lnTo>
                    <a:cubicBezTo>
                      <a:pt x="111919" y="8096"/>
                      <a:pt x="110014" y="9049"/>
                      <a:pt x="107156" y="9049"/>
                    </a:cubicBezTo>
                    <a:cubicBezTo>
                      <a:pt x="104299" y="9049"/>
                      <a:pt x="101441" y="10001"/>
                      <a:pt x="99536" y="10001"/>
                    </a:cubicBezTo>
                    <a:cubicBezTo>
                      <a:pt x="97631" y="10001"/>
                      <a:pt x="95726" y="10954"/>
                      <a:pt x="95726" y="10954"/>
                    </a:cubicBezTo>
                    <a:cubicBezTo>
                      <a:pt x="95726" y="12859"/>
                      <a:pt x="94774" y="14764"/>
                      <a:pt x="92869" y="15716"/>
                    </a:cubicBezTo>
                    <a:cubicBezTo>
                      <a:pt x="91916" y="16669"/>
                      <a:pt x="90011" y="17621"/>
                      <a:pt x="89059" y="18574"/>
                    </a:cubicBezTo>
                    <a:cubicBezTo>
                      <a:pt x="87154" y="19526"/>
                      <a:pt x="85249" y="19526"/>
                      <a:pt x="83344" y="20479"/>
                    </a:cubicBezTo>
                    <a:lnTo>
                      <a:pt x="83344" y="20479"/>
                    </a:lnTo>
                    <a:cubicBezTo>
                      <a:pt x="81439" y="18574"/>
                      <a:pt x="79534" y="19526"/>
                      <a:pt x="76676" y="19526"/>
                    </a:cubicBezTo>
                    <a:cubicBezTo>
                      <a:pt x="74771" y="19526"/>
                      <a:pt x="71914" y="20479"/>
                      <a:pt x="69056" y="20479"/>
                    </a:cubicBezTo>
                    <a:cubicBezTo>
                      <a:pt x="64294" y="20479"/>
                      <a:pt x="58579" y="21431"/>
                      <a:pt x="53816" y="20479"/>
                    </a:cubicBezTo>
                    <a:cubicBezTo>
                      <a:pt x="53816" y="20479"/>
                      <a:pt x="53816" y="20479"/>
                      <a:pt x="52864" y="20479"/>
                    </a:cubicBezTo>
                    <a:cubicBezTo>
                      <a:pt x="51911" y="20479"/>
                      <a:pt x="51911" y="21431"/>
                      <a:pt x="50959" y="21431"/>
                    </a:cubicBezTo>
                    <a:cubicBezTo>
                      <a:pt x="49054" y="22384"/>
                      <a:pt x="47149" y="23336"/>
                      <a:pt x="44291" y="24289"/>
                    </a:cubicBezTo>
                    <a:cubicBezTo>
                      <a:pt x="42386" y="25241"/>
                      <a:pt x="39529" y="27146"/>
                      <a:pt x="38576" y="27146"/>
                    </a:cubicBezTo>
                    <a:cubicBezTo>
                      <a:pt x="37624" y="29051"/>
                      <a:pt x="37624" y="29051"/>
                      <a:pt x="36671" y="29051"/>
                    </a:cubicBezTo>
                    <a:cubicBezTo>
                      <a:pt x="36671" y="29051"/>
                      <a:pt x="35719" y="29051"/>
                      <a:pt x="35719" y="29051"/>
                    </a:cubicBezTo>
                    <a:cubicBezTo>
                      <a:pt x="38576" y="30956"/>
                      <a:pt x="40481" y="32861"/>
                      <a:pt x="41434" y="34766"/>
                    </a:cubicBezTo>
                    <a:cubicBezTo>
                      <a:pt x="42386" y="36671"/>
                      <a:pt x="41434" y="39529"/>
                      <a:pt x="38576" y="42386"/>
                    </a:cubicBezTo>
                    <a:cubicBezTo>
                      <a:pt x="37624" y="43339"/>
                      <a:pt x="35719" y="45244"/>
                      <a:pt x="33814" y="46196"/>
                    </a:cubicBezTo>
                    <a:cubicBezTo>
                      <a:pt x="31909" y="47149"/>
                      <a:pt x="30004" y="48101"/>
                      <a:pt x="27146" y="50006"/>
                    </a:cubicBezTo>
                    <a:cubicBezTo>
                      <a:pt x="22384" y="51911"/>
                      <a:pt x="16669" y="53816"/>
                      <a:pt x="10001" y="55721"/>
                    </a:cubicBezTo>
                    <a:cubicBezTo>
                      <a:pt x="10001" y="55721"/>
                      <a:pt x="9049" y="56674"/>
                      <a:pt x="9049" y="57626"/>
                    </a:cubicBezTo>
                    <a:cubicBezTo>
                      <a:pt x="8096" y="58579"/>
                      <a:pt x="8096" y="60484"/>
                      <a:pt x="7144" y="62389"/>
                    </a:cubicBezTo>
                    <a:cubicBezTo>
                      <a:pt x="8096" y="65246"/>
                      <a:pt x="7144" y="67151"/>
                      <a:pt x="7144" y="68104"/>
                    </a:cubicBezTo>
                    <a:cubicBezTo>
                      <a:pt x="7144" y="70009"/>
                      <a:pt x="7144" y="70961"/>
                      <a:pt x="7144" y="70961"/>
                    </a:cubicBezTo>
                    <a:cubicBezTo>
                      <a:pt x="13811" y="70961"/>
                      <a:pt x="19526" y="71914"/>
                      <a:pt x="24289" y="73819"/>
                    </a:cubicBezTo>
                    <a:cubicBezTo>
                      <a:pt x="29051" y="75724"/>
                      <a:pt x="32861" y="78581"/>
                      <a:pt x="34766" y="81439"/>
                    </a:cubicBezTo>
                    <a:cubicBezTo>
                      <a:pt x="36671" y="85249"/>
                      <a:pt x="37624" y="88106"/>
                      <a:pt x="35719" y="92869"/>
                    </a:cubicBezTo>
                    <a:cubicBezTo>
                      <a:pt x="34766" y="96679"/>
                      <a:pt x="30956" y="101441"/>
                      <a:pt x="26194" y="105251"/>
                    </a:cubicBezTo>
                    <a:cubicBezTo>
                      <a:pt x="26194" y="105251"/>
                      <a:pt x="26194" y="105251"/>
                      <a:pt x="27146" y="106204"/>
                    </a:cubicBezTo>
                    <a:cubicBezTo>
                      <a:pt x="28099" y="106204"/>
                      <a:pt x="29051" y="107156"/>
                      <a:pt x="30004" y="108109"/>
                    </a:cubicBezTo>
                    <a:cubicBezTo>
                      <a:pt x="31909" y="110014"/>
                      <a:pt x="34766" y="111919"/>
                      <a:pt x="37624" y="113824"/>
                    </a:cubicBezTo>
                    <a:cubicBezTo>
                      <a:pt x="40481" y="115729"/>
                      <a:pt x="44291" y="117634"/>
                      <a:pt x="47149" y="118586"/>
                    </a:cubicBezTo>
                    <a:cubicBezTo>
                      <a:pt x="48101" y="119539"/>
                      <a:pt x="50006" y="119539"/>
                      <a:pt x="50959" y="120491"/>
                    </a:cubicBezTo>
                    <a:cubicBezTo>
                      <a:pt x="51911" y="120491"/>
                      <a:pt x="51911" y="121444"/>
                      <a:pt x="51911" y="121444"/>
                    </a:cubicBezTo>
                    <a:cubicBezTo>
                      <a:pt x="59531" y="118586"/>
                      <a:pt x="67151" y="116681"/>
                      <a:pt x="75724" y="115729"/>
                    </a:cubicBezTo>
                    <a:cubicBezTo>
                      <a:pt x="79534" y="115729"/>
                      <a:pt x="83344" y="114776"/>
                      <a:pt x="87154" y="115729"/>
                    </a:cubicBezTo>
                    <a:cubicBezTo>
                      <a:pt x="90964" y="115729"/>
                      <a:pt x="94774" y="116681"/>
                      <a:pt x="98584" y="116681"/>
                    </a:cubicBezTo>
                    <a:lnTo>
                      <a:pt x="98584" y="116681"/>
                    </a:lnTo>
                    <a:cubicBezTo>
                      <a:pt x="102394" y="117634"/>
                      <a:pt x="106204" y="118586"/>
                      <a:pt x="109061" y="119539"/>
                    </a:cubicBezTo>
                    <a:cubicBezTo>
                      <a:pt x="111919" y="120491"/>
                      <a:pt x="114776" y="122396"/>
                      <a:pt x="117634" y="124301"/>
                    </a:cubicBezTo>
                    <a:cubicBezTo>
                      <a:pt x="123349" y="128111"/>
                      <a:pt x="127159" y="132874"/>
                      <a:pt x="129064" y="138589"/>
                    </a:cubicBezTo>
                    <a:cubicBezTo>
                      <a:pt x="129064" y="138589"/>
                      <a:pt x="131921" y="138589"/>
                      <a:pt x="135731" y="138589"/>
                    </a:cubicBezTo>
                    <a:cubicBezTo>
                      <a:pt x="139541" y="138589"/>
                      <a:pt x="145256" y="139541"/>
                      <a:pt x="150971" y="138589"/>
                    </a:cubicBezTo>
                    <a:cubicBezTo>
                      <a:pt x="156686" y="138589"/>
                      <a:pt x="161449" y="138589"/>
                      <a:pt x="166211" y="137636"/>
                    </a:cubicBezTo>
                    <a:cubicBezTo>
                      <a:pt x="170021" y="137636"/>
                      <a:pt x="172879" y="136684"/>
                      <a:pt x="172879" y="136684"/>
                    </a:cubicBezTo>
                    <a:cubicBezTo>
                      <a:pt x="173831" y="133826"/>
                      <a:pt x="174784" y="130969"/>
                      <a:pt x="176689" y="129064"/>
                    </a:cubicBezTo>
                    <a:cubicBezTo>
                      <a:pt x="177641" y="128111"/>
                      <a:pt x="178594" y="127159"/>
                      <a:pt x="179546" y="125254"/>
                    </a:cubicBezTo>
                    <a:cubicBezTo>
                      <a:pt x="180499" y="124301"/>
                      <a:pt x="181451" y="123349"/>
                      <a:pt x="182404" y="122396"/>
                    </a:cubicBezTo>
                    <a:cubicBezTo>
                      <a:pt x="184309" y="120491"/>
                      <a:pt x="187166" y="118586"/>
                      <a:pt x="190976" y="117634"/>
                    </a:cubicBezTo>
                    <a:cubicBezTo>
                      <a:pt x="193834" y="116681"/>
                      <a:pt x="196691" y="114776"/>
                      <a:pt x="200501" y="113824"/>
                    </a:cubicBezTo>
                    <a:cubicBezTo>
                      <a:pt x="204311" y="112871"/>
                      <a:pt x="208121" y="111919"/>
                      <a:pt x="211931" y="111919"/>
                    </a:cubicBezTo>
                    <a:cubicBezTo>
                      <a:pt x="215741" y="111919"/>
                      <a:pt x="219551" y="111919"/>
                      <a:pt x="223361" y="111919"/>
                    </a:cubicBezTo>
                    <a:cubicBezTo>
                      <a:pt x="230981" y="111919"/>
                      <a:pt x="239554" y="113824"/>
                      <a:pt x="247174" y="116681"/>
                    </a:cubicBezTo>
                    <a:cubicBezTo>
                      <a:pt x="247174" y="116681"/>
                      <a:pt x="249079" y="115729"/>
                      <a:pt x="250984" y="114776"/>
                    </a:cubicBezTo>
                    <a:cubicBezTo>
                      <a:pt x="253841" y="113824"/>
                      <a:pt x="256699" y="111919"/>
                      <a:pt x="259556" y="110014"/>
                    </a:cubicBezTo>
                    <a:cubicBezTo>
                      <a:pt x="262414" y="108109"/>
                      <a:pt x="265271" y="106204"/>
                      <a:pt x="267176" y="104299"/>
                    </a:cubicBezTo>
                    <a:cubicBezTo>
                      <a:pt x="269081" y="102394"/>
                      <a:pt x="270034" y="101441"/>
                      <a:pt x="270034" y="101441"/>
                    </a:cubicBezTo>
                    <a:cubicBezTo>
                      <a:pt x="264319" y="97631"/>
                      <a:pt x="261461" y="93821"/>
                      <a:pt x="259556" y="89059"/>
                    </a:cubicBezTo>
                    <a:cubicBezTo>
                      <a:pt x="258604" y="87154"/>
                      <a:pt x="258604" y="85249"/>
                      <a:pt x="258604" y="83344"/>
                    </a:cubicBezTo>
                    <a:cubicBezTo>
                      <a:pt x="258604" y="81439"/>
                      <a:pt x="258604" y="79534"/>
                      <a:pt x="259556" y="78581"/>
                    </a:cubicBezTo>
                    <a:cubicBezTo>
                      <a:pt x="259556" y="75724"/>
                      <a:pt x="262414" y="72866"/>
                      <a:pt x="267176" y="70961"/>
                    </a:cubicBezTo>
                    <a:close/>
                  </a:path>
                </a:pathLst>
              </a:custGeom>
              <a:grpFill/>
              <a:ln w="9525" cap="flat">
                <a:noFill/>
                <a:prstDash val="solid"/>
                <a:miter/>
              </a:ln>
            </p:spPr>
            <p:txBody>
              <a:bodyPr rtlCol="0" anchor="ctr"/>
              <a:lstStyle/>
              <a:p>
                <a:pPr defTabSz="914367"/>
                <a:endParaRPr lang="en-US" sz="1765">
                  <a:solidFill>
                    <a:srgbClr val="3C3C41"/>
                  </a:solidFill>
                  <a:latin typeface="Segoe UI"/>
                </a:endParaRPr>
              </a:p>
            </p:txBody>
          </p:sp>
        </p:grpSp>
      </p:grpSp>
      <p:grpSp>
        <p:nvGrpSpPr>
          <p:cNvPr id="17" name="Group 16">
            <a:extLst>
              <a:ext uri="{FF2B5EF4-FFF2-40B4-BE49-F238E27FC236}">
                <a16:creationId xmlns:a16="http://schemas.microsoft.com/office/drawing/2014/main" id="{55AF916D-9DE8-411E-9881-923F1D6250C6}"/>
              </a:ext>
            </a:extLst>
          </p:cNvPr>
          <p:cNvGrpSpPr/>
          <p:nvPr/>
        </p:nvGrpSpPr>
        <p:grpSpPr>
          <a:xfrm>
            <a:off x="7107307" y="5226426"/>
            <a:ext cx="855371" cy="716497"/>
            <a:chOff x="7249822" y="5130702"/>
            <a:chExt cx="872523" cy="730864"/>
          </a:xfrm>
        </p:grpSpPr>
        <p:sp>
          <p:nvSpPr>
            <p:cNvPr id="228" name="Title 1">
              <a:extLst>
                <a:ext uri="{FF2B5EF4-FFF2-40B4-BE49-F238E27FC236}">
                  <a16:creationId xmlns:a16="http://schemas.microsoft.com/office/drawing/2014/main" id="{B8270E26-231B-4A5E-8570-9029BDE1A46D}"/>
                </a:ext>
              </a:extLst>
            </p:cNvPr>
            <p:cNvSpPr txBox="1">
              <a:spLocks/>
            </p:cNvSpPr>
            <p:nvPr/>
          </p:nvSpPr>
          <p:spPr>
            <a:xfrm>
              <a:off x="7249822" y="5130702"/>
              <a:ext cx="87252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Kubernetes</a:t>
              </a:r>
            </a:p>
          </p:txBody>
        </p:sp>
        <p:sp>
          <p:nvSpPr>
            <p:cNvPr id="229" name="Rectangle: Rounded Corners 130">
              <a:extLst>
                <a:ext uri="{FF2B5EF4-FFF2-40B4-BE49-F238E27FC236}">
                  <a16:creationId xmlns:a16="http://schemas.microsoft.com/office/drawing/2014/main" id="{C8BF7C5C-781E-4F60-BE63-2E60FFBAA3B6}"/>
                </a:ext>
              </a:extLst>
            </p:cNvPr>
            <p:cNvSpPr/>
            <p:nvPr/>
          </p:nvSpPr>
          <p:spPr bwMode="auto">
            <a:xfrm>
              <a:off x="7415030" y="5331214"/>
              <a:ext cx="542106"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238" name="Graphic 13">
              <a:extLst>
                <a:ext uri="{FF2B5EF4-FFF2-40B4-BE49-F238E27FC236}">
                  <a16:creationId xmlns:a16="http://schemas.microsoft.com/office/drawing/2014/main" id="{9A9FF386-5320-4040-B226-BDEE2777655B}"/>
                </a:ext>
              </a:extLst>
            </p:cNvPr>
            <p:cNvGrpSpPr/>
            <p:nvPr/>
          </p:nvGrpSpPr>
          <p:grpSpPr>
            <a:xfrm>
              <a:off x="7518273" y="5431172"/>
              <a:ext cx="335620" cy="330436"/>
              <a:chOff x="4862512" y="2214562"/>
              <a:chExt cx="2466975" cy="2428875"/>
            </a:xfrm>
          </p:grpSpPr>
          <p:sp>
            <p:nvSpPr>
              <p:cNvPr id="239" name="Freeform: Shape 238">
                <a:extLst>
                  <a:ext uri="{FF2B5EF4-FFF2-40B4-BE49-F238E27FC236}">
                    <a16:creationId xmlns:a16="http://schemas.microsoft.com/office/drawing/2014/main" id="{FA36399F-1778-4D07-9FB4-92F54197ECA5}"/>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240" name="Freeform: Shape 239">
                <a:extLst>
                  <a:ext uri="{FF2B5EF4-FFF2-40B4-BE49-F238E27FC236}">
                    <a16:creationId xmlns:a16="http://schemas.microsoft.com/office/drawing/2014/main" id="{58902AAA-EC54-4CE7-AF68-E00C3BE55F74}"/>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241" name="Freeform: Shape 240">
                <a:extLst>
                  <a:ext uri="{FF2B5EF4-FFF2-40B4-BE49-F238E27FC236}">
                    <a16:creationId xmlns:a16="http://schemas.microsoft.com/office/drawing/2014/main" id="{6F76BFE0-ABE8-4607-B1F4-6615785CEFD9}"/>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242" name="Freeform: Shape 241">
                <a:extLst>
                  <a:ext uri="{FF2B5EF4-FFF2-40B4-BE49-F238E27FC236}">
                    <a16:creationId xmlns:a16="http://schemas.microsoft.com/office/drawing/2014/main" id="{AE6D5782-3155-4681-AF26-DD0277FA7453}"/>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grpSp>
      </p:grpSp>
      <p:grpSp>
        <p:nvGrpSpPr>
          <p:cNvPr id="18" name="Group 17">
            <a:extLst>
              <a:ext uri="{FF2B5EF4-FFF2-40B4-BE49-F238E27FC236}">
                <a16:creationId xmlns:a16="http://schemas.microsoft.com/office/drawing/2014/main" id="{D3CD8953-AFD7-4E64-948D-35E9CF1766B3}"/>
              </a:ext>
            </a:extLst>
          </p:cNvPr>
          <p:cNvGrpSpPr/>
          <p:nvPr/>
        </p:nvGrpSpPr>
        <p:grpSpPr>
          <a:xfrm>
            <a:off x="6147979" y="5075562"/>
            <a:ext cx="855371" cy="867361"/>
            <a:chOff x="6271258" y="4976813"/>
            <a:chExt cx="872523" cy="884753"/>
          </a:xfrm>
        </p:grpSpPr>
        <p:sp>
          <p:nvSpPr>
            <p:cNvPr id="224" name="Title 1">
              <a:extLst>
                <a:ext uri="{FF2B5EF4-FFF2-40B4-BE49-F238E27FC236}">
                  <a16:creationId xmlns:a16="http://schemas.microsoft.com/office/drawing/2014/main" id="{99C32DBD-8DFE-45D3-8E98-4ACE20C9D256}"/>
                </a:ext>
              </a:extLst>
            </p:cNvPr>
            <p:cNvSpPr txBox="1">
              <a:spLocks/>
            </p:cNvSpPr>
            <p:nvPr/>
          </p:nvSpPr>
          <p:spPr>
            <a:xfrm>
              <a:off x="6271258" y="4976813"/>
              <a:ext cx="872523"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Service</a:t>
              </a:r>
              <a:br>
                <a:rPr lang="en-US" sz="980" spc="0">
                  <a:solidFill>
                    <a:srgbClr val="000000"/>
                  </a:solidFill>
                  <a:latin typeface="Segoe UI Semibold" panose="020B0702040204020203" pitchFamily="34" charset="0"/>
                  <a:cs typeface="Segoe UI Semibold" panose="020B0702040204020203" pitchFamily="34" charset="0"/>
                </a:rPr>
              </a:br>
              <a:r>
                <a:rPr lang="en-US" sz="980" spc="0">
                  <a:solidFill>
                    <a:srgbClr val="000000"/>
                  </a:solidFill>
                  <a:latin typeface="Segoe UI Semibold" panose="020B0702040204020203" pitchFamily="34" charset="0"/>
                  <a:cs typeface="Segoe UI Semibold" panose="020B0702040204020203" pitchFamily="34" charset="0"/>
                </a:rPr>
                <a:t>Fabric</a:t>
              </a:r>
            </a:p>
          </p:txBody>
        </p:sp>
        <p:sp>
          <p:nvSpPr>
            <p:cNvPr id="225" name="Rectangle: Rounded Corners 93">
              <a:extLst>
                <a:ext uri="{FF2B5EF4-FFF2-40B4-BE49-F238E27FC236}">
                  <a16:creationId xmlns:a16="http://schemas.microsoft.com/office/drawing/2014/main" id="{4D8A11EF-1CBC-4E17-A1B7-03AFB8FF9565}"/>
                </a:ext>
              </a:extLst>
            </p:cNvPr>
            <p:cNvSpPr/>
            <p:nvPr/>
          </p:nvSpPr>
          <p:spPr bwMode="auto">
            <a:xfrm>
              <a:off x="6436466" y="5331214"/>
              <a:ext cx="542106" cy="530352"/>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pic>
          <p:nvPicPr>
            <p:cNvPr id="243" name="Graphic 242">
              <a:extLst>
                <a:ext uri="{FF2B5EF4-FFF2-40B4-BE49-F238E27FC236}">
                  <a16:creationId xmlns:a16="http://schemas.microsoft.com/office/drawing/2014/main" id="{5AF23F0B-2824-45F9-B2C3-5E2D51DC059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23287" y="5412158"/>
              <a:ext cx="368465" cy="368465"/>
            </a:xfrm>
            <a:prstGeom prst="rect">
              <a:avLst/>
            </a:prstGeom>
          </p:spPr>
        </p:pic>
      </p:grpSp>
      <p:grpSp>
        <p:nvGrpSpPr>
          <p:cNvPr id="19" name="Group 18">
            <a:extLst>
              <a:ext uri="{FF2B5EF4-FFF2-40B4-BE49-F238E27FC236}">
                <a16:creationId xmlns:a16="http://schemas.microsoft.com/office/drawing/2014/main" id="{61958262-C898-4026-85D3-3E638BADF69B}"/>
              </a:ext>
            </a:extLst>
          </p:cNvPr>
          <p:cNvGrpSpPr/>
          <p:nvPr/>
        </p:nvGrpSpPr>
        <p:grpSpPr>
          <a:xfrm>
            <a:off x="4229324" y="5226426"/>
            <a:ext cx="855371" cy="716497"/>
            <a:chOff x="4314130" y="5330730"/>
            <a:chExt cx="872523" cy="730864"/>
          </a:xfrm>
        </p:grpSpPr>
        <p:sp>
          <p:nvSpPr>
            <p:cNvPr id="216" name="Title 1">
              <a:extLst>
                <a:ext uri="{FF2B5EF4-FFF2-40B4-BE49-F238E27FC236}">
                  <a16:creationId xmlns:a16="http://schemas.microsoft.com/office/drawing/2014/main" id="{D1A32651-248B-4EB6-94E6-F2580F7FE09B}"/>
                </a:ext>
              </a:extLst>
            </p:cNvPr>
            <p:cNvSpPr txBox="1">
              <a:spLocks/>
            </p:cNvSpPr>
            <p:nvPr/>
          </p:nvSpPr>
          <p:spPr>
            <a:xfrm>
              <a:off x="4314130" y="5330730"/>
              <a:ext cx="87252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OpenShift</a:t>
              </a:r>
            </a:p>
          </p:txBody>
        </p:sp>
        <p:sp>
          <p:nvSpPr>
            <p:cNvPr id="217" name="Rectangle: Rounded Corners 86">
              <a:extLst>
                <a:ext uri="{FF2B5EF4-FFF2-40B4-BE49-F238E27FC236}">
                  <a16:creationId xmlns:a16="http://schemas.microsoft.com/office/drawing/2014/main" id="{DE4F74FA-BEDC-44F6-8B68-E6FA025A1FBA}"/>
                </a:ext>
              </a:extLst>
            </p:cNvPr>
            <p:cNvSpPr/>
            <p:nvPr/>
          </p:nvSpPr>
          <p:spPr bwMode="auto">
            <a:xfrm>
              <a:off x="4479338" y="5531242"/>
              <a:ext cx="542106" cy="530352"/>
            </a:xfrm>
            <a:prstGeom prst="roundRect">
              <a:avLst>
                <a:gd name="adj" fmla="val 3125"/>
              </a:avLst>
            </a:prstGeom>
            <a:solidFill>
              <a:srgbClr val="FFFFFF">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pic>
          <p:nvPicPr>
            <p:cNvPr id="1026" name="Picture 2" descr="Image result for openshift logo black png">
              <a:extLst>
                <a:ext uri="{FF2B5EF4-FFF2-40B4-BE49-F238E27FC236}">
                  <a16:creationId xmlns:a16="http://schemas.microsoft.com/office/drawing/2014/main" id="{160A7CF4-B501-4E79-AD63-C2F620ED2737}"/>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23853" t="15007" r="23999" b="37586"/>
            <a:stretch/>
          </p:blipFill>
          <p:spPr bwMode="auto">
            <a:xfrm>
              <a:off x="4553168" y="5617124"/>
              <a:ext cx="394447" cy="358589"/>
            </a:xfrm>
            <a:prstGeom prst="rect">
              <a:avLst/>
            </a:prstGeom>
            <a:noFill/>
            <a:extLst>
              <a:ext uri="{909E8E84-426E-40DD-AFC4-6F175D3DCCD1}">
                <a14:hiddenFill xmlns:a14="http://schemas.microsoft.com/office/drawing/2010/main">
                  <a:solidFill>
                    <a:srgbClr val="FFFFFF"/>
                  </a:solidFill>
                </a14:hiddenFill>
              </a:ext>
            </a:extLst>
          </p:spPr>
        </p:pic>
      </p:grpSp>
      <p:sp>
        <p:nvSpPr>
          <p:cNvPr id="75" name="Rectangle 74">
            <a:extLst>
              <a:ext uri="{FF2B5EF4-FFF2-40B4-BE49-F238E27FC236}">
                <a16:creationId xmlns:a16="http://schemas.microsoft.com/office/drawing/2014/main" id="{1A72621F-D31E-49C8-8B2C-EFE35AFEA416}"/>
              </a:ext>
            </a:extLst>
          </p:cNvPr>
          <p:cNvSpPr/>
          <p:nvPr/>
        </p:nvSpPr>
        <p:spPr>
          <a:xfrm>
            <a:off x="455995" y="974458"/>
            <a:ext cx="9067364" cy="392245"/>
          </a:xfrm>
          <a:prstGeom prst="rect">
            <a:avLst/>
          </a:prstGeom>
        </p:spPr>
        <p:txBody>
          <a:bodyPr wrap="square" lIns="0">
            <a:spAutoFit/>
          </a:bodyPr>
          <a:lstStyle/>
          <a:p>
            <a:pPr defTabSz="896386">
              <a:spcAft>
                <a:spcPts val="2353"/>
              </a:spcAft>
              <a:defRPr/>
            </a:pPr>
            <a:r>
              <a:rPr lang="en-US" sz="1961">
                <a:solidFill>
                  <a:srgbClr val="000000"/>
                </a:solidFill>
                <a:latin typeface="Segoe UI"/>
                <a:cs typeface="Segoe UI Semibold" panose="020B0702040204020203" pitchFamily="34" charset="0"/>
              </a:rPr>
              <a:t>Easily access to SLA-backed Azure Services such as Azure Database for MySQL</a:t>
            </a:r>
          </a:p>
        </p:txBody>
      </p:sp>
    </p:spTree>
    <p:extLst>
      <p:ext uri="{BB962C8B-B14F-4D97-AF65-F5344CB8AC3E}">
        <p14:creationId xmlns:p14="http://schemas.microsoft.com/office/powerpoint/2010/main" val="3774709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1331" y="642170"/>
            <a:ext cx="11562588" cy="402302"/>
          </a:xfrm>
        </p:spPr>
        <p:txBody>
          <a:bodyPr/>
          <a:lstStyle/>
          <a:p>
            <a:r>
              <a:rPr lang="en-US" dirty="0"/>
              <a:t>Best support for your enterprise need </a:t>
            </a:r>
          </a:p>
        </p:txBody>
      </p:sp>
      <p:sp>
        <p:nvSpPr>
          <p:cNvPr id="27" name="TextBox 26">
            <a:extLst>
              <a:ext uri="{FF2B5EF4-FFF2-40B4-BE49-F238E27FC236}">
                <a16:creationId xmlns:a16="http://schemas.microsoft.com/office/drawing/2014/main" id="{B1E73EAE-F3C7-4711-82D1-9915B89E524B}"/>
              </a:ext>
            </a:extLst>
          </p:cNvPr>
          <p:cNvSpPr txBox="1"/>
          <p:nvPr/>
        </p:nvSpPr>
        <p:spPr>
          <a:xfrm>
            <a:off x="2208766" y="6107234"/>
            <a:ext cx="7774468" cy="506901"/>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568" dirty="0">
                <a:solidFill>
                  <a:srgbClr val="000000"/>
                </a:solidFill>
                <a:latin typeface="Segoe UI"/>
              </a:rPr>
              <a:t>Feedback on the roadmap? Tell us at https://aka.ms/aks/feedback</a:t>
            </a:r>
          </a:p>
        </p:txBody>
      </p:sp>
      <p:grpSp>
        <p:nvGrpSpPr>
          <p:cNvPr id="20" name="Group 19">
            <a:extLst>
              <a:ext uri="{FF2B5EF4-FFF2-40B4-BE49-F238E27FC236}">
                <a16:creationId xmlns:a16="http://schemas.microsoft.com/office/drawing/2014/main" id="{EACE0BD1-CD81-4FB1-BA0D-7C971E268C5B}"/>
              </a:ext>
            </a:extLst>
          </p:cNvPr>
          <p:cNvGrpSpPr/>
          <p:nvPr/>
        </p:nvGrpSpPr>
        <p:grpSpPr>
          <a:xfrm>
            <a:off x="670495" y="2004471"/>
            <a:ext cx="3585699" cy="1908105"/>
            <a:chOff x="683939" y="2044168"/>
            <a:chExt cx="3657600" cy="1946366"/>
          </a:xfrm>
        </p:grpSpPr>
        <p:grpSp>
          <p:nvGrpSpPr>
            <p:cNvPr id="2" name="Group 1">
              <a:extLst>
                <a:ext uri="{FF2B5EF4-FFF2-40B4-BE49-F238E27FC236}">
                  <a16:creationId xmlns:a16="http://schemas.microsoft.com/office/drawing/2014/main" id="{36CA0552-2DA9-498B-945A-4C4414296C3E}"/>
                </a:ext>
              </a:extLst>
            </p:cNvPr>
            <p:cNvGrpSpPr/>
            <p:nvPr/>
          </p:nvGrpSpPr>
          <p:grpSpPr>
            <a:xfrm>
              <a:off x="683939" y="2044168"/>
              <a:ext cx="3657600" cy="1946366"/>
              <a:chOff x="683939" y="2044168"/>
              <a:chExt cx="3657600" cy="1946366"/>
            </a:xfrm>
          </p:grpSpPr>
          <p:sp>
            <p:nvSpPr>
              <p:cNvPr id="5" name="Rectangle 4">
                <a:extLst>
                  <a:ext uri="{FF2B5EF4-FFF2-40B4-BE49-F238E27FC236}">
                    <a16:creationId xmlns:a16="http://schemas.microsoft.com/office/drawing/2014/main" id="{F79EFE80-2EBB-41A1-A63D-C4FEF89DACB2}"/>
                  </a:ext>
                </a:extLst>
              </p:cNvPr>
              <p:cNvSpPr/>
              <p:nvPr/>
            </p:nvSpPr>
            <p:spPr bwMode="auto">
              <a:xfrm>
                <a:off x="683939" y="2044168"/>
                <a:ext cx="3657600" cy="1946366"/>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05416BAB-327A-44CA-8B0D-877F017DC5EA}"/>
                  </a:ext>
                </a:extLst>
              </p:cNvPr>
              <p:cNvSpPr txBox="1"/>
              <p:nvPr/>
            </p:nvSpPr>
            <p:spPr>
              <a:xfrm>
                <a:off x="789095" y="2152499"/>
                <a:ext cx="3447288" cy="877163"/>
              </a:xfrm>
              <a:prstGeom prst="rect">
                <a:avLst/>
              </a:prstGeom>
              <a:noFill/>
            </p:spPr>
            <p:txBody>
              <a:bodyPr wrap="square" lIns="179285" tIns="143428" rIns="179285" bIns="143428" rtlCol="0">
                <a:spAutoFit/>
              </a:bodyPr>
              <a:lstStyle/>
              <a:p>
                <a:pPr defTabSz="914367">
                  <a:lnSpc>
                    <a:spcPct val="90000"/>
                  </a:lnSpc>
                  <a:spcAft>
                    <a:spcPts val="588"/>
                  </a:spcAft>
                </a:pPr>
                <a:r>
                  <a:rPr lang="en-US" sz="2549" dirty="0">
                    <a:solidFill>
                      <a:srgbClr val="FFFFFF"/>
                    </a:solidFill>
                    <a:latin typeface="Segoe UI Semibold"/>
                  </a:rPr>
                  <a:t>Kubernetes 101 Docs</a:t>
                </a:r>
                <a:br>
                  <a:rPr lang="en-US" sz="2353" dirty="0">
                    <a:solidFill>
                      <a:srgbClr val="FFFFFF"/>
                    </a:solidFill>
                    <a:latin typeface="Segoe UI"/>
                  </a:rPr>
                </a:br>
                <a:r>
                  <a:rPr lang="en-US" sz="1568" dirty="0">
                    <a:solidFill>
                      <a:srgbClr val="FFFFFF"/>
                    </a:solidFill>
                    <a:latin typeface="Segoe UI"/>
                  </a:rPr>
                  <a:t>aka.ms/</a:t>
                </a:r>
                <a:r>
                  <a:rPr lang="en-US" sz="1568" dirty="0" err="1">
                    <a:solidFill>
                      <a:srgbClr val="FFFFFF"/>
                    </a:solidFill>
                    <a:latin typeface="Segoe UI"/>
                  </a:rPr>
                  <a:t>LearnAKS</a:t>
                </a:r>
                <a:endParaRPr lang="en-US" sz="1568" dirty="0">
                  <a:solidFill>
                    <a:srgbClr val="FFFFFF"/>
                  </a:solidFill>
                  <a:latin typeface="Segoe UI"/>
                </a:endParaRPr>
              </a:p>
            </p:txBody>
          </p:sp>
        </p:grpSp>
        <p:pic>
          <p:nvPicPr>
            <p:cNvPr id="13" name="Picture 12">
              <a:extLst>
                <a:ext uri="{FF2B5EF4-FFF2-40B4-BE49-F238E27FC236}">
                  <a16:creationId xmlns:a16="http://schemas.microsoft.com/office/drawing/2014/main" id="{10D4DF37-DC45-42D6-A5E0-00FBAEAD9054}"/>
                </a:ext>
              </a:extLst>
            </p:cNvPr>
            <p:cNvPicPr>
              <a:picLocks noChangeAspect="1"/>
            </p:cNvPicPr>
            <p:nvPr/>
          </p:nvPicPr>
          <p:blipFill rotWithShape="1">
            <a:blip r:embed="rId3"/>
            <a:srcRect b="8007"/>
            <a:stretch/>
          </p:blipFill>
          <p:spPr>
            <a:xfrm>
              <a:off x="779913" y="3138060"/>
              <a:ext cx="804742" cy="852474"/>
            </a:xfrm>
            <a:prstGeom prst="rect">
              <a:avLst/>
            </a:prstGeom>
          </p:spPr>
        </p:pic>
      </p:grpSp>
      <p:grpSp>
        <p:nvGrpSpPr>
          <p:cNvPr id="21" name="Group 20">
            <a:extLst>
              <a:ext uri="{FF2B5EF4-FFF2-40B4-BE49-F238E27FC236}">
                <a16:creationId xmlns:a16="http://schemas.microsoft.com/office/drawing/2014/main" id="{FB8B50CB-E267-4F0B-A222-46FF6C56FE96}"/>
              </a:ext>
            </a:extLst>
          </p:cNvPr>
          <p:cNvGrpSpPr/>
          <p:nvPr/>
        </p:nvGrpSpPr>
        <p:grpSpPr>
          <a:xfrm>
            <a:off x="4303151" y="2004471"/>
            <a:ext cx="3585699" cy="1908105"/>
            <a:chOff x="4389437" y="2044168"/>
            <a:chExt cx="3657600" cy="1946366"/>
          </a:xfrm>
        </p:grpSpPr>
        <p:grpSp>
          <p:nvGrpSpPr>
            <p:cNvPr id="3" name="Group 2">
              <a:extLst>
                <a:ext uri="{FF2B5EF4-FFF2-40B4-BE49-F238E27FC236}">
                  <a16:creationId xmlns:a16="http://schemas.microsoft.com/office/drawing/2014/main" id="{4E945A08-4174-499A-9660-B4536026BC8D}"/>
                </a:ext>
              </a:extLst>
            </p:cNvPr>
            <p:cNvGrpSpPr/>
            <p:nvPr/>
          </p:nvGrpSpPr>
          <p:grpSpPr>
            <a:xfrm>
              <a:off x="4389437" y="2044168"/>
              <a:ext cx="3657600" cy="1946366"/>
              <a:chOff x="4389437" y="2044168"/>
              <a:chExt cx="3657600" cy="1946366"/>
            </a:xfrm>
          </p:grpSpPr>
          <p:sp>
            <p:nvSpPr>
              <p:cNvPr id="42" name="Rectangle 41">
                <a:extLst>
                  <a:ext uri="{FF2B5EF4-FFF2-40B4-BE49-F238E27FC236}">
                    <a16:creationId xmlns:a16="http://schemas.microsoft.com/office/drawing/2014/main" id="{51910071-DB19-40A2-83AE-DD5ACFA98DB8}"/>
                  </a:ext>
                </a:extLst>
              </p:cNvPr>
              <p:cNvSpPr/>
              <p:nvPr/>
            </p:nvSpPr>
            <p:spPr bwMode="auto">
              <a:xfrm>
                <a:off x="4389437" y="2044168"/>
                <a:ext cx="3657600" cy="19463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rgbClr val="EBEBEB"/>
                  </a:solidFill>
                  <a:latin typeface="Segoe UI"/>
                  <a:ea typeface="Segoe UI" pitchFamily="34" charset="0"/>
                  <a:cs typeface="Segoe UI" pitchFamily="34" charset="0"/>
                </a:endParaRPr>
              </a:p>
            </p:txBody>
          </p:sp>
          <p:sp>
            <p:nvSpPr>
              <p:cNvPr id="50" name="TextBox 49">
                <a:extLst>
                  <a:ext uri="{FF2B5EF4-FFF2-40B4-BE49-F238E27FC236}">
                    <a16:creationId xmlns:a16="http://schemas.microsoft.com/office/drawing/2014/main" id="{C235C947-4E7E-4142-A9E2-104AEB6494CC}"/>
                  </a:ext>
                </a:extLst>
              </p:cNvPr>
              <p:cNvSpPr txBox="1"/>
              <p:nvPr/>
            </p:nvSpPr>
            <p:spPr>
              <a:xfrm>
                <a:off x="4494593" y="2152499"/>
                <a:ext cx="3447288" cy="877163"/>
              </a:xfrm>
              <a:prstGeom prst="rect">
                <a:avLst/>
              </a:prstGeom>
              <a:noFill/>
            </p:spPr>
            <p:txBody>
              <a:bodyPr wrap="square" lIns="179285" tIns="143428" rIns="179285" bIns="143428" rtlCol="0">
                <a:spAutoFit/>
              </a:bodyPr>
              <a:lstStyle/>
              <a:p>
                <a:pPr defTabSz="914367">
                  <a:lnSpc>
                    <a:spcPct val="90000"/>
                  </a:lnSpc>
                  <a:spcAft>
                    <a:spcPts val="588"/>
                  </a:spcAft>
                </a:pPr>
                <a:r>
                  <a:rPr lang="en-US" sz="2549" dirty="0">
                    <a:solidFill>
                      <a:srgbClr val="000000"/>
                    </a:solidFill>
                    <a:latin typeface="Segoe UI Semibold"/>
                  </a:rPr>
                  <a:t>Best practices</a:t>
                </a:r>
                <a:br>
                  <a:rPr lang="en-US" sz="2353" dirty="0">
                    <a:solidFill>
                      <a:srgbClr val="000000"/>
                    </a:solidFill>
                    <a:latin typeface="Segoe UI"/>
                  </a:rPr>
                </a:br>
                <a:r>
                  <a:rPr lang="en-US" sz="1568" dirty="0">
                    <a:solidFill>
                      <a:srgbClr val="000000"/>
                    </a:solidFill>
                    <a:latin typeface="Segoe UI"/>
                  </a:rPr>
                  <a:t>aka.ms/aks/</a:t>
                </a:r>
                <a:r>
                  <a:rPr lang="en-US" sz="1568" dirty="0" err="1">
                    <a:solidFill>
                      <a:srgbClr val="000000"/>
                    </a:solidFill>
                    <a:latin typeface="Segoe UI"/>
                  </a:rPr>
                  <a:t>bestpractices</a:t>
                </a:r>
                <a:endParaRPr lang="en-US" sz="1568" dirty="0">
                  <a:solidFill>
                    <a:srgbClr val="000000"/>
                  </a:solidFill>
                  <a:latin typeface="Segoe UI"/>
                </a:endParaRPr>
              </a:p>
            </p:txBody>
          </p:sp>
        </p:grpSp>
        <p:pic>
          <p:nvPicPr>
            <p:cNvPr id="14" name="Picture 13">
              <a:extLst>
                <a:ext uri="{FF2B5EF4-FFF2-40B4-BE49-F238E27FC236}">
                  <a16:creationId xmlns:a16="http://schemas.microsoft.com/office/drawing/2014/main" id="{0495A98E-8D6F-45DF-A388-F4A000E18B2D}"/>
                </a:ext>
              </a:extLst>
            </p:cNvPr>
            <p:cNvPicPr>
              <a:picLocks noChangeAspect="1"/>
            </p:cNvPicPr>
            <p:nvPr/>
          </p:nvPicPr>
          <p:blipFill rotWithShape="1">
            <a:blip r:embed="rId4"/>
            <a:srcRect l="9556"/>
            <a:stretch/>
          </p:blipFill>
          <p:spPr>
            <a:xfrm>
              <a:off x="4389437" y="3125226"/>
              <a:ext cx="833383" cy="807496"/>
            </a:xfrm>
            <a:prstGeom prst="rect">
              <a:avLst/>
            </a:prstGeom>
          </p:spPr>
        </p:pic>
      </p:grpSp>
      <p:grpSp>
        <p:nvGrpSpPr>
          <p:cNvPr id="22" name="Group 21">
            <a:extLst>
              <a:ext uri="{FF2B5EF4-FFF2-40B4-BE49-F238E27FC236}">
                <a16:creationId xmlns:a16="http://schemas.microsoft.com/office/drawing/2014/main" id="{F0EED14D-A397-4B5C-AF01-0A7A7C3F4706}"/>
              </a:ext>
            </a:extLst>
          </p:cNvPr>
          <p:cNvGrpSpPr/>
          <p:nvPr/>
        </p:nvGrpSpPr>
        <p:grpSpPr>
          <a:xfrm>
            <a:off x="7935806" y="2004471"/>
            <a:ext cx="3585700" cy="1908105"/>
            <a:chOff x="8094934" y="2044168"/>
            <a:chExt cx="3657601" cy="1946366"/>
          </a:xfrm>
        </p:grpSpPr>
        <p:grpSp>
          <p:nvGrpSpPr>
            <p:cNvPr id="6" name="Group 5">
              <a:extLst>
                <a:ext uri="{FF2B5EF4-FFF2-40B4-BE49-F238E27FC236}">
                  <a16:creationId xmlns:a16="http://schemas.microsoft.com/office/drawing/2014/main" id="{0BE0C7FE-7144-4D51-8081-D81813933E3A}"/>
                </a:ext>
              </a:extLst>
            </p:cNvPr>
            <p:cNvGrpSpPr/>
            <p:nvPr/>
          </p:nvGrpSpPr>
          <p:grpSpPr>
            <a:xfrm>
              <a:off x="8094935" y="2044168"/>
              <a:ext cx="3657600" cy="1946366"/>
              <a:chOff x="8094935" y="2044168"/>
              <a:chExt cx="3657600" cy="1946366"/>
            </a:xfrm>
          </p:grpSpPr>
          <p:sp>
            <p:nvSpPr>
              <p:cNvPr id="44" name="Rectangle 43">
                <a:extLst>
                  <a:ext uri="{FF2B5EF4-FFF2-40B4-BE49-F238E27FC236}">
                    <a16:creationId xmlns:a16="http://schemas.microsoft.com/office/drawing/2014/main" id="{71B0AFE2-6193-4401-B8D4-7D27F3206439}"/>
                  </a:ext>
                </a:extLst>
              </p:cNvPr>
              <p:cNvSpPr/>
              <p:nvPr/>
            </p:nvSpPr>
            <p:spPr bwMode="auto">
              <a:xfrm>
                <a:off x="8094935" y="2044168"/>
                <a:ext cx="3657600" cy="1946366"/>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TextBox 80">
                <a:extLst>
                  <a:ext uri="{FF2B5EF4-FFF2-40B4-BE49-F238E27FC236}">
                    <a16:creationId xmlns:a16="http://schemas.microsoft.com/office/drawing/2014/main" id="{C300DB02-E196-4D53-AECD-62F6F6A395BF}"/>
                  </a:ext>
                </a:extLst>
              </p:cNvPr>
              <p:cNvSpPr txBox="1"/>
              <p:nvPr/>
            </p:nvSpPr>
            <p:spPr>
              <a:xfrm>
                <a:off x="8200091" y="2152499"/>
                <a:ext cx="3447288" cy="877163"/>
              </a:xfrm>
              <a:prstGeom prst="rect">
                <a:avLst/>
              </a:prstGeom>
              <a:noFill/>
            </p:spPr>
            <p:txBody>
              <a:bodyPr wrap="square" lIns="179285" tIns="143428" rIns="179285" bIns="143428" rtlCol="0">
                <a:spAutoFit/>
              </a:bodyPr>
              <a:lstStyle/>
              <a:p>
                <a:pPr defTabSz="914367">
                  <a:lnSpc>
                    <a:spcPct val="90000"/>
                  </a:lnSpc>
                  <a:spcAft>
                    <a:spcPts val="588"/>
                  </a:spcAft>
                </a:pPr>
                <a:r>
                  <a:rPr lang="en-US" sz="2549" dirty="0">
                    <a:solidFill>
                      <a:srgbClr val="FFFFFF"/>
                    </a:solidFill>
                    <a:latin typeface="Segoe UI Semibold"/>
                  </a:rPr>
                  <a:t>Hear from experts</a:t>
                </a:r>
                <a:br>
                  <a:rPr lang="en-US" sz="2353" dirty="0">
                    <a:solidFill>
                      <a:srgbClr val="FFFFFF"/>
                    </a:solidFill>
                    <a:latin typeface="Segoe UI"/>
                  </a:rPr>
                </a:br>
                <a:r>
                  <a:rPr lang="en-US" sz="1568" dirty="0">
                    <a:solidFill>
                      <a:srgbClr val="FFFFFF"/>
                    </a:solidFill>
                    <a:latin typeface="Segoe UI"/>
                  </a:rPr>
                  <a:t>aka.ms/k8s/lightboard</a:t>
                </a:r>
              </a:p>
            </p:txBody>
          </p:sp>
        </p:grpSp>
        <p:pic>
          <p:nvPicPr>
            <p:cNvPr id="19" name="Picture 18">
              <a:extLst>
                <a:ext uri="{FF2B5EF4-FFF2-40B4-BE49-F238E27FC236}">
                  <a16:creationId xmlns:a16="http://schemas.microsoft.com/office/drawing/2014/main" id="{EAECB660-F6A4-4336-9881-32BB380CDFDF}"/>
                </a:ext>
              </a:extLst>
            </p:cNvPr>
            <p:cNvPicPr>
              <a:picLocks noChangeAspect="1"/>
            </p:cNvPicPr>
            <p:nvPr/>
          </p:nvPicPr>
          <p:blipFill rotWithShape="1">
            <a:blip r:embed="rId5"/>
            <a:srcRect l="10500" b="5876"/>
            <a:stretch/>
          </p:blipFill>
          <p:spPr>
            <a:xfrm>
              <a:off x="8094934" y="3124051"/>
              <a:ext cx="867571" cy="866483"/>
            </a:xfrm>
            <a:prstGeom prst="rect">
              <a:avLst/>
            </a:prstGeom>
          </p:spPr>
        </p:pic>
      </p:grpSp>
      <p:grpSp>
        <p:nvGrpSpPr>
          <p:cNvPr id="24" name="Group 23">
            <a:extLst>
              <a:ext uri="{FF2B5EF4-FFF2-40B4-BE49-F238E27FC236}">
                <a16:creationId xmlns:a16="http://schemas.microsoft.com/office/drawing/2014/main" id="{61F08AD7-D24E-49FB-9A44-B3714F4C66AD}"/>
              </a:ext>
            </a:extLst>
          </p:cNvPr>
          <p:cNvGrpSpPr/>
          <p:nvPr/>
        </p:nvGrpSpPr>
        <p:grpSpPr>
          <a:xfrm>
            <a:off x="670495" y="3968067"/>
            <a:ext cx="3585699" cy="1908105"/>
            <a:chOff x="683939" y="4047139"/>
            <a:chExt cx="3657600" cy="1946366"/>
          </a:xfrm>
        </p:grpSpPr>
        <p:grpSp>
          <p:nvGrpSpPr>
            <p:cNvPr id="7" name="Group 6">
              <a:extLst>
                <a:ext uri="{FF2B5EF4-FFF2-40B4-BE49-F238E27FC236}">
                  <a16:creationId xmlns:a16="http://schemas.microsoft.com/office/drawing/2014/main" id="{0C1FBE94-51F7-4974-98FB-A2CB2C6D58FA}"/>
                </a:ext>
              </a:extLst>
            </p:cNvPr>
            <p:cNvGrpSpPr/>
            <p:nvPr/>
          </p:nvGrpSpPr>
          <p:grpSpPr>
            <a:xfrm>
              <a:off x="683939" y="4047139"/>
              <a:ext cx="3657600" cy="1946366"/>
              <a:chOff x="683939" y="4047139"/>
              <a:chExt cx="3657600" cy="1946366"/>
            </a:xfrm>
          </p:grpSpPr>
          <p:sp>
            <p:nvSpPr>
              <p:cNvPr id="41" name="Rectangle 40">
                <a:extLst>
                  <a:ext uri="{FF2B5EF4-FFF2-40B4-BE49-F238E27FC236}">
                    <a16:creationId xmlns:a16="http://schemas.microsoft.com/office/drawing/2014/main" id="{E0F7495E-EA43-47CB-B21E-0C084AE16398}"/>
                  </a:ext>
                </a:extLst>
              </p:cNvPr>
              <p:cNvSpPr/>
              <p:nvPr/>
            </p:nvSpPr>
            <p:spPr bwMode="auto">
              <a:xfrm>
                <a:off x="683939" y="4047139"/>
                <a:ext cx="3657600" cy="19463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rgbClr val="EBEBEB"/>
                  </a:solidFill>
                  <a:latin typeface="Segoe UI"/>
                  <a:ea typeface="Segoe UI" pitchFamily="34" charset="0"/>
                  <a:cs typeface="Segoe UI" pitchFamily="34" charset="0"/>
                </a:endParaRPr>
              </a:p>
            </p:txBody>
          </p:sp>
          <p:sp>
            <p:nvSpPr>
              <p:cNvPr id="82" name="TextBox 81">
                <a:extLst>
                  <a:ext uri="{FF2B5EF4-FFF2-40B4-BE49-F238E27FC236}">
                    <a16:creationId xmlns:a16="http://schemas.microsoft.com/office/drawing/2014/main" id="{997316B0-E543-40AD-89B0-8044E4294F3D}"/>
                  </a:ext>
                </a:extLst>
              </p:cNvPr>
              <p:cNvSpPr txBox="1"/>
              <p:nvPr/>
            </p:nvSpPr>
            <p:spPr>
              <a:xfrm>
                <a:off x="789095" y="4155470"/>
                <a:ext cx="3447288" cy="877163"/>
              </a:xfrm>
              <a:prstGeom prst="rect">
                <a:avLst/>
              </a:prstGeom>
              <a:noFill/>
            </p:spPr>
            <p:txBody>
              <a:bodyPr wrap="square" lIns="179285" tIns="143428" rIns="179285" bIns="143428" rtlCol="0">
                <a:spAutoFit/>
              </a:bodyPr>
              <a:lstStyle/>
              <a:p>
                <a:pPr defTabSz="914367">
                  <a:lnSpc>
                    <a:spcPct val="90000"/>
                  </a:lnSpc>
                  <a:spcAft>
                    <a:spcPts val="588"/>
                  </a:spcAft>
                </a:pPr>
                <a:r>
                  <a:rPr lang="en-US" sz="2549">
                    <a:solidFill>
                      <a:srgbClr val="000000"/>
                    </a:solidFill>
                    <a:latin typeface="Segoe UI Semibold"/>
                  </a:rPr>
                  <a:t>Case studies</a:t>
                </a:r>
                <a:br>
                  <a:rPr lang="en-US" sz="2353">
                    <a:solidFill>
                      <a:srgbClr val="000000"/>
                    </a:solidFill>
                    <a:latin typeface="Segoe UI"/>
                  </a:rPr>
                </a:br>
                <a:r>
                  <a:rPr lang="en-US" sz="1568">
                    <a:solidFill>
                      <a:srgbClr val="000000"/>
                    </a:solidFill>
                    <a:latin typeface="Segoe UI"/>
                  </a:rPr>
                  <a:t>aka.ms/</a:t>
                </a:r>
                <a:r>
                  <a:rPr lang="en-US" sz="1568" err="1">
                    <a:solidFill>
                      <a:srgbClr val="000000"/>
                    </a:solidFill>
                    <a:latin typeface="Segoe UI"/>
                  </a:rPr>
                  <a:t>aks</a:t>
                </a:r>
                <a:r>
                  <a:rPr lang="en-US" sz="1568">
                    <a:solidFill>
                      <a:srgbClr val="000000"/>
                    </a:solidFill>
                    <a:latin typeface="Segoe UI"/>
                  </a:rPr>
                  <a:t>/</a:t>
                </a:r>
                <a:r>
                  <a:rPr lang="en-US" sz="1568" err="1">
                    <a:solidFill>
                      <a:srgbClr val="000000"/>
                    </a:solidFill>
                    <a:latin typeface="Segoe UI"/>
                  </a:rPr>
                  <a:t>casestudy</a:t>
                </a:r>
                <a:endParaRPr lang="en-US" sz="1568">
                  <a:solidFill>
                    <a:srgbClr val="000000"/>
                  </a:solidFill>
                  <a:latin typeface="Segoe UI"/>
                </a:endParaRPr>
              </a:p>
            </p:txBody>
          </p:sp>
        </p:grpSp>
        <p:pic>
          <p:nvPicPr>
            <p:cNvPr id="23" name="Picture 22">
              <a:extLst>
                <a:ext uri="{FF2B5EF4-FFF2-40B4-BE49-F238E27FC236}">
                  <a16:creationId xmlns:a16="http://schemas.microsoft.com/office/drawing/2014/main" id="{DA08A26D-F4C9-41C0-AAA2-001393447250}"/>
                </a:ext>
              </a:extLst>
            </p:cNvPr>
            <p:cNvPicPr>
              <a:picLocks noChangeAspect="1"/>
            </p:cNvPicPr>
            <p:nvPr/>
          </p:nvPicPr>
          <p:blipFill rotWithShape="1">
            <a:blip r:embed="rId6"/>
            <a:srcRect l="5841" r="-1"/>
            <a:stretch/>
          </p:blipFill>
          <p:spPr>
            <a:xfrm>
              <a:off x="683939" y="5175154"/>
              <a:ext cx="759752" cy="739238"/>
            </a:xfrm>
            <a:prstGeom prst="rect">
              <a:avLst/>
            </a:prstGeom>
          </p:spPr>
        </p:pic>
      </p:grpSp>
      <p:grpSp>
        <p:nvGrpSpPr>
          <p:cNvPr id="38" name="Group 37">
            <a:extLst>
              <a:ext uri="{FF2B5EF4-FFF2-40B4-BE49-F238E27FC236}">
                <a16:creationId xmlns:a16="http://schemas.microsoft.com/office/drawing/2014/main" id="{0922B93F-DB3E-4863-B1BB-5996B80466F9}"/>
              </a:ext>
            </a:extLst>
          </p:cNvPr>
          <p:cNvGrpSpPr/>
          <p:nvPr/>
        </p:nvGrpSpPr>
        <p:grpSpPr>
          <a:xfrm>
            <a:off x="4303151" y="3968067"/>
            <a:ext cx="3585699" cy="1908105"/>
            <a:chOff x="4389437" y="4047139"/>
            <a:chExt cx="3657600" cy="1946366"/>
          </a:xfrm>
        </p:grpSpPr>
        <p:grpSp>
          <p:nvGrpSpPr>
            <p:cNvPr id="8" name="Group 7">
              <a:extLst>
                <a:ext uri="{FF2B5EF4-FFF2-40B4-BE49-F238E27FC236}">
                  <a16:creationId xmlns:a16="http://schemas.microsoft.com/office/drawing/2014/main" id="{8B4D1D0C-307A-447A-8AD1-49A7247DEF53}"/>
                </a:ext>
              </a:extLst>
            </p:cNvPr>
            <p:cNvGrpSpPr/>
            <p:nvPr/>
          </p:nvGrpSpPr>
          <p:grpSpPr>
            <a:xfrm>
              <a:off x="4389437" y="4047139"/>
              <a:ext cx="3657600" cy="1946366"/>
              <a:chOff x="4389437" y="4047139"/>
              <a:chExt cx="3657600" cy="1946366"/>
            </a:xfrm>
          </p:grpSpPr>
          <p:sp>
            <p:nvSpPr>
              <p:cNvPr id="43" name="Rectangle 42">
                <a:extLst>
                  <a:ext uri="{FF2B5EF4-FFF2-40B4-BE49-F238E27FC236}">
                    <a16:creationId xmlns:a16="http://schemas.microsoft.com/office/drawing/2014/main" id="{84DD4916-EF30-435F-BBBB-E162825AD86E}"/>
                  </a:ext>
                </a:extLst>
              </p:cNvPr>
              <p:cNvSpPr/>
              <p:nvPr/>
            </p:nvSpPr>
            <p:spPr bwMode="auto">
              <a:xfrm>
                <a:off x="4389437" y="4047139"/>
                <a:ext cx="3657600" cy="1946366"/>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 name="TextBox 82">
                <a:extLst>
                  <a:ext uri="{FF2B5EF4-FFF2-40B4-BE49-F238E27FC236}">
                    <a16:creationId xmlns:a16="http://schemas.microsoft.com/office/drawing/2014/main" id="{E30C1304-5960-4B28-948B-90BDBE7A2A3D}"/>
                  </a:ext>
                </a:extLst>
              </p:cNvPr>
              <p:cNvSpPr txBox="1"/>
              <p:nvPr/>
            </p:nvSpPr>
            <p:spPr>
              <a:xfrm>
                <a:off x="4494593" y="4155470"/>
                <a:ext cx="3447288" cy="794064"/>
              </a:xfrm>
              <a:prstGeom prst="rect">
                <a:avLst/>
              </a:prstGeom>
              <a:noFill/>
            </p:spPr>
            <p:txBody>
              <a:bodyPr wrap="square" lIns="179285" tIns="143428" rIns="179285" bIns="143428" rtlCol="0">
                <a:spAutoFit/>
              </a:bodyPr>
              <a:lstStyle/>
              <a:p>
                <a:pPr defTabSz="914367">
                  <a:lnSpc>
                    <a:spcPct val="90000"/>
                  </a:lnSpc>
                  <a:spcAft>
                    <a:spcPts val="588"/>
                  </a:spcAft>
                </a:pPr>
                <a:r>
                  <a:rPr lang="en-US" sz="1961">
                    <a:solidFill>
                      <a:srgbClr val="FFFFFF"/>
                    </a:solidFill>
                    <a:latin typeface="Segoe UI Semibold"/>
                  </a:rPr>
                  <a:t>Microservices architecture</a:t>
                </a:r>
                <a:br>
                  <a:rPr lang="en-US" sz="1961">
                    <a:solidFill>
                      <a:srgbClr val="FFFFFF"/>
                    </a:solidFill>
                    <a:latin typeface="Segoe UI Semibold"/>
                  </a:rPr>
                </a:br>
                <a:r>
                  <a:rPr lang="en-US" sz="1568">
                    <a:solidFill>
                      <a:srgbClr val="FFFFFF"/>
                    </a:solidFill>
                    <a:latin typeface="Segoe UI"/>
                  </a:rPr>
                  <a:t>aka.ms/aks/microservices</a:t>
                </a:r>
              </a:p>
            </p:txBody>
          </p:sp>
        </p:grpSp>
        <p:pic>
          <p:nvPicPr>
            <p:cNvPr id="25" name="Picture 24">
              <a:extLst>
                <a:ext uri="{FF2B5EF4-FFF2-40B4-BE49-F238E27FC236}">
                  <a16:creationId xmlns:a16="http://schemas.microsoft.com/office/drawing/2014/main" id="{F67CB488-8B99-428D-BA8C-8ABD7AF38B2E}"/>
                </a:ext>
              </a:extLst>
            </p:cNvPr>
            <p:cNvPicPr>
              <a:picLocks noChangeAspect="1"/>
            </p:cNvPicPr>
            <p:nvPr/>
          </p:nvPicPr>
          <p:blipFill rotWithShape="1">
            <a:blip r:embed="rId7"/>
            <a:srcRect l="20195" b="6900"/>
            <a:stretch/>
          </p:blipFill>
          <p:spPr>
            <a:xfrm>
              <a:off x="4389437" y="5164778"/>
              <a:ext cx="749260" cy="822994"/>
            </a:xfrm>
            <a:prstGeom prst="rect">
              <a:avLst/>
            </a:prstGeom>
          </p:spPr>
        </p:pic>
      </p:grpSp>
      <p:grpSp>
        <p:nvGrpSpPr>
          <p:cNvPr id="37" name="Group 36">
            <a:extLst>
              <a:ext uri="{FF2B5EF4-FFF2-40B4-BE49-F238E27FC236}">
                <a16:creationId xmlns:a16="http://schemas.microsoft.com/office/drawing/2014/main" id="{4E8AA45A-3AD9-40F5-8D1F-0E93EDCF7475}"/>
              </a:ext>
            </a:extLst>
          </p:cNvPr>
          <p:cNvGrpSpPr/>
          <p:nvPr/>
        </p:nvGrpSpPr>
        <p:grpSpPr>
          <a:xfrm>
            <a:off x="7935806" y="3968067"/>
            <a:ext cx="3585700" cy="1908105"/>
            <a:chOff x="8094934" y="4047139"/>
            <a:chExt cx="3657601" cy="1946366"/>
          </a:xfrm>
        </p:grpSpPr>
        <p:grpSp>
          <p:nvGrpSpPr>
            <p:cNvPr id="10" name="Group 9">
              <a:extLst>
                <a:ext uri="{FF2B5EF4-FFF2-40B4-BE49-F238E27FC236}">
                  <a16:creationId xmlns:a16="http://schemas.microsoft.com/office/drawing/2014/main" id="{D963B375-44C9-4BA8-BF9A-6C5F0BD70588}"/>
                </a:ext>
              </a:extLst>
            </p:cNvPr>
            <p:cNvGrpSpPr/>
            <p:nvPr/>
          </p:nvGrpSpPr>
          <p:grpSpPr>
            <a:xfrm>
              <a:off x="8094935" y="4047139"/>
              <a:ext cx="3657600" cy="1946366"/>
              <a:chOff x="8094935" y="4047139"/>
              <a:chExt cx="3657600" cy="1946366"/>
            </a:xfrm>
          </p:grpSpPr>
          <p:sp>
            <p:nvSpPr>
              <p:cNvPr id="45" name="Rectangle 44">
                <a:extLst>
                  <a:ext uri="{FF2B5EF4-FFF2-40B4-BE49-F238E27FC236}">
                    <a16:creationId xmlns:a16="http://schemas.microsoft.com/office/drawing/2014/main" id="{BF24997C-2AF2-47C0-BD43-EF3820D4E3F0}"/>
                  </a:ext>
                </a:extLst>
              </p:cNvPr>
              <p:cNvSpPr/>
              <p:nvPr/>
            </p:nvSpPr>
            <p:spPr bwMode="auto">
              <a:xfrm>
                <a:off x="8094935" y="4047139"/>
                <a:ext cx="3657600" cy="19463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rgbClr val="EBEBEB"/>
                  </a:solidFill>
                  <a:latin typeface="Segoe UI"/>
                  <a:ea typeface="Segoe UI" pitchFamily="34" charset="0"/>
                  <a:cs typeface="Segoe UI" pitchFamily="34" charset="0"/>
                </a:endParaRPr>
              </a:p>
            </p:txBody>
          </p:sp>
          <p:sp>
            <p:nvSpPr>
              <p:cNvPr id="85" name="TextBox 84">
                <a:extLst>
                  <a:ext uri="{FF2B5EF4-FFF2-40B4-BE49-F238E27FC236}">
                    <a16:creationId xmlns:a16="http://schemas.microsoft.com/office/drawing/2014/main" id="{05951E31-50A1-4418-80A0-871BF998695D}"/>
                  </a:ext>
                </a:extLst>
              </p:cNvPr>
              <p:cNvSpPr txBox="1"/>
              <p:nvPr/>
            </p:nvSpPr>
            <p:spPr>
              <a:xfrm>
                <a:off x="8200091" y="4155470"/>
                <a:ext cx="3447288" cy="877163"/>
              </a:xfrm>
              <a:prstGeom prst="rect">
                <a:avLst/>
              </a:prstGeom>
              <a:noFill/>
            </p:spPr>
            <p:txBody>
              <a:bodyPr wrap="square" lIns="179285" tIns="143428" rIns="179285" bIns="143428" rtlCol="0">
                <a:spAutoFit/>
              </a:bodyPr>
              <a:lstStyle/>
              <a:p>
                <a:pPr defTabSz="914367">
                  <a:lnSpc>
                    <a:spcPct val="90000"/>
                  </a:lnSpc>
                  <a:spcAft>
                    <a:spcPts val="588"/>
                  </a:spcAft>
                </a:pPr>
                <a:r>
                  <a:rPr lang="en-US" sz="2549">
                    <a:solidFill>
                      <a:srgbClr val="000000"/>
                    </a:solidFill>
                    <a:latin typeface="Segoe UI Semibold"/>
                  </a:rPr>
                  <a:t>Try for free</a:t>
                </a:r>
                <a:br>
                  <a:rPr lang="en-US" sz="2353">
                    <a:solidFill>
                      <a:srgbClr val="000000"/>
                    </a:solidFill>
                    <a:latin typeface="Segoe UI"/>
                  </a:rPr>
                </a:br>
                <a:r>
                  <a:rPr lang="en-US" sz="1568">
                    <a:solidFill>
                      <a:srgbClr val="000000"/>
                    </a:solidFill>
                    <a:latin typeface="Segoe UI"/>
                  </a:rPr>
                  <a:t>aka.ms/</a:t>
                </a:r>
                <a:r>
                  <a:rPr lang="en-US" sz="1568" err="1">
                    <a:solidFill>
                      <a:srgbClr val="000000"/>
                    </a:solidFill>
                    <a:latin typeface="Segoe UI"/>
                  </a:rPr>
                  <a:t>aks</a:t>
                </a:r>
                <a:r>
                  <a:rPr lang="en-US" sz="1568">
                    <a:solidFill>
                      <a:srgbClr val="000000"/>
                    </a:solidFill>
                    <a:latin typeface="Segoe UI"/>
                  </a:rPr>
                  <a:t>/trial</a:t>
                </a:r>
              </a:p>
            </p:txBody>
          </p:sp>
        </p:grpSp>
        <p:pic>
          <p:nvPicPr>
            <p:cNvPr id="26" name="Picture 25">
              <a:extLst>
                <a:ext uri="{FF2B5EF4-FFF2-40B4-BE49-F238E27FC236}">
                  <a16:creationId xmlns:a16="http://schemas.microsoft.com/office/drawing/2014/main" id="{EFA26D08-9785-43FA-81F4-39A7464CE0F8}"/>
                </a:ext>
              </a:extLst>
            </p:cNvPr>
            <p:cNvPicPr>
              <a:picLocks noChangeAspect="1"/>
            </p:cNvPicPr>
            <p:nvPr/>
          </p:nvPicPr>
          <p:blipFill rotWithShape="1">
            <a:blip r:embed="rId8"/>
            <a:srcRect l="5941" b="6624"/>
            <a:stretch/>
          </p:blipFill>
          <p:spPr>
            <a:xfrm>
              <a:off x="8094934" y="5213565"/>
              <a:ext cx="980570" cy="774207"/>
            </a:xfrm>
            <a:prstGeom prst="rect">
              <a:avLst/>
            </a:prstGeom>
          </p:spPr>
        </p:pic>
      </p:grpSp>
    </p:spTree>
    <p:extLst>
      <p:ext uri="{BB962C8B-B14F-4D97-AF65-F5344CB8AC3E}">
        <p14:creationId xmlns:p14="http://schemas.microsoft.com/office/powerpoint/2010/main" val="2654080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AD5E1-A6F1-47DC-90FE-80EB7ABB4789}"/>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1653626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49CF27-2C03-4922-802A-4553657429DA}"/>
              </a:ext>
            </a:extLst>
          </p:cNvPr>
          <p:cNvSpPr>
            <a:spLocks noGrp="1"/>
          </p:cNvSpPr>
          <p:nvPr>
            <p:ph type="title"/>
          </p:nvPr>
        </p:nvSpPr>
        <p:spPr>
          <a:xfrm>
            <a:off x="269239" y="2084172"/>
            <a:ext cx="11653523" cy="1158793"/>
          </a:xfrm>
        </p:spPr>
        <p:txBody>
          <a:bodyPr/>
          <a:lstStyle/>
          <a:p>
            <a:r>
              <a:rPr lang="en-US" dirty="0"/>
              <a:t>Azure Overview</a:t>
            </a:r>
          </a:p>
        </p:txBody>
      </p:sp>
      <p:sp>
        <p:nvSpPr>
          <p:cNvPr id="7" name="TextBox 6">
            <a:extLst>
              <a:ext uri="{FF2B5EF4-FFF2-40B4-BE49-F238E27FC236}">
                <a16:creationId xmlns:a16="http://schemas.microsoft.com/office/drawing/2014/main" id="{ABF43BC4-DB59-4760-AEB4-B05BAD253168}"/>
              </a:ext>
            </a:extLst>
          </p:cNvPr>
          <p:cNvSpPr txBox="1"/>
          <p:nvPr/>
        </p:nvSpPr>
        <p:spPr>
          <a:xfrm>
            <a:off x="769257" y="3969657"/>
            <a:ext cx="6868232" cy="1200329"/>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3978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19624" y="189101"/>
            <a:ext cx="11632291" cy="6146109"/>
            <a:chOff x="-250765" y="-153"/>
            <a:chExt cx="12855263" cy="7073174"/>
          </a:xfrm>
        </p:grpSpPr>
        <p:sp>
          <p:nvSpPr>
            <p:cNvPr id="76" name="Rectangle 75"/>
            <p:cNvSpPr/>
            <p:nvPr/>
          </p:nvSpPr>
          <p:spPr bwMode="auto">
            <a:xfrm>
              <a:off x="602" y="-153"/>
              <a:ext cx="12436475" cy="7073174"/>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6" rIns="0" bIns="45696" numCol="1" rtlCol="0" anchor="ctr" anchorCtr="0" compatLnSpc="1">
              <a:prstTxWarp prst="textNoShape">
                <a:avLst/>
              </a:prstTxWarp>
            </a:bodyPr>
            <a:lstStyle/>
            <a:p>
              <a:pPr marL="0" marR="0" lvl="0" indent="0" algn="ctr" defTabSz="913573"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78" name="Rectangle 77"/>
            <p:cNvSpPr/>
            <p:nvPr/>
          </p:nvSpPr>
          <p:spPr bwMode="auto">
            <a:xfrm>
              <a:off x="127875" y="92314"/>
              <a:ext cx="12115666" cy="471692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371" b="1" i="0" u="none" strike="noStrike" kern="0" cap="none" spc="0" normalizeH="0" baseline="0" noProof="0">
                  <a:ln>
                    <a:noFill/>
                  </a:ln>
                  <a:solidFill>
                    <a:srgbClr val="FFFF00"/>
                  </a:solidFill>
                  <a:effectLst/>
                  <a:uLnTx/>
                  <a:uFillTx/>
                  <a:latin typeface="Segoe UI"/>
                  <a:ea typeface="Segoe UI" pitchFamily="34" charset="0"/>
                  <a:cs typeface="Segoe UI" pitchFamily="34" charset="0"/>
                </a:rPr>
                <a:t>Platform Services</a:t>
              </a:r>
            </a:p>
          </p:txBody>
        </p:sp>
        <p:sp>
          <p:nvSpPr>
            <p:cNvPr id="87" name="Rectangle 86"/>
            <p:cNvSpPr/>
            <p:nvPr/>
          </p:nvSpPr>
          <p:spPr bwMode="auto">
            <a:xfrm>
              <a:off x="602" y="4589960"/>
              <a:ext cx="12436475" cy="2420721"/>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89595"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371" b="1" i="0" u="none" strike="noStrike" kern="0" cap="none" spc="0" normalizeH="0" baseline="0" noProof="0">
                  <a:ln>
                    <a:noFill/>
                  </a:ln>
                  <a:solidFill>
                    <a:srgbClr val="FFFF00"/>
                  </a:solidFill>
                  <a:effectLst/>
                  <a:uLnTx/>
                  <a:uFillTx/>
                  <a:latin typeface="Segoe UI"/>
                  <a:ea typeface="Segoe UI" pitchFamily="34" charset="0"/>
                  <a:cs typeface="Segoe UI" pitchFamily="34" charset="0"/>
                </a:rPr>
                <a:t>Infrastructure Services</a:t>
              </a:r>
            </a:p>
          </p:txBody>
        </p:sp>
        <p:sp>
          <p:nvSpPr>
            <p:cNvPr id="31" name="Rectangle 30"/>
            <p:cNvSpPr/>
            <p:nvPr/>
          </p:nvSpPr>
          <p:spPr bwMode="auto">
            <a:xfrm>
              <a:off x="127875" y="4930870"/>
              <a:ext cx="2629171" cy="78939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5" tIns="44798" rIns="89595"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a:t>
              </a:r>
            </a:p>
          </p:txBody>
        </p:sp>
        <p:sp>
          <p:nvSpPr>
            <p:cNvPr id="32" name="Rectangle 31"/>
            <p:cNvSpPr/>
            <p:nvPr/>
          </p:nvSpPr>
          <p:spPr bwMode="auto">
            <a:xfrm>
              <a:off x="2938263" y="4930870"/>
              <a:ext cx="2892122"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5" tIns="44798" rIns="89595"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sp>
          <p:nvSpPr>
            <p:cNvPr id="56" name="Rectangle 55"/>
            <p:cNvSpPr/>
            <p:nvPr/>
          </p:nvSpPr>
          <p:spPr bwMode="auto">
            <a:xfrm>
              <a:off x="-142611" y="5849407"/>
              <a:ext cx="12641920" cy="1097416"/>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89595"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371"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Datacenter Infrastructure</a:t>
              </a:r>
            </a:p>
          </p:txBody>
        </p:sp>
        <p:pic>
          <p:nvPicPr>
            <p:cNvPr id="3" name="Picture 2"/>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359853" y="6292731"/>
              <a:ext cx="780290" cy="780290"/>
            </a:xfrm>
            <a:prstGeom prst="rect">
              <a:avLst/>
            </a:prstGeom>
          </p:spPr>
        </p:pic>
        <p:pic>
          <p:nvPicPr>
            <p:cNvPr id="45" name="Picture 44"/>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165162" y="6292731"/>
              <a:ext cx="780290" cy="780290"/>
            </a:xfrm>
            <a:prstGeom prst="rect">
              <a:avLst/>
            </a:prstGeom>
          </p:spPr>
        </p:pic>
        <p:pic>
          <p:nvPicPr>
            <p:cNvPr id="46" name="Picture 45"/>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970471" y="6292731"/>
              <a:ext cx="780290" cy="780290"/>
            </a:xfrm>
            <a:prstGeom prst="rect">
              <a:avLst/>
            </a:prstGeom>
          </p:spPr>
        </p:pic>
        <p:pic>
          <p:nvPicPr>
            <p:cNvPr id="47" name="Picture 46"/>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3771118" y="6292731"/>
              <a:ext cx="780290" cy="780290"/>
            </a:xfrm>
            <a:prstGeom prst="rect">
              <a:avLst/>
            </a:prstGeom>
          </p:spPr>
        </p:pic>
        <p:pic>
          <p:nvPicPr>
            <p:cNvPr id="48" name="Picture 47"/>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4576427" y="6292731"/>
              <a:ext cx="780290" cy="780290"/>
            </a:xfrm>
            <a:prstGeom prst="rect">
              <a:avLst/>
            </a:prstGeom>
          </p:spPr>
        </p:pic>
        <p:pic>
          <p:nvPicPr>
            <p:cNvPr id="49" name="Picture 48"/>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5381736" y="6292731"/>
              <a:ext cx="780290" cy="780290"/>
            </a:xfrm>
            <a:prstGeom prst="rect">
              <a:avLst/>
            </a:prstGeom>
          </p:spPr>
        </p:pic>
        <p:pic>
          <p:nvPicPr>
            <p:cNvPr id="50" name="Picture 49"/>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6187045" y="6292731"/>
              <a:ext cx="780290" cy="780290"/>
            </a:xfrm>
            <a:prstGeom prst="rect">
              <a:avLst/>
            </a:prstGeom>
          </p:spPr>
        </p:pic>
        <p:pic>
          <p:nvPicPr>
            <p:cNvPr id="51" name="Picture 50"/>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6992354" y="6292731"/>
              <a:ext cx="780290" cy="780290"/>
            </a:xfrm>
            <a:prstGeom prst="rect">
              <a:avLst/>
            </a:prstGeom>
          </p:spPr>
        </p:pic>
        <p:pic>
          <p:nvPicPr>
            <p:cNvPr id="52" name="Picture 51"/>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7797663" y="6292731"/>
              <a:ext cx="780290" cy="780290"/>
            </a:xfrm>
            <a:prstGeom prst="rect">
              <a:avLst/>
            </a:prstGeom>
          </p:spPr>
        </p:pic>
        <p:pic>
          <p:nvPicPr>
            <p:cNvPr id="53" name="Picture 52"/>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8602972" y="6292731"/>
              <a:ext cx="780290" cy="780290"/>
            </a:xfrm>
            <a:prstGeom prst="rect">
              <a:avLst/>
            </a:prstGeom>
          </p:spPr>
        </p:pic>
        <p:pic>
          <p:nvPicPr>
            <p:cNvPr id="54" name="Picture 53"/>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9408281" y="6292731"/>
              <a:ext cx="780290" cy="780290"/>
            </a:xfrm>
            <a:prstGeom prst="rect">
              <a:avLst/>
            </a:prstGeom>
          </p:spPr>
        </p:pic>
        <p:pic>
          <p:nvPicPr>
            <p:cNvPr id="55" name="Picture 54"/>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0213590" y="6292731"/>
              <a:ext cx="780290" cy="780290"/>
            </a:xfrm>
            <a:prstGeom prst="rect">
              <a:avLst/>
            </a:prstGeom>
          </p:spPr>
        </p:pic>
        <p:pic>
          <p:nvPicPr>
            <p:cNvPr id="57" name="Picture 56"/>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1018899" y="6292731"/>
              <a:ext cx="780290" cy="780290"/>
            </a:xfrm>
            <a:prstGeom prst="rect">
              <a:avLst/>
            </a:prstGeom>
          </p:spPr>
        </p:pic>
        <p:pic>
          <p:nvPicPr>
            <p:cNvPr id="58" name="Picture 57"/>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1824208" y="6292731"/>
              <a:ext cx="780290" cy="780290"/>
            </a:xfrm>
            <a:prstGeom prst="rect">
              <a:avLst/>
            </a:prstGeom>
          </p:spPr>
        </p:pic>
        <p:pic>
          <p:nvPicPr>
            <p:cNvPr id="59" name="Picture 58"/>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50765" y="6292731"/>
              <a:ext cx="780290" cy="780290"/>
            </a:xfrm>
            <a:prstGeom prst="rect">
              <a:avLst/>
            </a:prstGeom>
          </p:spPr>
        </p:pic>
        <p:pic>
          <p:nvPicPr>
            <p:cNvPr id="60" name="Picture 59"/>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554544" y="6292731"/>
              <a:ext cx="780290" cy="780290"/>
            </a:xfrm>
            <a:prstGeom prst="rect">
              <a:avLst/>
            </a:prstGeom>
          </p:spPr>
        </p:pic>
        <p:sp>
          <p:nvSpPr>
            <p:cNvPr id="41" name="Rectangle 40"/>
            <p:cNvSpPr/>
            <p:nvPr/>
          </p:nvSpPr>
          <p:spPr bwMode="auto">
            <a:xfrm>
              <a:off x="4422464" y="532204"/>
              <a:ext cx="2193137" cy="21849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Platform</a:t>
              </a:r>
            </a:p>
          </p:txBody>
        </p:sp>
        <p:grpSp>
          <p:nvGrpSpPr>
            <p:cNvPr id="137" name="Group 136"/>
            <p:cNvGrpSpPr/>
            <p:nvPr/>
          </p:nvGrpSpPr>
          <p:grpSpPr>
            <a:xfrm>
              <a:off x="4687644" y="1028128"/>
              <a:ext cx="1008542" cy="316971"/>
              <a:chOff x="5710243" y="2026656"/>
              <a:chExt cx="1008542" cy="316971"/>
            </a:xfrm>
          </p:grpSpPr>
          <p:sp>
            <p:nvSpPr>
              <p:cNvPr id="151" name="TextBox 150"/>
              <p:cNvSpPr txBox="1"/>
              <p:nvPr/>
            </p:nvSpPr>
            <p:spPr>
              <a:xfrm>
                <a:off x="6059629" y="2042521"/>
                <a:ext cx="659156" cy="30110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Web</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a:p>
                <a:pPr marL="0" marR="0" lvl="0" indent="0" algn="l" defTabSz="913493" rtl="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52" name="Picture 151"/>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5710243" y="2026656"/>
                <a:ext cx="286784" cy="286785"/>
              </a:xfrm>
              <a:prstGeom prst="rect">
                <a:avLst/>
              </a:prstGeom>
            </p:spPr>
          </p:pic>
        </p:grpSp>
        <p:grpSp>
          <p:nvGrpSpPr>
            <p:cNvPr id="138" name="Group 137"/>
            <p:cNvGrpSpPr/>
            <p:nvPr/>
          </p:nvGrpSpPr>
          <p:grpSpPr>
            <a:xfrm>
              <a:off x="5600417" y="993142"/>
              <a:ext cx="1016034" cy="291093"/>
              <a:chOff x="6623016" y="1991670"/>
              <a:chExt cx="1016034" cy="291093"/>
            </a:xfrm>
          </p:grpSpPr>
          <p:sp>
            <p:nvSpPr>
              <p:cNvPr id="153" name="TextBox 152"/>
              <p:cNvSpPr txBox="1"/>
              <p:nvPr/>
            </p:nvSpPr>
            <p:spPr>
              <a:xfrm>
                <a:off x="6979894" y="2017974"/>
                <a:ext cx="659156" cy="26163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email">
                <a:biLevel thresh="25000"/>
                <a:extLst>
                  <a:ext uri="{28A0092B-C50C-407E-A947-70E740481C1C}">
                    <a14:useLocalDpi xmlns:a14="http://schemas.microsoft.com/office/drawing/2010/main"/>
                  </a:ext>
                </a:extLst>
              </a:blip>
              <a:stretch>
                <a:fillRect/>
              </a:stretch>
            </p:blipFill>
            <p:spPr>
              <a:xfrm>
                <a:off x="6623016" y="1991670"/>
                <a:ext cx="291092" cy="291093"/>
              </a:xfrm>
              <a:prstGeom prst="rect">
                <a:avLst/>
              </a:prstGeom>
            </p:spPr>
          </p:pic>
        </p:grpSp>
        <p:grpSp>
          <p:nvGrpSpPr>
            <p:cNvPr id="139" name="Group 138"/>
            <p:cNvGrpSpPr/>
            <p:nvPr/>
          </p:nvGrpSpPr>
          <p:grpSpPr>
            <a:xfrm>
              <a:off x="4736500" y="1550374"/>
              <a:ext cx="1018326" cy="294805"/>
              <a:chOff x="5759099" y="2548902"/>
              <a:chExt cx="1018326" cy="294805"/>
            </a:xfrm>
          </p:grpSpPr>
          <p:sp>
            <p:nvSpPr>
              <p:cNvPr id="157" name="TextBox 156"/>
              <p:cNvSpPr txBox="1"/>
              <p:nvPr/>
            </p:nvSpPr>
            <p:spPr>
              <a:xfrm>
                <a:off x="6118269" y="2568628"/>
                <a:ext cx="659156" cy="256602"/>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6" cstate="email">
                <a:biLevel thresh="25000"/>
                <a:extLst>
                  <a:ext uri="{28A0092B-C50C-407E-A947-70E740481C1C}">
                    <a14:useLocalDpi xmlns:a14="http://schemas.microsoft.com/office/drawing/2010/main"/>
                  </a:ext>
                </a:extLst>
              </a:blip>
              <a:stretch>
                <a:fillRect/>
              </a:stretch>
            </p:blipFill>
            <p:spPr>
              <a:xfrm>
                <a:off x="5759099" y="2548902"/>
                <a:ext cx="294804" cy="294805"/>
              </a:xfrm>
              <a:prstGeom prst="rect">
                <a:avLst/>
              </a:prstGeom>
            </p:spPr>
          </p:pic>
        </p:grpSp>
        <p:grpSp>
          <p:nvGrpSpPr>
            <p:cNvPr id="142" name="Group 141"/>
            <p:cNvGrpSpPr/>
            <p:nvPr/>
          </p:nvGrpSpPr>
          <p:grpSpPr>
            <a:xfrm>
              <a:off x="5608845" y="2013847"/>
              <a:ext cx="1003560" cy="328116"/>
              <a:chOff x="6631444" y="3012375"/>
              <a:chExt cx="1003560" cy="328116"/>
            </a:xfrm>
          </p:grpSpPr>
          <p:sp>
            <p:nvSpPr>
              <p:cNvPr id="161" name="TextBox 160"/>
              <p:cNvSpPr txBox="1"/>
              <p:nvPr/>
            </p:nvSpPr>
            <p:spPr>
              <a:xfrm>
                <a:off x="6975848" y="3039385"/>
                <a:ext cx="659156" cy="30110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Notification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7" cstate="email">
                <a:biLevel thresh="25000"/>
                <a:extLst>
                  <a:ext uri="{28A0092B-C50C-407E-A947-70E740481C1C}">
                    <a14:useLocalDpi xmlns:a14="http://schemas.microsoft.com/office/drawing/2010/main"/>
                  </a:ext>
                </a:extLst>
              </a:blip>
              <a:stretch>
                <a:fillRect/>
              </a:stretch>
            </p:blipFill>
            <p:spPr>
              <a:xfrm>
                <a:off x="6631444" y="3012375"/>
                <a:ext cx="289263" cy="289263"/>
              </a:xfrm>
              <a:prstGeom prst="rect">
                <a:avLst/>
              </a:prstGeom>
            </p:spPr>
          </p:pic>
        </p:grpSp>
        <p:sp>
          <p:nvSpPr>
            <p:cNvPr id="71" name="Rectangle 70"/>
            <p:cNvSpPr/>
            <p:nvPr/>
          </p:nvSpPr>
          <p:spPr bwMode="auto">
            <a:xfrm>
              <a:off x="10439952" y="195306"/>
              <a:ext cx="1569938" cy="4606420"/>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Hybrid</a:t>
              </a:r>
            </a:p>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273"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Cloud</a:t>
              </a:r>
            </a:p>
          </p:txBody>
        </p:sp>
        <p:sp>
          <p:nvSpPr>
            <p:cNvPr id="206" name="TextBox 205"/>
            <p:cNvSpPr txBox="1"/>
            <p:nvPr/>
          </p:nvSpPr>
          <p:spPr>
            <a:xfrm>
              <a:off x="11045032" y="2310831"/>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8" cstate="email">
              <a:biLevel thresh="25000"/>
              <a:extLst>
                <a:ext uri="{28A0092B-C50C-407E-A947-70E740481C1C}">
                  <a14:useLocalDpi xmlns:a14="http://schemas.microsoft.com/office/drawing/2010/main"/>
                </a:ext>
              </a:extLst>
            </a:blip>
            <a:stretch>
              <a:fillRect/>
            </a:stretch>
          </p:blipFill>
          <p:spPr>
            <a:xfrm>
              <a:off x="10697472" y="2254415"/>
              <a:ext cx="296408" cy="296408"/>
            </a:xfrm>
            <a:prstGeom prst="rect">
              <a:avLst/>
            </a:prstGeom>
          </p:spPr>
        </p:pic>
        <p:sp>
          <p:nvSpPr>
            <p:cNvPr id="208" name="TextBox 207"/>
            <p:cNvSpPr txBox="1"/>
            <p:nvPr/>
          </p:nvSpPr>
          <p:spPr>
            <a:xfrm>
              <a:off x="11053641" y="4318866"/>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StorSimple</a:t>
              </a: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algn="l" defTabSz="913493" rtl="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9" cstate="email">
              <a:biLevel thresh="25000"/>
              <a:extLst>
                <a:ext uri="{28A0092B-C50C-407E-A947-70E740481C1C}">
                  <a14:useLocalDpi xmlns:a14="http://schemas.microsoft.com/office/drawing/2010/main"/>
                </a:ext>
              </a:extLst>
            </a:blip>
            <a:stretch>
              <a:fillRect/>
            </a:stretch>
          </p:blipFill>
          <p:spPr>
            <a:xfrm>
              <a:off x="10707052" y="4288943"/>
              <a:ext cx="286828" cy="286828"/>
            </a:xfrm>
            <a:prstGeom prst="rect">
              <a:avLst/>
            </a:prstGeom>
          </p:spPr>
        </p:pic>
        <p:sp>
          <p:nvSpPr>
            <p:cNvPr id="210" name="TextBox 209"/>
            <p:cNvSpPr txBox="1"/>
            <p:nvPr/>
          </p:nvSpPr>
          <p:spPr>
            <a:xfrm>
              <a:off x="11060762" y="3828543"/>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Site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Recovery </a:t>
              </a:r>
            </a:p>
          </p:txBody>
        </p:sp>
        <p:pic>
          <p:nvPicPr>
            <p:cNvPr id="211" name="Picture 210" descr="Site Recovery.png"/>
            <p:cNvPicPr>
              <a:picLocks noChangeAspect="1"/>
            </p:cNvPicPr>
            <p:nvPr/>
          </p:nvPicPr>
          <p:blipFill>
            <a:blip r:embed="rId10" cstate="email">
              <a:biLevel thresh="25000"/>
              <a:extLst>
                <a:ext uri="{28A0092B-C50C-407E-A947-70E740481C1C}">
                  <a14:useLocalDpi xmlns:a14="http://schemas.microsoft.com/office/drawing/2010/main"/>
                </a:ext>
              </a:extLst>
            </a:blip>
            <a:stretch>
              <a:fillRect/>
            </a:stretch>
          </p:blipFill>
          <p:spPr>
            <a:xfrm>
              <a:off x="10716639" y="3784086"/>
              <a:ext cx="285842" cy="285842"/>
            </a:xfrm>
            <a:prstGeom prst="rect">
              <a:avLst/>
            </a:prstGeom>
          </p:spPr>
        </p:pic>
        <p:sp>
          <p:nvSpPr>
            <p:cNvPr id="212" name="TextBox 211"/>
            <p:cNvSpPr txBox="1"/>
            <p:nvPr/>
          </p:nvSpPr>
          <p:spPr>
            <a:xfrm>
              <a:off x="11045517" y="3358602"/>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11" cstate="email">
              <a:biLevel thresh="25000"/>
              <a:extLst>
                <a:ext uri="{28A0092B-C50C-407E-A947-70E740481C1C}">
                  <a14:useLocalDpi xmlns:a14="http://schemas.microsoft.com/office/drawing/2010/main"/>
                </a:ext>
              </a:extLst>
            </a:blip>
            <a:stretch>
              <a:fillRect/>
            </a:stretch>
          </p:blipFill>
          <p:spPr>
            <a:xfrm>
              <a:off x="10707697" y="3338544"/>
              <a:ext cx="286753" cy="286753"/>
            </a:xfrm>
            <a:prstGeom prst="rect">
              <a:avLst/>
            </a:prstGeom>
          </p:spPr>
        </p:pic>
        <p:sp>
          <p:nvSpPr>
            <p:cNvPr id="33" name="Rectangle 32"/>
            <p:cNvSpPr/>
            <p:nvPr/>
          </p:nvSpPr>
          <p:spPr bwMode="auto">
            <a:xfrm>
              <a:off x="6011602" y="4930460"/>
              <a:ext cx="6291748"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5" tIns="44798" rIns="89595"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Networking</a:t>
              </a:r>
            </a:p>
          </p:txBody>
        </p:sp>
        <p:sp>
          <p:nvSpPr>
            <p:cNvPr id="37" name="Rectangle 36"/>
            <p:cNvSpPr/>
            <p:nvPr/>
          </p:nvSpPr>
          <p:spPr bwMode="auto">
            <a:xfrm>
              <a:off x="6742874" y="532204"/>
              <a:ext cx="3539738" cy="133574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a:t>
              </a:r>
            </a:p>
          </p:txBody>
        </p:sp>
        <p:grpSp>
          <p:nvGrpSpPr>
            <p:cNvPr id="388" name="Group 387"/>
            <p:cNvGrpSpPr/>
            <p:nvPr/>
          </p:nvGrpSpPr>
          <p:grpSpPr>
            <a:xfrm>
              <a:off x="6923783" y="889774"/>
              <a:ext cx="1052323" cy="324187"/>
              <a:chOff x="8470741" y="3254791"/>
              <a:chExt cx="1052323" cy="324187"/>
            </a:xfrm>
          </p:grpSpPr>
          <p:sp>
            <p:nvSpPr>
              <p:cNvPr id="171" name="TextBox 170"/>
              <p:cNvSpPr txBox="1"/>
              <p:nvPr/>
            </p:nvSpPr>
            <p:spPr>
              <a:xfrm>
                <a:off x="8863908" y="3277873"/>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12" cstate="email">
                <a:biLevel thresh="25000"/>
                <a:extLst>
                  <a:ext uri="{28A0092B-C50C-407E-A947-70E740481C1C}">
                    <a14:useLocalDpi xmlns:a14="http://schemas.microsoft.com/office/drawing/2010/main"/>
                  </a:ext>
                </a:extLst>
              </a:blip>
              <a:stretch>
                <a:fillRect/>
              </a:stretch>
            </p:blipFill>
            <p:spPr>
              <a:xfrm>
                <a:off x="8470741" y="3254791"/>
                <a:ext cx="296809" cy="296809"/>
              </a:xfrm>
              <a:prstGeom prst="rect">
                <a:avLst/>
              </a:prstGeom>
            </p:spPr>
          </p:pic>
        </p:grpSp>
        <p:grpSp>
          <p:nvGrpSpPr>
            <p:cNvPr id="390" name="Group 389"/>
            <p:cNvGrpSpPr/>
            <p:nvPr/>
          </p:nvGrpSpPr>
          <p:grpSpPr>
            <a:xfrm>
              <a:off x="9045716" y="929682"/>
              <a:ext cx="993052" cy="352571"/>
              <a:chOff x="10592674" y="3294699"/>
              <a:chExt cx="993052" cy="352571"/>
            </a:xfrm>
          </p:grpSpPr>
          <p:sp>
            <p:nvSpPr>
              <p:cNvPr id="173" name="TextBox 172"/>
              <p:cNvSpPr txBox="1"/>
              <p:nvPr/>
            </p:nvSpPr>
            <p:spPr>
              <a:xfrm>
                <a:off x="10926570" y="3346165"/>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CosmosDB</a:t>
                </a: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4" name="Picture 173"/>
              <p:cNvPicPr>
                <a:picLocks noChangeAspect="1"/>
              </p:cNvPicPr>
              <p:nvPr/>
            </p:nvPicPr>
            <p:blipFill>
              <a:blip r:embed="rId13" cstate="email">
                <a:biLevel thresh="25000"/>
                <a:extLst>
                  <a:ext uri="{28A0092B-C50C-407E-A947-70E740481C1C}">
                    <a14:useLocalDpi xmlns:a14="http://schemas.microsoft.com/office/drawing/2010/main"/>
                  </a:ext>
                </a:extLst>
              </a:blip>
              <a:stretch>
                <a:fillRect/>
              </a:stretch>
            </p:blipFill>
            <p:spPr>
              <a:xfrm>
                <a:off x="10592674" y="3294699"/>
                <a:ext cx="290620" cy="290619"/>
              </a:xfrm>
              <a:prstGeom prst="rect">
                <a:avLst/>
              </a:prstGeom>
            </p:spPr>
          </p:pic>
        </p:grpSp>
        <p:grpSp>
          <p:nvGrpSpPr>
            <p:cNvPr id="391" name="Group 390"/>
            <p:cNvGrpSpPr/>
            <p:nvPr/>
          </p:nvGrpSpPr>
          <p:grpSpPr>
            <a:xfrm>
              <a:off x="8045777" y="1414488"/>
              <a:ext cx="1011763" cy="318839"/>
              <a:chOff x="9523064" y="3779505"/>
              <a:chExt cx="1011763" cy="318839"/>
            </a:xfrm>
          </p:grpSpPr>
          <p:sp>
            <p:nvSpPr>
              <p:cNvPr id="175" name="TextBox 174"/>
              <p:cNvSpPr txBox="1"/>
              <p:nvPr/>
            </p:nvSpPr>
            <p:spPr>
              <a:xfrm>
                <a:off x="9875671" y="3797239"/>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Redis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14" cstate="email">
                <a:biLevel thresh="25000"/>
                <a:extLst>
                  <a:ext uri="{28A0092B-C50C-407E-A947-70E740481C1C}">
                    <a14:useLocalDpi xmlns:a14="http://schemas.microsoft.com/office/drawing/2010/main"/>
                  </a:ext>
                </a:extLst>
              </a:blip>
              <a:stretch>
                <a:fillRect/>
              </a:stretch>
            </p:blipFill>
            <p:spPr>
              <a:xfrm>
                <a:off x="9523064" y="3779505"/>
                <a:ext cx="289282" cy="289282"/>
              </a:xfrm>
              <a:prstGeom prst="rect">
                <a:avLst/>
              </a:prstGeom>
            </p:spPr>
          </p:pic>
        </p:grpSp>
        <p:grpSp>
          <p:nvGrpSpPr>
            <p:cNvPr id="392" name="Group 391"/>
            <p:cNvGrpSpPr/>
            <p:nvPr/>
          </p:nvGrpSpPr>
          <p:grpSpPr>
            <a:xfrm>
              <a:off x="9559960" y="1410308"/>
              <a:ext cx="1011560" cy="324689"/>
              <a:chOff x="11106918" y="3775325"/>
              <a:chExt cx="1011560" cy="324689"/>
            </a:xfrm>
          </p:grpSpPr>
          <p:sp>
            <p:nvSpPr>
              <p:cNvPr id="177" name="TextBox 176"/>
              <p:cNvSpPr txBox="1"/>
              <p:nvPr/>
            </p:nvSpPr>
            <p:spPr>
              <a:xfrm>
                <a:off x="11459322" y="3798909"/>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Search</a:t>
                </a:r>
              </a:p>
              <a:p>
                <a:pPr marL="0" marR="0" lvl="0" indent="0" algn="l" defTabSz="913493" rtl="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15" cstate="email">
                <a:biLevel thresh="25000"/>
                <a:extLst>
                  <a:ext uri="{28A0092B-C50C-407E-A947-70E740481C1C}">
                    <a14:useLocalDpi xmlns:a14="http://schemas.microsoft.com/office/drawing/2010/main"/>
                  </a:ext>
                </a:extLst>
              </a:blip>
              <a:stretch>
                <a:fillRect/>
              </a:stretch>
            </p:blipFill>
            <p:spPr>
              <a:xfrm>
                <a:off x="11106918" y="3775325"/>
                <a:ext cx="293993" cy="293993"/>
              </a:xfrm>
              <a:prstGeom prst="rect">
                <a:avLst/>
              </a:prstGeom>
            </p:spPr>
          </p:pic>
        </p:grpSp>
        <p:grpSp>
          <p:nvGrpSpPr>
            <p:cNvPr id="393" name="Group 392"/>
            <p:cNvGrpSpPr/>
            <p:nvPr/>
          </p:nvGrpSpPr>
          <p:grpSpPr>
            <a:xfrm>
              <a:off x="8767152" y="1412176"/>
              <a:ext cx="1037278" cy="318561"/>
              <a:chOff x="10314110" y="3777193"/>
              <a:chExt cx="1037278" cy="318561"/>
            </a:xfrm>
          </p:grpSpPr>
          <p:sp>
            <p:nvSpPr>
              <p:cNvPr id="179" name="TextBox 178"/>
              <p:cNvSpPr txBox="1"/>
              <p:nvPr/>
            </p:nvSpPr>
            <p:spPr>
              <a:xfrm>
                <a:off x="10692232" y="3794649"/>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Storage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16" cstate="email">
                <a:biLevel thresh="25000"/>
                <a:extLst>
                  <a:ext uri="{28A0092B-C50C-407E-A947-70E740481C1C}">
                    <a14:useLocalDpi xmlns:a14="http://schemas.microsoft.com/office/drawing/2010/main"/>
                  </a:ext>
                </a:extLst>
              </a:blip>
              <a:stretch>
                <a:fillRect/>
              </a:stretch>
            </p:blipFill>
            <p:spPr>
              <a:xfrm>
                <a:off x="10314110" y="3777193"/>
                <a:ext cx="288561" cy="288560"/>
              </a:xfrm>
              <a:prstGeom prst="rect">
                <a:avLst/>
              </a:prstGeom>
            </p:spPr>
          </p:pic>
        </p:grpSp>
        <p:grpSp>
          <p:nvGrpSpPr>
            <p:cNvPr id="389" name="Group 388"/>
            <p:cNvGrpSpPr/>
            <p:nvPr/>
          </p:nvGrpSpPr>
          <p:grpSpPr>
            <a:xfrm>
              <a:off x="8028919" y="927036"/>
              <a:ext cx="773361" cy="354046"/>
              <a:chOff x="9575877" y="3292053"/>
              <a:chExt cx="773361" cy="354046"/>
            </a:xfrm>
          </p:grpSpPr>
          <p:pic>
            <p:nvPicPr>
              <p:cNvPr id="17" name="Picture 16"/>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9575877" y="3292053"/>
                <a:ext cx="320616" cy="290558"/>
              </a:xfrm>
              <a:prstGeom prst="rect">
                <a:avLst/>
              </a:prstGeom>
            </p:spPr>
          </p:pic>
          <p:sp>
            <p:nvSpPr>
              <p:cNvPr id="246" name="TextBox 245"/>
              <p:cNvSpPr txBox="1"/>
              <p:nvPr/>
            </p:nvSpPr>
            <p:spPr>
              <a:xfrm>
                <a:off x="9951425" y="3320023"/>
                <a:ext cx="397813" cy="32607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Data</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sp>
          <p:nvSpPr>
            <p:cNvPr id="9" name="Freeform 8"/>
            <p:cNvSpPr/>
            <p:nvPr/>
          </p:nvSpPr>
          <p:spPr bwMode="auto">
            <a:xfrm>
              <a:off x="11186705" y="2720539"/>
              <a:ext cx="69056" cy="3872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5938"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7" name="TextBox 196"/>
            <p:cNvSpPr txBox="1"/>
            <p:nvPr/>
          </p:nvSpPr>
          <p:spPr>
            <a:xfrm>
              <a:off x="11062374" y="780083"/>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Health Monitoring</a:t>
              </a:r>
            </a:p>
          </p:txBody>
        </p:sp>
        <p:grpSp>
          <p:nvGrpSpPr>
            <p:cNvPr id="229" name="Group 228"/>
            <p:cNvGrpSpPr/>
            <p:nvPr/>
          </p:nvGrpSpPr>
          <p:grpSpPr>
            <a:xfrm>
              <a:off x="10701099" y="766052"/>
              <a:ext cx="310605" cy="667840"/>
              <a:chOff x="10740783" y="736599"/>
              <a:chExt cx="310605" cy="667839"/>
            </a:xfrm>
          </p:grpSpPr>
          <p:pic>
            <p:nvPicPr>
              <p:cNvPr id="222" name="Picture 221"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10740783" y="736599"/>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Rectangle 23"/>
            <p:cNvSpPr/>
            <p:nvPr/>
          </p:nvSpPr>
          <p:spPr bwMode="auto">
            <a:xfrm>
              <a:off x="6072473" y="5231160"/>
              <a:ext cx="843562"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227" name="Picture 226"/>
            <p:cNvPicPr>
              <a:picLocks noChangeAspect="1"/>
            </p:cNvPicPr>
            <p:nvPr/>
          </p:nvPicPr>
          <p:blipFill>
            <a:blip r:embed="rId19" cstate="email">
              <a:biLevel thresh="25000"/>
              <a:extLst>
                <a:ext uri="{28A0092B-C50C-407E-A947-70E740481C1C}">
                  <a14:useLocalDpi xmlns:a14="http://schemas.microsoft.com/office/drawing/2010/main"/>
                </a:ext>
              </a:extLst>
            </a:blip>
            <a:stretch>
              <a:fillRect/>
            </a:stretch>
          </p:blipFill>
          <p:spPr>
            <a:xfrm>
              <a:off x="6082198" y="5251801"/>
              <a:ext cx="267702" cy="267702"/>
            </a:xfrm>
            <a:prstGeom prst="rect">
              <a:avLst/>
            </a:prstGeom>
            <a:solidFill>
              <a:srgbClr val="0072C6"/>
            </a:solidFill>
          </p:spPr>
        </p:pic>
        <p:sp>
          <p:nvSpPr>
            <p:cNvPr id="27" name="Rectangle 26"/>
            <p:cNvSpPr/>
            <p:nvPr/>
          </p:nvSpPr>
          <p:spPr bwMode="auto">
            <a:xfrm>
              <a:off x="8562711" y="5275218"/>
              <a:ext cx="925510"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17919" rIns="0" bIns="89595"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228" name="Picture 227"/>
            <p:cNvPicPr>
              <a:picLocks noChangeAspect="1"/>
            </p:cNvPicPr>
            <p:nvPr/>
          </p:nvPicPr>
          <p:blipFill>
            <a:blip r:embed="rId20" cstate="email">
              <a:biLevel thresh="25000"/>
              <a:extLst>
                <a:ext uri="{28A0092B-C50C-407E-A947-70E740481C1C}">
                  <a14:useLocalDpi xmlns:a14="http://schemas.microsoft.com/office/drawing/2010/main"/>
                </a:ext>
              </a:extLst>
            </a:blip>
            <a:stretch>
              <a:fillRect/>
            </a:stretch>
          </p:blipFill>
          <p:spPr>
            <a:xfrm>
              <a:off x="8564935" y="5259772"/>
              <a:ext cx="251761" cy="251761"/>
            </a:xfrm>
            <a:prstGeom prst="rect">
              <a:avLst/>
            </a:prstGeom>
            <a:solidFill>
              <a:srgbClr val="0072C6"/>
            </a:solidFill>
          </p:spPr>
        </p:pic>
        <p:sp>
          <p:nvSpPr>
            <p:cNvPr id="25" name="Rectangle 24"/>
            <p:cNvSpPr/>
            <p:nvPr/>
          </p:nvSpPr>
          <p:spPr bwMode="auto">
            <a:xfrm>
              <a:off x="3021712" y="5284429"/>
              <a:ext cx="5698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a:t>
              </a:r>
            </a:p>
          </p:txBody>
        </p:sp>
        <p:pic>
          <p:nvPicPr>
            <p:cNvPr id="232" name="Picture 231"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3033370" y="5271155"/>
              <a:ext cx="247169" cy="247170"/>
            </a:xfrm>
            <a:prstGeom prst="rect">
              <a:avLst/>
            </a:prstGeom>
          </p:spPr>
        </p:pic>
        <p:sp>
          <p:nvSpPr>
            <p:cNvPr id="26" name="Rectangle 25"/>
            <p:cNvSpPr/>
            <p:nvPr/>
          </p:nvSpPr>
          <p:spPr bwMode="auto">
            <a:xfrm>
              <a:off x="4531845" y="5289354"/>
              <a:ext cx="571089"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p:txBody>
        </p:sp>
        <p:pic>
          <p:nvPicPr>
            <p:cNvPr id="233" name="Picture 232"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4543126" y="5276081"/>
              <a:ext cx="247169" cy="247170"/>
            </a:xfrm>
            <a:prstGeom prst="rect">
              <a:avLst/>
            </a:prstGeom>
          </p:spPr>
        </p:pic>
        <p:sp>
          <p:nvSpPr>
            <p:cNvPr id="61" name="Rectangle 60"/>
            <p:cNvSpPr/>
            <p:nvPr/>
          </p:nvSpPr>
          <p:spPr bwMode="auto">
            <a:xfrm>
              <a:off x="5176861" y="5284427"/>
              <a:ext cx="615430"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Disks</a:t>
              </a:r>
            </a:p>
          </p:txBody>
        </p:sp>
        <p:pic>
          <p:nvPicPr>
            <p:cNvPr id="234" name="Picture 233"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5180537" y="5271155"/>
              <a:ext cx="247169" cy="247170"/>
            </a:xfrm>
            <a:prstGeom prst="rect">
              <a:avLst/>
            </a:prstGeom>
          </p:spPr>
        </p:pic>
        <p:sp>
          <p:nvSpPr>
            <p:cNvPr id="43" name="Rectangle 42"/>
            <p:cNvSpPr/>
            <p:nvPr/>
          </p:nvSpPr>
          <p:spPr bwMode="auto">
            <a:xfrm>
              <a:off x="273828" y="5296256"/>
              <a:ext cx="114978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Machines</a:t>
              </a:r>
            </a:p>
          </p:txBody>
        </p:sp>
        <p:pic>
          <p:nvPicPr>
            <p:cNvPr id="235" name="Picture 234"/>
            <p:cNvPicPr>
              <a:picLocks noChangeAspect="1"/>
            </p:cNvPicPr>
            <p:nvPr/>
          </p:nvPicPr>
          <p:blipFill>
            <a:blip r:embed="rId22" cstate="email">
              <a:biLevel thresh="25000"/>
              <a:extLst>
                <a:ext uri="{28A0092B-C50C-407E-A947-70E740481C1C}">
                  <a14:useLocalDpi xmlns:a14="http://schemas.microsoft.com/office/drawing/2010/main"/>
                </a:ext>
              </a:extLst>
            </a:blip>
            <a:stretch>
              <a:fillRect/>
            </a:stretch>
          </p:blipFill>
          <p:spPr>
            <a:xfrm>
              <a:off x="250303" y="5281215"/>
              <a:ext cx="261581" cy="261582"/>
            </a:xfrm>
            <a:prstGeom prst="rect">
              <a:avLst/>
            </a:prstGeom>
            <a:ln>
              <a:noFill/>
            </a:ln>
          </p:spPr>
        </p:pic>
        <p:sp>
          <p:nvSpPr>
            <p:cNvPr id="236" name="TextBox 235"/>
            <p:cNvSpPr txBox="1"/>
            <p:nvPr/>
          </p:nvSpPr>
          <p:spPr>
            <a:xfrm>
              <a:off x="11062374" y="1231696"/>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AD Privileged</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Identity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10695453" y="1253262"/>
              <a:ext cx="245456" cy="317925"/>
            </a:xfrm>
            <a:prstGeom prst="rect">
              <a:avLst/>
            </a:prstGeom>
          </p:spPr>
        </p:pic>
        <p:sp>
          <p:nvSpPr>
            <p:cNvPr id="28" name="Rectangle 27"/>
            <p:cNvSpPr/>
            <p:nvPr/>
          </p:nvSpPr>
          <p:spPr bwMode="auto">
            <a:xfrm>
              <a:off x="9495794" y="5230828"/>
              <a:ext cx="921643"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89" name="Picture 88"/>
            <p:cNvPicPr>
              <a:picLocks noChangeAspect="1"/>
            </p:cNvPicPr>
            <p:nvPr/>
          </p:nvPicPr>
          <p:blipFill>
            <a:blip r:embed="rId24" cstate="email">
              <a:biLevel thresh="25000"/>
              <a:extLst>
                <a:ext uri="{28A0092B-C50C-407E-A947-70E740481C1C}">
                  <a14:useLocalDpi xmlns:a14="http://schemas.microsoft.com/office/drawing/2010/main"/>
                </a:ext>
              </a:extLst>
            </a:blip>
            <a:stretch>
              <a:fillRect/>
            </a:stretch>
          </p:blipFill>
          <p:spPr>
            <a:xfrm>
              <a:off x="9543599" y="5280589"/>
              <a:ext cx="210127" cy="210127"/>
            </a:xfrm>
            <a:prstGeom prst="rect">
              <a:avLst/>
            </a:prstGeom>
            <a:solidFill>
              <a:srgbClr val="0072C6"/>
            </a:solidFill>
          </p:spPr>
        </p:pic>
        <p:sp>
          <p:nvSpPr>
            <p:cNvPr id="247" name="Rectangle 246"/>
            <p:cNvSpPr/>
            <p:nvPr/>
          </p:nvSpPr>
          <p:spPr bwMode="auto">
            <a:xfrm>
              <a:off x="11373143"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3583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a:t>
              </a:r>
            </a:p>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Gateway</a:t>
              </a:r>
            </a:p>
          </p:txBody>
        </p:sp>
        <p:sp>
          <p:nvSpPr>
            <p:cNvPr id="327" name="Freeform 326"/>
            <p:cNvSpPr/>
            <p:nvPr/>
          </p:nvSpPr>
          <p:spPr bwMode="auto">
            <a:xfrm rot="2700000">
              <a:off x="11423302" y="5291608"/>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29" name="TextBox 328"/>
            <p:cNvSpPr txBox="1"/>
            <p:nvPr/>
          </p:nvSpPr>
          <p:spPr>
            <a:xfrm>
              <a:off x="11057160" y="2795981"/>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Operational</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30" name="Picture 329" descr="Operational Insights.png"/>
            <p:cNvPicPr>
              <a:picLocks noChangeAspect="1"/>
            </p:cNvPicPr>
            <p:nvPr/>
          </p:nvPicPr>
          <p:blipFill>
            <a:blip r:embed="rId25" cstate="email">
              <a:biLevel thresh="25000"/>
              <a:extLst>
                <a:ext uri="{28A0092B-C50C-407E-A947-70E740481C1C}">
                  <a14:useLocalDpi xmlns:a14="http://schemas.microsoft.com/office/drawing/2010/main"/>
                </a:ext>
              </a:extLst>
            </a:blip>
            <a:stretch>
              <a:fillRect/>
            </a:stretch>
          </p:blipFill>
          <p:spPr>
            <a:xfrm>
              <a:off x="10698990" y="2750675"/>
              <a:ext cx="280231" cy="280232"/>
            </a:xfrm>
            <a:prstGeom prst="rect">
              <a:avLst/>
            </a:prstGeom>
          </p:spPr>
        </p:pic>
        <p:sp>
          <p:nvSpPr>
            <p:cNvPr id="35" name="Rectangle 34"/>
            <p:cNvSpPr/>
            <p:nvPr/>
          </p:nvSpPr>
          <p:spPr bwMode="auto">
            <a:xfrm>
              <a:off x="2019355" y="2924476"/>
              <a:ext cx="2289675" cy="1673141"/>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 Services</a:t>
              </a:r>
            </a:p>
          </p:txBody>
        </p:sp>
        <p:grpSp>
          <p:nvGrpSpPr>
            <p:cNvPr id="344" name="Group 343"/>
            <p:cNvGrpSpPr/>
            <p:nvPr/>
          </p:nvGrpSpPr>
          <p:grpSpPr>
            <a:xfrm>
              <a:off x="5592672" y="1532909"/>
              <a:ext cx="1001364" cy="338014"/>
              <a:chOff x="6918739" y="2547997"/>
              <a:chExt cx="1001364" cy="338014"/>
            </a:xfrm>
          </p:grpSpPr>
          <p:sp>
            <p:nvSpPr>
              <p:cNvPr id="145" name="TextBox 144"/>
              <p:cNvSpPr txBox="1"/>
              <p:nvPr/>
            </p:nvSpPr>
            <p:spPr>
              <a:xfrm>
                <a:off x="7260947" y="2584905"/>
                <a:ext cx="659156" cy="30110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Cloud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26" cstate="email">
                <a:biLevel thresh="25000"/>
                <a:extLst>
                  <a:ext uri="{28A0092B-C50C-407E-A947-70E740481C1C}">
                    <a14:useLocalDpi xmlns:a14="http://schemas.microsoft.com/office/drawing/2010/main"/>
                  </a:ext>
                </a:extLst>
              </a:blip>
              <a:stretch>
                <a:fillRect/>
              </a:stretch>
            </p:blipFill>
            <p:spPr>
              <a:xfrm>
                <a:off x="6918739" y="2547997"/>
                <a:ext cx="289802" cy="289802"/>
              </a:xfrm>
              <a:prstGeom prst="rect">
                <a:avLst/>
              </a:prstGeom>
            </p:spPr>
          </p:pic>
        </p:grpSp>
        <p:grpSp>
          <p:nvGrpSpPr>
            <p:cNvPr id="345" name="Group 344"/>
            <p:cNvGrpSpPr/>
            <p:nvPr/>
          </p:nvGrpSpPr>
          <p:grpSpPr>
            <a:xfrm>
              <a:off x="2258989" y="3829575"/>
              <a:ext cx="1007741" cy="320053"/>
              <a:chOff x="3566502" y="2427953"/>
              <a:chExt cx="1007741" cy="320053"/>
            </a:xfrm>
          </p:grpSpPr>
          <p:sp>
            <p:nvSpPr>
              <p:cNvPr id="147" name="TextBox 146"/>
              <p:cNvSpPr txBox="1"/>
              <p:nvPr/>
            </p:nvSpPr>
            <p:spPr>
              <a:xfrm>
                <a:off x="3915087" y="2427953"/>
                <a:ext cx="659156" cy="30110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27" cstate="email">
                <a:biLevel thresh="25000"/>
                <a:extLst>
                  <a:ext uri="{28A0092B-C50C-407E-A947-70E740481C1C}">
                    <a14:useLocalDpi xmlns:a14="http://schemas.microsoft.com/office/drawing/2010/main"/>
                  </a:ext>
                </a:extLst>
              </a:blip>
              <a:stretch>
                <a:fillRect/>
              </a:stretch>
            </p:blipFill>
            <p:spPr>
              <a:xfrm>
                <a:off x="3566502" y="2444470"/>
                <a:ext cx="303536" cy="303536"/>
              </a:xfrm>
              <a:prstGeom prst="rect">
                <a:avLst/>
              </a:prstGeom>
            </p:spPr>
          </p:pic>
        </p:grpSp>
        <p:grpSp>
          <p:nvGrpSpPr>
            <p:cNvPr id="346" name="Group 345"/>
            <p:cNvGrpSpPr/>
            <p:nvPr/>
          </p:nvGrpSpPr>
          <p:grpSpPr>
            <a:xfrm>
              <a:off x="3287026" y="3832353"/>
              <a:ext cx="1045050" cy="363426"/>
              <a:chOff x="4317137" y="2420457"/>
              <a:chExt cx="1045050" cy="363426"/>
            </a:xfrm>
          </p:grpSpPr>
          <p:sp>
            <p:nvSpPr>
              <p:cNvPr id="149" name="TextBox 148"/>
              <p:cNvSpPr txBox="1"/>
              <p:nvPr/>
            </p:nvSpPr>
            <p:spPr>
              <a:xfrm>
                <a:off x="4703031" y="2482777"/>
                <a:ext cx="659156" cy="30110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RemoteApp</a:t>
                </a:r>
              </a:p>
            </p:txBody>
          </p:sp>
          <p:pic>
            <p:nvPicPr>
              <p:cNvPr id="150" name="Picture 149"/>
              <p:cNvPicPr>
                <a:picLocks noChangeAspect="1"/>
              </p:cNvPicPr>
              <p:nvPr/>
            </p:nvPicPr>
            <p:blipFill>
              <a:blip r:embed="rId28" cstate="email">
                <a:biLevel thresh="25000"/>
                <a:extLst>
                  <a:ext uri="{28A0092B-C50C-407E-A947-70E740481C1C}">
                    <a14:useLocalDpi xmlns:a14="http://schemas.microsoft.com/office/drawing/2010/main"/>
                  </a:ext>
                </a:extLst>
              </a:blip>
              <a:stretch>
                <a:fillRect/>
              </a:stretch>
            </p:blipFill>
            <p:spPr>
              <a:xfrm>
                <a:off x="4317137" y="2420457"/>
                <a:ext cx="291655" cy="291656"/>
              </a:xfrm>
              <a:prstGeom prst="rect">
                <a:avLst/>
              </a:prstGeom>
            </p:spPr>
          </p:pic>
        </p:grpSp>
        <p:sp>
          <p:nvSpPr>
            <p:cNvPr id="349" name="TextBox 348"/>
            <p:cNvSpPr txBox="1"/>
            <p:nvPr/>
          </p:nvSpPr>
          <p:spPr>
            <a:xfrm>
              <a:off x="5081945" y="2047294"/>
              <a:ext cx="659156" cy="30110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4739894" y="2031106"/>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2" name="Rectangle 41"/>
            <p:cNvSpPr/>
            <p:nvPr/>
          </p:nvSpPr>
          <p:spPr bwMode="auto">
            <a:xfrm>
              <a:off x="4422349" y="2826742"/>
              <a:ext cx="2190056" cy="177395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Developer Services</a:t>
              </a:r>
            </a:p>
          </p:txBody>
        </p:sp>
        <p:grpSp>
          <p:nvGrpSpPr>
            <p:cNvPr id="144" name="Group 143"/>
            <p:cNvGrpSpPr/>
            <p:nvPr/>
          </p:nvGrpSpPr>
          <p:grpSpPr>
            <a:xfrm>
              <a:off x="4542997" y="3282151"/>
              <a:ext cx="1016238" cy="309095"/>
              <a:chOff x="9204452" y="1809539"/>
              <a:chExt cx="1016238" cy="309095"/>
            </a:xfrm>
          </p:grpSpPr>
          <p:sp>
            <p:nvSpPr>
              <p:cNvPr id="167" name="TextBox 166"/>
              <p:cNvSpPr txBox="1"/>
              <p:nvPr/>
            </p:nvSpPr>
            <p:spPr>
              <a:xfrm>
                <a:off x="9551307" y="1868609"/>
                <a:ext cx="669383" cy="250025"/>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29" cstate="email">
                <a:biLevel thresh="25000"/>
                <a:extLst>
                  <a:ext uri="{28A0092B-C50C-407E-A947-70E740481C1C}">
                    <a14:useLocalDpi xmlns:a14="http://schemas.microsoft.com/office/drawing/2010/main"/>
                  </a:ext>
                </a:extLst>
              </a:blip>
              <a:stretch>
                <a:fillRect/>
              </a:stretch>
            </p:blipFill>
            <p:spPr>
              <a:xfrm>
                <a:off x="9204452" y="1809539"/>
                <a:ext cx="290489" cy="290489"/>
              </a:xfrm>
              <a:prstGeom prst="rect">
                <a:avLst/>
              </a:prstGeom>
            </p:spPr>
          </p:pic>
        </p:grpSp>
        <p:grpSp>
          <p:nvGrpSpPr>
            <p:cNvPr id="363" name="Group 362"/>
            <p:cNvGrpSpPr/>
            <p:nvPr/>
          </p:nvGrpSpPr>
          <p:grpSpPr>
            <a:xfrm>
              <a:off x="4486004" y="4153250"/>
              <a:ext cx="1057781" cy="319392"/>
              <a:chOff x="9197460" y="2680638"/>
              <a:chExt cx="1057781" cy="319392"/>
            </a:xfrm>
          </p:grpSpPr>
          <p:sp>
            <p:nvSpPr>
              <p:cNvPr id="169" name="TextBox 168"/>
              <p:cNvSpPr txBox="1"/>
              <p:nvPr/>
            </p:nvSpPr>
            <p:spPr>
              <a:xfrm>
                <a:off x="9596085" y="2698925"/>
                <a:ext cx="659156" cy="301105"/>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Application</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30" cstate="email">
                <a:biLevel thresh="25000"/>
                <a:extLst>
                  <a:ext uri="{28A0092B-C50C-407E-A947-70E740481C1C}">
                    <a14:useLocalDpi xmlns:a14="http://schemas.microsoft.com/office/drawing/2010/main"/>
                  </a:ext>
                </a:extLst>
              </a:blip>
              <a:stretch>
                <a:fillRect/>
              </a:stretch>
            </p:blipFill>
            <p:spPr>
              <a:xfrm>
                <a:off x="9197460" y="2680638"/>
                <a:ext cx="292274" cy="292274"/>
              </a:xfrm>
              <a:prstGeom prst="rect">
                <a:avLst/>
              </a:prstGeom>
            </p:spPr>
          </p:pic>
        </p:grpSp>
        <p:grpSp>
          <p:nvGrpSpPr>
            <p:cNvPr id="374" name="Group 373"/>
            <p:cNvGrpSpPr/>
            <p:nvPr/>
          </p:nvGrpSpPr>
          <p:grpSpPr>
            <a:xfrm>
              <a:off x="4502673" y="3710236"/>
              <a:ext cx="907749" cy="314754"/>
              <a:chOff x="8437736" y="1160854"/>
              <a:chExt cx="907749" cy="314754"/>
            </a:xfrm>
          </p:grpSpPr>
          <p:sp>
            <p:nvSpPr>
              <p:cNvPr id="239" name="TextBox 238"/>
              <p:cNvSpPr txBox="1"/>
              <p:nvPr/>
            </p:nvSpPr>
            <p:spPr>
              <a:xfrm>
                <a:off x="8784614" y="1217990"/>
                <a:ext cx="560871" cy="257618"/>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VS Team Services</a:t>
                </a:r>
              </a:p>
            </p:txBody>
          </p:sp>
          <p:sp>
            <p:nvSpPr>
              <p:cNvPr id="371" name="Freeform 370"/>
              <p:cNvSpPr/>
              <p:nvPr/>
            </p:nvSpPr>
            <p:spPr bwMode="auto">
              <a:xfrm>
                <a:off x="8437736" y="1160854"/>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sp>
          <p:nvSpPr>
            <p:cNvPr id="62" name="Rectangle 61"/>
            <p:cNvSpPr/>
            <p:nvPr/>
          </p:nvSpPr>
          <p:spPr bwMode="auto">
            <a:xfrm>
              <a:off x="1680586" y="5305120"/>
              <a:ext cx="86174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grpSp>
          <p:nvGrpSpPr>
            <p:cNvPr id="412" name="Group 411"/>
            <p:cNvGrpSpPr/>
            <p:nvPr/>
          </p:nvGrpSpPr>
          <p:grpSpPr>
            <a:xfrm>
              <a:off x="1693311" y="5326879"/>
              <a:ext cx="221053" cy="170255"/>
              <a:chOff x="729660" y="5278586"/>
              <a:chExt cx="294653" cy="226942"/>
            </a:xfrm>
          </p:grpSpPr>
          <p:grpSp>
            <p:nvGrpSpPr>
              <p:cNvPr id="402" name="Group 401"/>
              <p:cNvGrpSpPr/>
              <p:nvPr/>
            </p:nvGrpSpPr>
            <p:grpSpPr>
              <a:xfrm>
                <a:off x="748309" y="5298113"/>
                <a:ext cx="97032" cy="104038"/>
                <a:chOff x="-760416" y="3893954"/>
                <a:chExt cx="291844" cy="312914"/>
              </a:xfrm>
              <a:solidFill>
                <a:schemeClr val="bg1"/>
              </a:solidFill>
            </p:grpSpPr>
            <p:sp>
              <p:nvSpPr>
                <p:cNvPr id="397" name="Diamond 396"/>
                <p:cNvSpPr/>
                <p:nvPr/>
              </p:nvSpPr>
              <p:spPr bwMode="auto">
                <a:xfrm rot="19690132">
                  <a:off x="-760416" y="3960080"/>
                  <a:ext cx="148049"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98" name="Diamond 397"/>
                <p:cNvSpPr/>
                <p:nvPr/>
              </p:nvSpPr>
              <p:spPr bwMode="auto">
                <a:xfrm rot="1935408">
                  <a:off x="-622514" y="3960220"/>
                  <a:ext cx="153942"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99" name="Diamond 398"/>
                <p:cNvSpPr/>
                <p:nvPr/>
              </p:nvSpPr>
              <p:spPr bwMode="auto">
                <a:xfrm rot="5400000">
                  <a:off x="-691931" y="3848129"/>
                  <a:ext cx="153937" cy="245588"/>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sp>
            <p:nvSpPr>
              <p:cNvPr id="403" name="Rounded Rectangle 402"/>
              <p:cNvSpPr/>
              <p:nvPr/>
            </p:nvSpPr>
            <p:spPr bwMode="auto">
              <a:xfrm>
                <a:off x="729660" y="5278586"/>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404" name="Group 403"/>
              <p:cNvGrpSpPr/>
              <p:nvPr/>
            </p:nvGrpSpPr>
            <p:grpSpPr>
              <a:xfrm>
                <a:off x="893156" y="5298645"/>
                <a:ext cx="97032" cy="104036"/>
                <a:chOff x="-760425" y="3893952"/>
                <a:chExt cx="291846" cy="312908"/>
              </a:xfrm>
              <a:solidFill>
                <a:schemeClr val="bg1"/>
              </a:solidFill>
            </p:grpSpPr>
            <p:sp>
              <p:nvSpPr>
                <p:cNvPr id="405" name="Diamond 404"/>
                <p:cNvSpPr/>
                <p:nvPr/>
              </p:nvSpPr>
              <p:spPr bwMode="auto">
                <a:xfrm rot="19690132">
                  <a:off x="-760425" y="3960082"/>
                  <a:ext cx="148050" cy="245583"/>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06" name="Diamond 405"/>
                <p:cNvSpPr/>
                <p:nvPr/>
              </p:nvSpPr>
              <p:spPr bwMode="auto">
                <a:xfrm rot="1935408">
                  <a:off x="-622522" y="3960219"/>
                  <a:ext cx="153943" cy="246641"/>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07" name="Diamond 406"/>
                <p:cNvSpPr/>
                <p:nvPr/>
              </p:nvSpPr>
              <p:spPr bwMode="auto">
                <a:xfrm rot="5400000">
                  <a:off x="-691939" y="3848130"/>
                  <a:ext cx="153939" cy="245584"/>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nvGrpSpPr>
              <p:cNvPr id="408" name="Group 407"/>
              <p:cNvGrpSpPr/>
              <p:nvPr/>
            </p:nvGrpSpPr>
            <p:grpSpPr>
              <a:xfrm>
                <a:off x="824684" y="5380094"/>
                <a:ext cx="97032" cy="104038"/>
                <a:chOff x="-760434" y="3893950"/>
                <a:chExt cx="291848" cy="312914"/>
              </a:xfrm>
              <a:solidFill>
                <a:schemeClr val="bg1"/>
              </a:solidFill>
            </p:grpSpPr>
            <p:sp>
              <p:nvSpPr>
                <p:cNvPr id="409" name="Diamond 408"/>
                <p:cNvSpPr/>
                <p:nvPr/>
              </p:nvSpPr>
              <p:spPr bwMode="auto">
                <a:xfrm rot="19690132">
                  <a:off x="-760434" y="3960080"/>
                  <a:ext cx="148051"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10" name="Diamond 409"/>
                <p:cNvSpPr/>
                <p:nvPr/>
              </p:nvSpPr>
              <p:spPr bwMode="auto">
                <a:xfrm rot="1935408">
                  <a:off x="-622530" y="3960220"/>
                  <a:ext cx="153944" cy="24664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11" name="Diamond 410"/>
                <p:cNvSpPr/>
                <p:nvPr/>
              </p:nvSpPr>
              <p:spPr bwMode="auto">
                <a:xfrm rot="5400000">
                  <a:off x="-691960" y="3848128"/>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sp>
          <p:nvSpPr>
            <p:cNvPr id="30" name="Rectangle 29"/>
            <p:cNvSpPr/>
            <p:nvPr/>
          </p:nvSpPr>
          <p:spPr bwMode="auto">
            <a:xfrm>
              <a:off x="7811715" y="5284096"/>
              <a:ext cx="691304"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 name="Picture 3"/>
            <p:cNvPicPr>
              <a:picLocks noChangeAspect="1"/>
            </p:cNvPicPr>
            <p:nvPr/>
          </p:nvPicPr>
          <p:blipFill>
            <a:blip r:embed="rId31" cstate="email">
              <a:biLevel thresh="25000"/>
              <a:extLst>
                <a:ext uri="{28A0092B-C50C-407E-A947-70E740481C1C}">
                  <a14:useLocalDpi xmlns:a14="http://schemas.microsoft.com/office/drawing/2010/main"/>
                </a:ext>
              </a:extLst>
            </a:blip>
            <a:stretch>
              <a:fillRect/>
            </a:stretch>
          </p:blipFill>
          <p:spPr>
            <a:xfrm>
              <a:off x="7861327" y="5279820"/>
              <a:ext cx="211665" cy="211665"/>
            </a:xfrm>
            <a:prstGeom prst="rect">
              <a:avLst/>
            </a:prstGeom>
            <a:solidFill>
              <a:srgbClr val="0072C6"/>
            </a:solidFill>
          </p:spPr>
        </p:pic>
        <p:sp>
          <p:nvSpPr>
            <p:cNvPr id="34" name="Rectangle 33"/>
            <p:cNvSpPr/>
            <p:nvPr/>
          </p:nvSpPr>
          <p:spPr bwMode="auto">
            <a:xfrm>
              <a:off x="10458851"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Gateway</a:t>
              </a:r>
            </a:p>
          </p:txBody>
        </p:sp>
        <p:pic>
          <p:nvPicPr>
            <p:cNvPr id="10" name="Picture 9"/>
            <p:cNvPicPr>
              <a:picLocks noChangeAspect="1"/>
            </p:cNvPicPr>
            <p:nvPr/>
          </p:nvPicPr>
          <p:blipFill>
            <a:blip r:embed="rId32" cstate="email">
              <a:biLevel thresh="25000"/>
              <a:extLst>
                <a:ext uri="{28A0092B-C50C-407E-A947-70E740481C1C}">
                  <a14:useLocalDpi xmlns:a14="http://schemas.microsoft.com/office/drawing/2010/main"/>
                </a:ext>
              </a:extLst>
            </a:blip>
            <a:stretch>
              <a:fillRect/>
            </a:stretch>
          </p:blipFill>
          <p:spPr>
            <a:xfrm>
              <a:off x="10461236" y="5264905"/>
              <a:ext cx="241495" cy="241495"/>
            </a:xfrm>
            <a:prstGeom prst="rect">
              <a:avLst/>
            </a:prstGeom>
            <a:solidFill>
              <a:srgbClr val="0072C6"/>
            </a:solidFill>
          </p:spPr>
        </p:pic>
        <p:sp>
          <p:nvSpPr>
            <p:cNvPr id="29" name="Rectangle 28"/>
            <p:cNvSpPr/>
            <p:nvPr/>
          </p:nvSpPr>
          <p:spPr bwMode="auto">
            <a:xfrm>
              <a:off x="6949673" y="5231160"/>
              <a:ext cx="829620"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12" name="Picture 11"/>
            <p:cNvPicPr>
              <a:picLocks noChangeAspect="1"/>
            </p:cNvPicPr>
            <p:nvPr/>
          </p:nvPicPr>
          <p:blipFill>
            <a:blip r:embed="rId33" cstate="email">
              <a:biLevel thresh="25000"/>
              <a:extLst>
                <a:ext uri="{28A0092B-C50C-407E-A947-70E740481C1C}">
                  <a14:useLocalDpi xmlns:a14="http://schemas.microsoft.com/office/drawing/2010/main"/>
                </a:ext>
              </a:extLst>
            </a:blip>
            <a:stretch>
              <a:fillRect/>
            </a:stretch>
          </p:blipFill>
          <p:spPr>
            <a:xfrm>
              <a:off x="6989271" y="5266231"/>
              <a:ext cx="238842" cy="238842"/>
            </a:xfrm>
            <a:prstGeom prst="rect">
              <a:avLst/>
            </a:prstGeom>
            <a:solidFill>
              <a:srgbClr val="0072C6"/>
            </a:solidFill>
          </p:spPr>
        </p:pic>
        <p:sp>
          <p:nvSpPr>
            <p:cNvPr id="244" name="TextBox 243"/>
            <p:cNvSpPr txBox="1"/>
            <p:nvPr/>
          </p:nvSpPr>
          <p:spPr>
            <a:xfrm>
              <a:off x="11037815" y="1820544"/>
              <a:ext cx="659156" cy="302667"/>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Domain Services </a:t>
              </a:r>
              <a:b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45" name="Picture 244"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10669129" y="1729724"/>
              <a:ext cx="298103" cy="298102"/>
            </a:xfrm>
            <a:prstGeom prst="rect">
              <a:avLst/>
            </a:prstGeom>
          </p:spPr>
        </p:pic>
        <p:sp>
          <p:nvSpPr>
            <p:cNvPr id="39" name="Rectangle 38"/>
            <p:cNvSpPr/>
            <p:nvPr/>
          </p:nvSpPr>
          <p:spPr bwMode="auto">
            <a:xfrm>
              <a:off x="6737951" y="2732088"/>
              <a:ext cx="3544295" cy="187153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Analytics &amp; IoT</a:t>
              </a:r>
            </a:p>
          </p:txBody>
        </p:sp>
        <p:grpSp>
          <p:nvGrpSpPr>
            <p:cNvPr id="381" name="Group 380"/>
            <p:cNvGrpSpPr/>
            <p:nvPr/>
          </p:nvGrpSpPr>
          <p:grpSpPr>
            <a:xfrm>
              <a:off x="6987800" y="3129255"/>
              <a:ext cx="1011681" cy="347362"/>
              <a:chOff x="6105768" y="3646317"/>
              <a:chExt cx="1011681" cy="347362"/>
            </a:xfrm>
          </p:grpSpPr>
          <p:sp>
            <p:nvSpPr>
              <p:cNvPr id="181" name="TextBox 180"/>
              <p:cNvSpPr txBox="1"/>
              <p:nvPr/>
            </p:nvSpPr>
            <p:spPr>
              <a:xfrm>
                <a:off x="6458293" y="3692574"/>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HDInsight</a:t>
                </a:r>
              </a:p>
            </p:txBody>
          </p:sp>
          <p:pic>
            <p:nvPicPr>
              <p:cNvPr id="182" name="Picture 181"/>
              <p:cNvPicPr>
                <a:picLocks noChangeAspect="1"/>
              </p:cNvPicPr>
              <p:nvPr/>
            </p:nvPicPr>
            <p:blipFill>
              <a:blip r:embed="rId34" cstate="email">
                <a:biLevel thresh="25000"/>
                <a:extLst>
                  <a:ext uri="{28A0092B-C50C-407E-A947-70E740481C1C}">
                    <a14:useLocalDpi xmlns:a14="http://schemas.microsoft.com/office/drawing/2010/main"/>
                  </a:ext>
                </a:extLst>
              </a:blip>
              <a:stretch>
                <a:fillRect/>
              </a:stretch>
            </p:blipFill>
            <p:spPr>
              <a:xfrm>
                <a:off x="6105768" y="3646317"/>
                <a:ext cx="296813" cy="296813"/>
              </a:xfrm>
              <a:prstGeom prst="rect">
                <a:avLst/>
              </a:prstGeom>
            </p:spPr>
          </p:pic>
        </p:grpSp>
        <p:grpSp>
          <p:nvGrpSpPr>
            <p:cNvPr id="382" name="Group 381"/>
            <p:cNvGrpSpPr/>
            <p:nvPr/>
          </p:nvGrpSpPr>
          <p:grpSpPr>
            <a:xfrm>
              <a:off x="8114677" y="3152375"/>
              <a:ext cx="951185" cy="301105"/>
              <a:chOff x="7232645" y="3669437"/>
              <a:chExt cx="951185" cy="301105"/>
            </a:xfrm>
          </p:grpSpPr>
          <p:sp>
            <p:nvSpPr>
              <p:cNvPr id="183" name="TextBox 182"/>
              <p:cNvSpPr txBox="1"/>
              <p:nvPr/>
            </p:nvSpPr>
            <p:spPr>
              <a:xfrm>
                <a:off x="7524674" y="3669437"/>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Machine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35" cstate="email">
                <a:biLevel thresh="25000"/>
                <a:extLst>
                  <a:ext uri="{28A0092B-C50C-407E-A947-70E740481C1C}">
                    <a14:useLocalDpi xmlns:a14="http://schemas.microsoft.com/office/drawing/2010/main"/>
                  </a:ext>
                </a:extLst>
              </a:blip>
              <a:stretch>
                <a:fillRect/>
              </a:stretch>
            </p:blipFill>
            <p:spPr>
              <a:xfrm>
                <a:off x="7232645" y="3690593"/>
                <a:ext cx="248544" cy="248544"/>
              </a:xfrm>
              <a:prstGeom prst="rect">
                <a:avLst/>
              </a:prstGeom>
            </p:spPr>
          </p:pic>
        </p:grpSp>
        <p:grpSp>
          <p:nvGrpSpPr>
            <p:cNvPr id="7" name="Group 6"/>
            <p:cNvGrpSpPr/>
            <p:nvPr/>
          </p:nvGrpSpPr>
          <p:grpSpPr>
            <a:xfrm>
              <a:off x="9140913" y="3139845"/>
              <a:ext cx="1023498" cy="381983"/>
              <a:chOff x="9140310" y="3216198"/>
              <a:chExt cx="1023498" cy="381983"/>
            </a:xfrm>
          </p:grpSpPr>
          <p:sp>
            <p:nvSpPr>
              <p:cNvPr id="185" name="TextBox 184"/>
              <p:cNvSpPr txBox="1"/>
              <p:nvPr/>
            </p:nvSpPr>
            <p:spPr>
              <a:xfrm>
                <a:off x="9504652" y="3297076"/>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Stream Analytics</a:t>
                </a:r>
              </a:p>
            </p:txBody>
          </p:sp>
          <p:pic>
            <p:nvPicPr>
              <p:cNvPr id="186" name="Picture 185"/>
              <p:cNvPicPr>
                <a:picLocks noChangeAspect="1"/>
              </p:cNvPicPr>
              <p:nvPr/>
            </p:nvPicPr>
            <p:blipFill>
              <a:blip r:embed="rId36" cstate="email">
                <a:biLevel thresh="25000"/>
                <a:extLst>
                  <a:ext uri="{28A0092B-C50C-407E-A947-70E740481C1C}">
                    <a14:useLocalDpi xmlns:a14="http://schemas.microsoft.com/office/drawing/2010/main"/>
                  </a:ext>
                </a:extLst>
              </a:blip>
              <a:stretch>
                <a:fillRect/>
              </a:stretch>
            </p:blipFill>
            <p:spPr>
              <a:xfrm>
                <a:off x="9140310" y="3216198"/>
                <a:ext cx="310547" cy="310546"/>
              </a:xfrm>
              <a:prstGeom prst="rect">
                <a:avLst/>
              </a:prstGeom>
            </p:spPr>
          </p:pic>
        </p:grpSp>
        <p:grpSp>
          <p:nvGrpSpPr>
            <p:cNvPr id="14" name="Group 13"/>
            <p:cNvGrpSpPr/>
            <p:nvPr/>
          </p:nvGrpSpPr>
          <p:grpSpPr>
            <a:xfrm>
              <a:off x="8573555" y="4060780"/>
              <a:ext cx="1002965" cy="334571"/>
              <a:chOff x="8315777" y="4194283"/>
              <a:chExt cx="1002965" cy="334571"/>
            </a:xfrm>
          </p:grpSpPr>
          <p:sp>
            <p:nvSpPr>
              <p:cNvPr id="187" name="TextBox 186"/>
              <p:cNvSpPr txBox="1"/>
              <p:nvPr/>
            </p:nvSpPr>
            <p:spPr>
              <a:xfrm>
                <a:off x="8659586" y="4227749"/>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37" cstate="email">
                <a:biLevel thresh="25000"/>
                <a:extLst>
                  <a:ext uri="{28A0092B-C50C-407E-A947-70E740481C1C}">
                    <a14:useLocalDpi xmlns:a14="http://schemas.microsoft.com/office/drawing/2010/main"/>
                  </a:ext>
                </a:extLst>
              </a:blip>
              <a:stretch>
                <a:fillRect/>
              </a:stretch>
            </p:blipFill>
            <p:spPr>
              <a:xfrm>
                <a:off x="8315777" y="4194283"/>
                <a:ext cx="302121" cy="302121"/>
              </a:xfrm>
              <a:prstGeom prst="rect">
                <a:avLst/>
              </a:prstGeom>
            </p:spPr>
          </p:pic>
        </p:grpSp>
        <p:grpSp>
          <p:nvGrpSpPr>
            <p:cNvPr id="385" name="Group 384"/>
            <p:cNvGrpSpPr/>
            <p:nvPr/>
          </p:nvGrpSpPr>
          <p:grpSpPr>
            <a:xfrm>
              <a:off x="7727905" y="4089194"/>
              <a:ext cx="1005670" cy="327678"/>
              <a:chOff x="6588698" y="4663406"/>
              <a:chExt cx="1005670" cy="327678"/>
            </a:xfrm>
          </p:grpSpPr>
          <p:sp>
            <p:nvSpPr>
              <p:cNvPr id="189" name="TextBox 188"/>
              <p:cNvSpPr txBox="1"/>
              <p:nvPr/>
            </p:nvSpPr>
            <p:spPr>
              <a:xfrm>
                <a:off x="6935212" y="4689979"/>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Event</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38" cstate="email">
                <a:biLevel thresh="25000"/>
                <a:extLst>
                  <a:ext uri="{28A0092B-C50C-407E-A947-70E740481C1C}">
                    <a14:useLocalDpi xmlns:a14="http://schemas.microsoft.com/office/drawing/2010/main"/>
                  </a:ext>
                </a:extLst>
              </a:blip>
              <a:stretch>
                <a:fillRect/>
              </a:stretch>
            </p:blipFill>
            <p:spPr>
              <a:xfrm>
                <a:off x="6588698" y="4663406"/>
                <a:ext cx="296417" cy="296417"/>
              </a:xfrm>
              <a:prstGeom prst="rect">
                <a:avLst/>
              </a:prstGeom>
            </p:spPr>
          </p:pic>
        </p:grpSp>
        <p:sp>
          <p:nvSpPr>
            <p:cNvPr id="251" name="TextBox 250"/>
            <p:cNvSpPr txBox="1"/>
            <p:nvPr/>
          </p:nvSpPr>
          <p:spPr>
            <a:xfrm>
              <a:off x="8407314" y="3587036"/>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Lake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 Service</a:t>
              </a:r>
            </a:p>
          </p:txBody>
        </p:sp>
        <p:grpSp>
          <p:nvGrpSpPr>
            <p:cNvPr id="255" name="Group 254"/>
            <p:cNvGrpSpPr/>
            <p:nvPr/>
          </p:nvGrpSpPr>
          <p:grpSpPr>
            <a:xfrm>
              <a:off x="6867125" y="4074625"/>
              <a:ext cx="737589" cy="366384"/>
              <a:chOff x="6514097" y="4074778"/>
              <a:chExt cx="737589" cy="366384"/>
            </a:xfrm>
          </p:grpSpPr>
          <p:pic>
            <p:nvPicPr>
              <p:cNvPr id="6" name="Picture 5"/>
              <p:cNvPicPr>
                <a:picLocks noChangeAspect="1"/>
              </p:cNvPicPr>
              <p:nvPr/>
            </p:nvPicPr>
            <p:blipFill>
              <a:blip r:embed="rId39" cstate="email">
                <a:biLevel thresh="25000"/>
                <a:extLst>
                  <a:ext uri="{28A0092B-C50C-407E-A947-70E740481C1C}">
                    <a14:useLocalDpi xmlns:a14="http://schemas.microsoft.com/office/drawing/2010/main"/>
                  </a:ext>
                </a:extLst>
              </a:blip>
              <a:stretch>
                <a:fillRect/>
              </a:stretch>
            </p:blipFill>
            <p:spPr>
              <a:xfrm>
                <a:off x="6514097" y="4074778"/>
                <a:ext cx="309231" cy="309231"/>
              </a:xfrm>
              <a:prstGeom prst="rect">
                <a:avLst/>
              </a:prstGeom>
            </p:spPr>
          </p:pic>
          <p:sp>
            <p:nvSpPr>
              <p:cNvPr id="248" name="TextBox 247"/>
              <p:cNvSpPr txBox="1"/>
              <p:nvPr/>
            </p:nvSpPr>
            <p:spPr>
              <a:xfrm>
                <a:off x="6884835" y="4126981"/>
                <a:ext cx="366851" cy="314181"/>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IoT</a:t>
                </a: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 Hub</a:t>
                </a:r>
              </a:p>
            </p:txBody>
          </p:sp>
        </p:grpSp>
        <p:grpSp>
          <p:nvGrpSpPr>
            <p:cNvPr id="259" name="Group 258"/>
            <p:cNvGrpSpPr/>
            <p:nvPr/>
          </p:nvGrpSpPr>
          <p:grpSpPr>
            <a:xfrm>
              <a:off x="7084956" y="3545180"/>
              <a:ext cx="856129" cy="349612"/>
              <a:chOff x="7055778" y="3545333"/>
              <a:chExt cx="856129" cy="349612"/>
            </a:xfrm>
          </p:grpSpPr>
          <p:sp>
            <p:nvSpPr>
              <p:cNvPr id="260" name="TextBox 259"/>
              <p:cNvSpPr txBox="1"/>
              <p:nvPr/>
            </p:nvSpPr>
            <p:spPr>
              <a:xfrm>
                <a:off x="7453378" y="3593840"/>
                <a:ext cx="458529"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Catalog</a:t>
                </a:r>
              </a:p>
            </p:txBody>
          </p:sp>
          <p:pic>
            <p:nvPicPr>
              <p:cNvPr id="261" name="Picture 260"/>
              <p:cNvPicPr>
                <a:picLocks noChangeAspect="1"/>
              </p:cNvPicPr>
              <p:nvPr/>
            </p:nvPicPr>
            <p:blipFill>
              <a:blip r:embed="rId40" cstate="email">
                <a:biLevel thresh="25000"/>
                <a:extLst>
                  <a:ext uri="{28A0092B-C50C-407E-A947-70E740481C1C}">
                    <a14:useLocalDpi xmlns:a14="http://schemas.microsoft.com/office/drawing/2010/main"/>
                  </a:ext>
                </a:extLst>
              </a:blip>
              <a:stretch>
                <a:fillRect/>
              </a:stretch>
            </p:blipFill>
            <p:spPr>
              <a:xfrm>
                <a:off x="7055778" y="3545333"/>
                <a:ext cx="325042" cy="325042"/>
              </a:xfrm>
              <a:prstGeom prst="rect">
                <a:avLst/>
              </a:prstGeom>
            </p:spPr>
          </p:pic>
        </p:grpSp>
        <p:sp>
          <p:nvSpPr>
            <p:cNvPr id="75" name="Rectangle 74"/>
            <p:cNvSpPr/>
            <p:nvPr/>
          </p:nvSpPr>
          <p:spPr bwMode="auto">
            <a:xfrm>
              <a:off x="355726" y="195305"/>
              <a:ext cx="1547714" cy="460642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371"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Security &amp; Management</a:t>
              </a:r>
            </a:p>
          </p:txBody>
        </p:sp>
        <p:sp>
          <p:nvSpPr>
            <p:cNvPr id="193" name="TextBox 192"/>
            <p:cNvSpPr txBox="1"/>
            <p:nvPr/>
          </p:nvSpPr>
          <p:spPr>
            <a:xfrm>
              <a:off x="913458" y="1533993"/>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Active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560032" y="1513668"/>
              <a:ext cx="298103" cy="298102"/>
            </a:xfrm>
            <a:prstGeom prst="rect">
              <a:avLst/>
            </a:prstGeom>
          </p:spPr>
        </p:pic>
        <p:sp>
          <p:nvSpPr>
            <p:cNvPr id="195" name="TextBox 194"/>
            <p:cNvSpPr txBox="1"/>
            <p:nvPr/>
          </p:nvSpPr>
          <p:spPr>
            <a:xfrm>
              <a:off x="875448" y="2353035"/>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Multi-Factor</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41" cstate="email">
              <a:biLevel thresh="25000"/>
              <a:extLst>
                <a:ext uri="{28A0092B-C50C-407E-A947-70E740481C1C}">
                  <a14:useLocalDpi xmlns:a14="http://schemas.microsoft.com/office/drawing/2010/main"/>
                </a:ext>
              </a:extLst>
            </a:blip>
            <a:stretch>
              <a:fillRect/>
            </a:stretch>
          </p:blipFill>
          <p:spPr>
            <a:xfrm>
              <a:off x="560032" y="2343119"/>
              <a:ext cx="288019" cy="288019"/>
            </a:xfrm>
            <a:prstGeom prst="rect">
              <a:avLst/>
            </a:prstGeom>
          </p:spPr>
        </p:pic>
        <p:sp>
          <p:nvSpPr>
            <p:cNvPr id="198" name="TextBox 197"/>
            <p:cNvSpPr txBox="1"/>
            <p:nvPr/>
          </p:nvSpPr>
          <p:spPr>
            <a:xfrm>
              <a:off x="909374" y="2768121"/>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42" cstate="email">
              <a:biLevel thresh="25000"/>
              <a:extLst>
                <a:ext uri="{28A0092B-C50C-407E-A947-70E740481C1C}">
                  <a14:useLocalDpi xmlns:a14="http://schemas.microsoft.com/office/drawing/2010/main"/>
                </a:ext>
              </a:extLst>
            </a:blip>
            <a:stretch>
              <a:fillRect/>
            </a:stretch>
          </p:blipFill>
          <p:spPr>
            <a:xfrm>
              <a:off x="560032" y="2732088"/>
              <a:ext cx="289607" cy="289607"/>
            </a:xfrm>
            <a:prstGeom prst="rect">
              <a:avLst/>
            </a:prstGeom>
          </p:spPr>
        </p:pic>
        <p:sp>
          <p:nvSpPr>
            <p:cNvPr id="200" name="TextBox 199"/>
            <p:cNvSpPr txBox="1"/>
            <p:nvPr/>
          </p:nvSpPr>
          <p:spPr>
            <a:xfrm>
              <a:off x="892453" y="1227967"/>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43" cstate="email">
              <a:biLevel thresh="25000"/>
              <a:extLst>
                <a:ext uri="{28A0092B-C50C-407E-A947-70E740481C1C}">
                  <a14:useLocalDpi xmlns:a14="http://schemas.microsoft.com/office/drawing/2010/main"/>
                </a:ext>
              </a:extLst>
            </a:blip>
            <a:stretch>
              <a:fillRect/>
            </a:stretch>
          </p:blipFill>
          <p:spPr>
            <a:xfrm>
              <a:off x="560032" y="1127965"/>
              <a:ext cx="286236" cy="286236"/>
            </a:xfrm>
            <a:prstGeom prst="rect">
              <a:avLst/>
            </a:prstGeom>
          </p:spPr>
        </p:pic>
        <p:sp>
          <p:nvSpPr>
            <p:cNvPr id="204" name="TextBox 203"/>
            <p:cNvSpPr txBox="1"/>
            <p:nvPr/>
          </p:nvSpPr>
          <p:spPr>
            <a:xfrm>
              <a:off x="907540" y="3568701"/>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44" cstate="email">
              <a:extLst>
                <a:ext uri="{28A0092B-C50C-407E-A947-70E740481C1C}">
                  <a14:useLocalDpi xmlns:a14="http://schemas.microsoft.com/office/drawing/2010/main"/>
                </a:ext>
              </a:extLst>
            </a:blip>
            <a:stretch>
              <a:fillRect/>
            </a:stretch>
          </p:blipFill>
          <p:spPr>
            <a:xfrm>
              <a:off x="560032" y="3509369"/>
              <a:ext cx="235263" cy="261402"/>
            </a:xfrm>
            <a:prstGeom prst="rect">
              <a:avLst/>
            </a:prstGeom>
          </p:spPr>
        </p:pic>
        <p:sp>
          <p:nvSpPr>
            <p:cNvPr id="230" name="TextBox 229"/>
            <p:cNvSpPr txBox="1"/>
            <p:nvPr/>
          </p:nvSpPr>
          <p:spPr>
            <a:xfrm>
              <a:off x="925526" y="3903288"/>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45" cstate="email">
              <a:biLevel thresh="25000"/>
              <a:extLst>
                <a:ext uri="{28A0092B-C50C-407E-A947-70E740481C1C}">
                  <a14:useLocalDpi xmlns:a14="http://schemas.microsoft.com/office/drawing/2010/main"/>
                </a:ext>
              </a:extLst>
            </a:blip>
            <a:stretch>
              <a:fillRect/>
            </a:stretch>
          </p:blipFill>
          <p:spPr>
            <a:xfrm>
              <a:off x="560032" y="3887120"/>
              <a:ext cx="291303" cy="291303"/>
            </a:xfrm>
            <a:prstGeom prst="rect">
              <a:avLst/>
            </a:prstGeom>
          </p:spPr>
        </p:pic>
        <p:pic>
          <p:nvPicPr>
            <p:cNvPr id="413" name="Picture 412"/>
            <p:cNvPicPr>
              <a:picLocks noChangeAspect="1"/>
            </p:cNvPicPr>
            <p:nvPr/>
          </p:nvPicPr>
          <p:blipFill>
            <a:blip r:embed="rId46" cstate="email">
              <a:biLevel thresh="25000"/>
              <a:extLst>
                <a:ext uri="{28A0092B-C50C-407E-A947-70E740481C1C}">
                  <a14:useLocalDpi xmlns:a14="http://schemas.microsoft.com/office/drawing/2010/main"/>
                </a:ext>
              </a:extLst>
            </a:blip>
            <a:stretch>
              <a:fillRect/>
            </a:stretch>
          </p:blipFill>
          <p:spPr>
            <a:xfrm>
              <a:off x="560032" y="4356264"/>
              <a:ext cx="252028" cy="252028"/>
            </a:xfrm>
            <a:prstGeom prst="rect">
              <a:avLst/>
            </a:prstGeom>
          </p:spPr>
        </p:pic>
        <p:sp>
          <p:nvSpPr>
            <p:cNvPr id="414" name="TextBox 413"/>
            <p:cNvSpPr txBox="1"/>
            <p:nvPr/>
          </p:nvSpPr>
          <p:spPr>
            <a:xfrm>
              <a:off x="909264" y="4364403"/>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VM Image Gallery</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sp>
          <p:nvSpPr>
            <p:cNvPr id="257" name="TextBox 256"/>
            <p:cNvSpPr txBox="1"/>
            <p:nvPr/>
          </p:nvSpPr>
          <p:spPr>
            <a:xfrm>
              <a:off x="913458" y="1924410"/>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B2C</a:t>
              </a:r>
            </a:p>
          </p:txBody>
        </p:sp>
        <p:pic>
          <p:nvPicPr>
            <p:cNvPr id="258" name="Picture 257"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560032" y="1904085"/>
              <a:ext cx="298103" cy="298102"/>
            </a:xfrm>
            <a:prstGeom prst="rect">
              <a:avLst/>
            </a:prstGeom>
          </p:spPr>
        </p:pic>
        <p:pic>
          <p:nvPicPr>
            <p:cNvPr id="262" name="Picture 261"/>
            <p:cNvPicPr>
              <a:picLocks noChangeAspect="1"/>
            </p:cNvPicPr>
            <p:nvPr/>
          </p:nvPicPr>
          <p:blipFill>
            <a:blip r:embed="rId47" cstate="email">
              <a:biLevel thresh="25000"/>
              <a:extLst>
                <a:ext uri="{28A0092B-C50C-407E-A947-70E740481C1C}">
                  <a14:useLocalDpi xmlns:a14="http://schemas.microsoft.com/office/drawing/2010/main"/>
                </a:ext>
              </a:extLst>
            </a:blip>
            <a:stretch>
              <a:fillRect/>
            </a:stretch>
          </p:blipFill>
          <p:spPr>
            <a:xfrm>
              <a:off x="533202" y="3106964"/>
              <a:ext cx="333331" cy="333331"/>
            </a:xfrm>
            <a:prstGeom prst="rect">
              <a:avLst/>
            </a:prstGeom>
          </p:spPr>
        </p:pic>
        <p:sp>
          <p:nvSpPr>
            <p:cNvPr id="263" name="TextBox 262"/>
            <p:cNvSpPr txBox="1"/>
            <p:nvPr/>
          </p:nvSpPr>
          <p:spPr>
            <a:xfrm>
              <a:off x="899562" y="3138796"/>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Scheduler</a:t>
              </a:r>
            </a:p>
          </p:txBody>
        </p:sp>
        <p:sp>
          <p:nvSpPr>
            <p:cNvPr id="264" name="TextBox 263"/>
            <p:cNvSpPr txBox="1"/>
            <p:nvPr/>
          </p:nvSpPr>
          <p:spPr>
            <a:xfrm>
              <a:off x="6052533" y="3814796"/>
              <a:ext cx="541197" cy="250025"/>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Xamarin</a:t>
              </a:r>
            </a:p>
          </p:txBody>
        </p:sp>
        <p:pic>
          <p:nvPicPr>
            <p:cNvPr id="252" name="Picture 251"/>
            <p:cNvPicPr>
              <a:picLocks noChangeAspect="1"/>
            </p:cNvPicPr>
            <p:nvPr/>
          </p:nvPicPr>
          <p:blipFill>
            <a:blip r:embed="rId48" cstate="email">
              <a:biLevel thresh="25000"/>
              <a:extLst>
                <a:ext uri="{28A0092B-C50C-407E-A947-70E740481C1C}">
                  <a14:useLocalDpi xmlns:a14="http://schemas.microsoft.com/office/drawing/2010/main"/>
                </a:ext>
              </a:extLst>
            </a:blip>
            <a:stretch>
              <a:fillRect/>
            </a:stretch>
          </p:blipFill>
          <p:spPr>
            <a:xfrm>
              <a:off x="5642147" y="3678074"/>
              <a:ext cx="418091" cy="418091"/>
            </a:xfrm>
            <a:prstGeom prst="rect">
              <a:avLst/>
            </a:prstGeom>
          </p:spPr>
        </p:pic>
        <p:sp>
          <p:nvSpPr>
            <p:cNvPr id="265" name="TextBox 264"/>
            <p:cNvSpPr txBox="1"/>
            <p:nvPr/>
          </p:nvSpPr>
          <p:spPr>
            <a:xfrm>
              <a:off x="6021827" y="4211841"/>
              <a:ext cx="541197" cy="250025"/>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HockeyApp</a:t>
              </a:r>
            </a:p>
          </p:txBody>
        </p:sp>
        <p:pic>
          <p:nvPicPr>
            <p:cNvPr id="2050" name="Picture 2" descr="https://wmpdatastorage.blob.core.windows.net/logos/6c752373-c0f2-464a-94e0-6c88e0554313">
              <a:hlinkClick r:id="rId49"/>
            </p:cNvPr>
            <p:cNvPicPr>
              <a:picLocks noChangeAspect="1" noChangeArrowheads="1"/>
            </p:cNvPicPr>
            <p:nvPr/>
          </p:nvPicPr>
          <p:blipFill>
            <a:blip r:embed="rId50" cstate="email">
              <a:biLevel thresh="25000"/>
              <a:extLst>
                <a:ext uri="{28A0092B-C50C-407E-A947-70E740481C1C}">
                  <a14:useLocalDpi xmlns:a14="http://schemas.microsoft.com/office/drawing/2010/main"/>
                </a:ext>
              </a:extLst>
            </a:blip>
            <a:srcRect/>
            <a:stretch>
              <a:fillRect/>
            </a:stretch>
          </p:blipFill>
          <p:spPr bwMode="auto">
            <a:xfrm>
              <a:off x="5587546" y="4046683"/>
              <a:ext cx="466775" cy="4667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zure.microsoft.com/svghandler/power-bi-embedded?width=600&amp;height=315">
              <a:hlinkClick r:id="rId51"/>
            </p:cNvPr>
            <p:cNvPicPr>
              <a:picLocks noChangeAspect="1" noChangeArrowheads="1"/>
            </p:cNvPicPr>
            <p:nvPr/>
          </p:nvPicPr>
          <p:blipFill>
            <a:blip r:embed="rId52" cstate="email">
              <a:biLevel thresh="25000"/>
              <a:extLst>
                <a:ext uri="{28A0092B-C50C-407E-A947-70E740481C1C}">
                  <a14:useLocalDpi xmlns:a14="http://schemas.microsoft.com/office/drawing/2010/main"/>
                </a:ext>
              </a:extLst>
            </a:blip>
            <a:srcRect/>
            <a:stretch>
              <a:fillRect/>
            </a:stretch>
          </p:blipFill>
          <p:spPr bwMode="auto">
            <a:xfrm>
              <a:off x="9201111" y="4065809"/>
              <a:ext cx="592900" cy="311272"/>
            </a:xfrm>
            <a:prstGeom prst="rect">
              <a:avLst/>
            </a:prstGeom>
            <a:noFill/>
            <a:extLst>
              <a:ext uri="{909E8E84-426E-40DD-AFC4-6F175D3DCCD1}">
                <a14:hiddenFill xmlns:a14="http://schemas.microsoft.com/office/drawing/2010/main">
                  <a:solidFill>
                    <a:srgbClr val="FFFFFF"/>
                  </a:solidFill>
                </a14:hiddenFill>
              </a:ext>
            </a:extLst>
          </p:spPr>
        </p:pic>
        <p:sp>
          <p:nvSpPr>
            <p:cNvPr id="267" name="TextBox 266"/>
            <p:cNvSpPr txBox="1"/>
            <p:nvPr/>
          </p:nvSpPr>
          <p:spPr>
            <a:xfrm>
              <a:off x="9726992" y="4082922"/>
              <a:ext cx="659156" cy="258458"/>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Power BI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Embedded</a:t>
              </a:r>
            </a:p>
          </p:txBody>
        </p:sp>
        <p:sp>
          <p:nvSpPr>
            <p:cNvPr id="276" name="Down Arrow 275"/>
            <p:cNvSpPr/>
            <p:nvPr/>
          </p:nvSpPr>
          <p:spPr bwMode="auto">
            <a:xfrm rot="16200000">
              <a:off x="7176430" y="3713022"/>
              <a:ext cx="71376" cy="111044"/>
            </a:xfrm>
            <a:prstGeom prst="downArrow">
              <a:avLst>
                <a:gd name="adj1" fmla="val 32235"/>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pic>
          <p:nvPicPr>
            <p:cNvPr id="281" name="Picture 280"/>
            <p:cNvPicPr>
              <a:picLocks noChangeAspect="1"/>
            </p:cNvPicPr>
            <p:nvPr/>
          </p:nvPicPr>
          <p:blipFill>
            <a:blip r:embed="rId53" cstate="email">
              <a:biLevel thresh="25000"/>
              <a:extLst>
                <a:ext uri="{28A0092B-C50C-407E-A947-70E740481C1C}">
                  <a14:useLocalDpi xmlns:a14="http://schemas.microsoft.com/office/drawing/2010/main"/>
                </a:ext>
              </a:extLst>
            </a:blip>
            <a:stretch>
              <a:fillRect/>
            </a:stretch>
          </p:blipFill>
          <p:spPr>
            <a:xfrm>
              <a:off x="6916030" y="1413701"/>
              <a:ext cx="267771" cy="267771"/>
            </a:xfrm>
            <a:prstGeom prst="rect">
              <a:avLst/>
            </a:prstGeom>
          </p:spPr>
        </p:pic>
        <p:sp>
          <p:nvSpPr>
            <p:cNvPr id="282" name="TextBox 281"/>
            <p:cNvSpPr txBox="1"/>
            <p:nvPr/>
          </p:nvSpPr>
          <p:spPr>
            <a:xfrm>
              <a:off x="7253945" y="1421267"/>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Server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Stretch Database</a:t>
              </a:r>
            </a:p>
          </p:txBody>
        </p:sp>
        <p:pic>
          <p:nvPicPr>
            <p:cNvPr id="286" name="Picture 285"/>
            <p:cNvPicPr>
              <a:picLocks noChangeAspect="1"/>
            </p:cNvPicPr>
            <p:nvPr/>
          </p:nvPicPr>
          <p:blipFill>
            <a:blip r:embed="rId54" cstate="email">
              <a:biLevel thresh="25000"/>
              <a:extLst>
                <a:ext uri="{28A0092B-C50C-407E-A947-70E740481C1C}">
                  <a14:useLocalDpi xmlns:a14="http://schemas.microsoft.com/office/drawing/2010/main"/>
                </a:ext>
              </a:extLst>
            </a:blip>
            <a:stretch>
              <a:fillRect/>
            </a:stretch>
          </p:blipFill>
          <p:spPr>
            <a:xfrm>
              <a:off x="5646464" y="3283036"/>
              <a:ext cx="308210" cy="308210"/>
            </a:xfrm>
            <a:prstGeom prst="rect">
              <a:avLst/>
            </a:prstGeom>
          </p:spPr>
        </p:pic>
        <p:sp>
          <p:nvSpPr>
            <p:cNvPr id="287" name="TextBox 286"/>
            <p:cNvSpPr txBox="1"/>
            <p:nvPr/>
          </p:nvSpPr>
          <p:spPr>
            <a:xfrm>
              <a:off x="6024991" y="3297829"/>
              <a:ext cx="659156" cy="26163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Engagement</a:t>
              </a:r>
            </a:p>
          </p:txBody>
        </p:sp>
        <p:sp>
          <p:nvSpPr>
            <p:cNvPr id="288" name="TextBox 287"/>
            <p:cNvSpPr txBox="1"/>
            <p:nvPr/>
          </p:nvSpPr>
          <p:spPr>
            <a:xfrm>
              <a:off x="5775896" y="2425833"/>
              <a:ext cx="659156" cy="26163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Functions</a:t>
              </a:r>
            </a:p>
          </p:txBody>
        </p:sp>
        <p:sp>
          <p:nvSpPr>
            <p:cNvPr id="289" name="Rectangle 288"/>
            <p:cNvSpPr/>
            <p:nvPr/>
          </p:nvSpPr>
          <p:spPr bwMode="auto">
            <a:xfrm>
              <a:off x="6747589" y="1982298"/>
              <a:ext cx="3545532" cy="6147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Intelligence</a:t>
              </a:r>
            </a:p>
          </p:txBody>
        </p:sp>
        <p:pic>
          <p:nvPicPr>
            <p:cNvPr id="64" name="Picture 63"/>
            <p:cNvPicPr>
              <a:picLocks noChangeAspect="1"/>
            </p:cNvPicPr>
            <p:nvPr/>
          </p:nvPicPr>
          <p:blipFill>
            <a:blip r:embed="rId55" cstate="email">
              <a:biLevel thresh="25000"/>
              <a:extLst>
                <a:ext uri="{28A0092B-C50C-407E-A947-70E740481C1C}">
                  <a14:useLocalDpi xmlns:a14="http://schemas.microsoft.com/office/drawing/2010/main"/>
                </a:ext>
              </a:extLst>
            </a:blip>
            <a:stretch>
              <a:fillRect/>
            </a:stretch>
          </p:blipFill>
          <p:spPr>
            <a:xfrm>
              <a:off x="6868462" y="2235618"/>
              <a:ext cx="345173" cy="345173"/>
            </a:xfrm>
            <a:prstGeom prst="rect">
              <a:avLst/>
            </a:prstGeom>
          </p:spPr>
        </p:pic>
        <p:sp>
          <p:nvSpPr>
            <p:cNvPr id="290" name="TextBox 289"/>
            <p:cNvSpPr txBox="1"/>
            <p:nvPr/>
          </p:nvSpPr>
          <p:spPr>
            <a:xfrm>
              <a:off x="7296810" y="2366948"/>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Cognitive Services</a:t>
              </a:r>
            </a:p>
          </p:txBody>
        </p:sp>
        <p:pic>
          <p:nvPicPr>
            <p:cNvPr id="65" name="Picture 64"/>
            <p:cNvPicPr>
              <a:picLocks noChangeAspect="1"/>
            </p:cNvPicPr>
            <p:nvPr/>
          </p:nvPicPr>
          <p:blipFill>
            <a:blip r:embed="rId56" cstate="email">
              <a:clrChange>
                <a:clrFrom>
                  <a:srgbClr val="0078D7"/>
                </a:clrFrom>
                <a:clrTo>
                  <a:srgbClr val="0078D7">
                    <a:alpha val="0"/>
                  </a:srgbClr>
                </a:clrTo>
              </a:clrChange>
              <a:extLst>
                <a:ext uri="{28A0092B-C50C-407E-A947-70E740481C1C}">
                  <a14:useLocalDpi xmlns:a14="http://schemas.microsoft.com/office/drawing/2010/main"/>
                </a:ext>
              </a:extLst>
            </a:blip>
            <a:stretch>
              <a:fillRect/>
            </a:stretch>
          </p:blipFill>
          <p:spPr>
            <a:xfrm flipH="1">
              <a:off x="8197083" y="2248269"/>
              <a:ext cx="380870" cy="380870"/>
            </a:xfrm>
            <a:prstGeom prst="rect">
              <a:avLst/>
            </a:prstGeom>
          </p:spPr>
        </p:pic>
        <p:sp>
          <p:nvSpPr>
            <p:cNvPr id="291" name="TextBox 290"/>
            <p:cNvSpPr txBox="1"/>
            <p:nvPr/>
          </p:nvSpPr>
          <p:spPr>
            <a:xfrm>
              <a:off x="8565876" y="2366948"/>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Bot Framework</a:t>
              </a:r>
            </a:p>
          </p:txBody>
        </p:sp>
        <p:pic>
          <p:nvPicPr>
            <p:cNvPr id="67" name="Picture 66"/>
            <p:cNvPicPr>
              <a:picLocks noChangeAspect="1"/>
            </p:cNvPicPr>
            <p:nvPr/>
          </p:nvPicPr>
          <p:blipFill>
            <a:blip r:embed="rId57" cstate="email">
              <a:biLevel thresh="50000"/>
              <a:extLst>
                <a:ext uri="{28A0092B-C50C-407E-A947-70E740481C1C}">
                  <a14:useLocalDpi xmlns:a14="http://schemas.microsoft.com/office/drawing/2010/main"/>
                </a:ext>
              </a:extLst>
            </a:blip>
            <a:stretch>
              <a:fillRect/>
            </a:stretch>
          </p:blipFill>
          <p:spPr>
            <a:xfrm>
              <a:off x="9367578" y="2339737"/>
              <a:ext cx="217641" cy="217641"/>
            </a:xfrm>
            <a:prstGeom prst="rect">
              <a:avLst/>
            </a:prstGeom>
          </p:spPr>
        </p:pic>
        <p:sp>
          <p:nvSpPr>
            <p:cNvPr id="292" name="TextBox 291"/>
            <p:cNvSpPr txBox="1"/>
            <p:nvPr/>
          </p:nvSpPr>
          <p:spPr>
            <a:xfrm>
              <a:off x="9662001" y="2364193"/>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Cortana</a:t>
              </a:r>
            </a:p>
          </p:txBody>
        </p:sp>
        <p:pic>
          <p:nvPicPr>
            <p:cNvPr id="70" name="Picture 69"/>
            <p:cNvPicPr>
              <a:picLocks noChangeAspect="1"/>
            </p:cNvPicPr>
            <p:nvPr/>
          </p:nvPicPr>
          <p:blipFill>
            <a:blip r:embed="rId58" cstate="email">
              <a:biLevel thresh="25000"/>
              <a:extLst>
                <a:ext uri="{28A0092B-C50C-407E-A947-70E740481C1C}">
                  <a14:useLocalDpi xmlns:a14="http://schemas.microsoft.com/office/drawing/2010/main"/>
                </a:ext>
              </a:extLst>
            </a:blip>
            <a:stretch>
              <a:fillRect/>
            </a:stretch>
          </p:blipFill>
          <p:spPr>
            <a:xfrm>
              <a:off x="556596" y="807846"/>
              <a:ext cx="301539" cy="301539"/>
            </a:xfrm>
            <a:prstGeom prst="rect">
              <a:avLst/>
            </a:prstGeom>
          </p:spPr>
        </p:pic>
        <p:sp>
          <p:nvSpPr>
            <p:cNvPr id="295" name="TextBox 294"/>
            <p:cNvSpPr txBox="1"/>
            <p:nvPr/>
          </p:nvSpPr>
          <p:spPr>
            <a:xfrm>
              <a:off x="894332" y="902036"/>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Security Center</a:t>
              </a:r>
            </a:p>
          </p:txBody>
        </p:sp>
        <p:pic>
          <p:nvPicPr>
            <p:cNvPr id="66" name="Picture 65"/>
            <p:cNvPicPr>
              <a:picLocks noChangeAspect="1"/>
            </p:cNvPicPr>
            <p:nvPr/>
          </p:nvPicPr>
          <p:blipFill>
            <a:blip r:embed="rId59" cstate="email">
              <a:biLevel thresh="25000"/>
              <a:extLst>
                <a:ext uri="{28A0092B-C50C-407E-A947-70E740481C1C}">
                  <a14:useLocalDpi xmlns:a14="http://schemas.microsoft.com/office/drawing/2010/main"/>
                </a:ext>
              </a:extLst>
            </a:blip>
            <a:stretch>
              <a:fillRect/>
            </a:stretch>
          </p:blipFill>
          <p:spPr>
            <a:xfrm>
              <a:off x="2135148" y="3345921"/>
              <a:ext cx="365829" cy="365829"/>
            </a:xfrm>
            <a:prstGeom prst="rect">
              <a:avLst/>
            </a:prstGeom>
          </p:spPr>
        </p:pic>
        <p:sp>
          <p:nvSpPr>
            <p:cNvPr id="285" name="TextBox 284"/>
            <p:cNvSpPr txBox="1"/>
            <p:nvPr/>
          </p:nvSpPr>
          <p:spPr>
            <a:xfrm>
              <a:off x="2594954" y="3429746"/>
              <a:ext cx="659156" cy="30110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Container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p:txBody>
        </p:sp>
        <p:pic>
          <p:nvPicPr>
            <p:cNvPr id="74" name="Picture 73"/>
            <p:cNvPicPr>
              <a:picLocks noChangeAspect="1"/>
            </p:cNvPicPr>
            <p:nvPr/>
          </p:nvPicPr>
          <p:blipFill>
            <a:blip r:embed="rId60" cstate="email">
              <a:clrChange>
                <a:clrFrom>
                  <a:srgbClr val="FFFFFF"/>
                </a:clrFrom>
                <a:clrTo>
                  <a:srgbClr val="FFFFFF">
                    <a:alpha val="0"/>
                  </a:srgbClr>
                </a:clrTo>
              </a:clrChange>
              <a:biLevel thresh="25000"/>
              <a:extLst>
                <a:ext uri="{28A0092B-C50C-407E-A947-70E740481C1C}">
                  <a14:useLocalDpi xmlns:a14="http://schemas.microsoft.com/office/drawing/2010/main"/>
                </a:ext>
              </a:extLst>
            </a:blip>
            <a:stretch>
              <a:fillRect/>
            </a:stretch>
          </p:blipFill>
          <p:spPr>
            <a:xfrm>
              <a:off x="5177357" y="2363785"/>
              <a:ext cx="598080" cy="361340"/>
            </a:xfrm>
            <a:prstGeom prst="rect">
              <a:avLst/>
            </a:prstGeom>
          </p:spPr>
        </p:pic>
        <p:sp>
          <p:nvSpPr>
            <p:cNvPr id="293" name="Rectangle 292"/>
            <p:cNvSpPr/>
            <p:nvPr/>
          </p:nvSpPr>
          <p:spPr bwMode="auto">
            <a:xfrm>
              <a:off x="3700635" y="5285811"/>
              <a:ext cx="7194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Queues</a:t>
              </a:r>
            </a:p>
          </p:txBody>
        </p:sp>
        <p:pic>
          <p:nvPicPr>
            <p:cNvPr id="294" name="Picture 293"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3712294" y="5272537"/>
              <a:ext cx="247169" cy="247170"/>
            </a:xfrm>
            <a:prstGeom prst="rect">
              <a:avLst/>
            </a:prstGeom>
          </p:spPr>
        </p:pic>
        <p:pic>
          <p:nvPicPr>
            <p:cNvPr id="80" name="Picture 79"/>
            <p:cNvPicPr>
              <a:picLocks noChangeAspect="1"/>
            </p:cNvPicPr>
            <p:nvPr/>
          </p:nvPicPr>
          <p:blipFill>
            <a:blip r:embed="rId61" cstate="email">
              <a:biLevel thresh="25000"/>
              <a:extLst>
                <a:ext uri="{28A0092B-C50C-407E-A947-70E740481C1C}">
                  <a14:useLocalDpi xmlns:a14="http://schemas.microsoft.com/office/drawing/2010/main"/>
                </a:ext>
              </a:extLst>
            </a:blip>
            <a:stretch>
              <a:fillRect/>
            </a:stretch>
          </p:blipFill>
          <p:spPr>
            <a:xfrm>
              <a:off x="3247745" y="3373934"/>
              <a:ext cx="341082" cy="341082"/>
            </a:xfrm>
            <a:prstGeom prst="rect">
              <a:avLst/>
            </a:prstGeom>
          </p:spPr>
        </p:pic>
        <p:sp>
          <p:nvSpPr>
            <p:cNvPr id="299" name="TextBox 298"/>
            <p:cNvSpPr txBox="1"/>
            <p:nvPr/>
          </p:nvSpPr>
          <p:spPr>
            <a:xfrm>
              <a:off x="3660077" y="3390851"/>
              <a:ext cx="659156" cy="30110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VM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Scale Sets</a:t>
              </a:r>
            </a:p>
          </p:txBody>
        </p:sp>
        <p:sp>
          <p:nvSpPr>
            <p:cNvPr id="302" name="TextBox 301"/>
            <p:cNvSpPr txBox="1"/>
            <p:nvPr/>
          </p:nvSpPr>
          <p:spPr>
            <a:xfrm>
              <a:off x="9491114" y="3657793"/>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Lake Store</a:t>
              </a:r>
            </a:p>
          </p:txBody>
        </p:sp>
        <p:sp>
          <p:nvSpPr>
            <p:cNvPr id="306" name="Rectangle 305"/>
            <p:cNvSpPr/>
            <p:nvPr/>
          </p:nvSpPr>
          <p:spPr bwMode="auto">
            <a:xfrm>
              <a:off x="2779051" y="4293019"/>
              <a:ext cx="1273355" cy="2629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Dev/Test Lab</a:t>
              </a:r>
            </a:p>
          </p:txBody>
        </p:sp>
        <p:pic>
          <p:nvPicPr>
            <p:cNvPr id="83" name="Picture 82"/>
            <p:cNvPicPr>
              <a:picLocks noChangeAspect="1"/>
            </p:cNvPicPr>
            <p:nvPr/>
          </p:nvPicPr>
          <p:blipFill>
            <a:blip r:embed="rId62" cstate="email">
              <a:biLevel thresh="25000"/>
              <a:extLst>
                <a:ext uri="{28A0092B-C50C-407E-A947-70E740481C1C}">
                  <a14:useLocalDpi xmlns:a14="http://schemas.microsoft.com/office/drawing/2010/main"/>
                </a:ext>
              </a:extLst>
            </a:blip>
            <a:stretch>
              <a:fillRect/>
            </a:stretch>
          </p:blipFill>
          <p:spPr>
            <a:xfrm>
              <a:off x="2823503" y="4271376"/>
              <a:ext cx="209430" cy="209430"/>
            </a:xfrm>
            <a:prstGeom prst="rect">
              <a:avLst/>
            </a:prstGeom>
          </p:spPr>
        </p:pic>
        <p:sp>
          <p:nvSpPr>
            <p:cNvPr id="303" name="Rectangle 302"/>
            <p:cNvSpPr/>
            <p:nvPr/>
          </p:nvSpPr>
          <p:spPr bwMode="auto">
            <a:xfrm>
              <a:off x="2015791" y="1473072"/>
              <a:ext cx="2291970"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grpSp>
          <p:nvGrpSpPr>
            <p:cNvPr id="307" name="Group 306"/>
            <p:cNvGrpSpPr/>
            <p:nvPr/>
          </p:nvGrpSpPr>
          <p:grpSpPr>
            <a:xfrm>
              <a:off x="3197734" y="1883910"/>
              <a:ext cx="1005586" cy="311924"/>
              <a:chOff x="4508812" y="2773724"/>
              <a:chExt cx="1005586" cy="311924"/>
            </a:xfrm>
          </p:grpSpPr>
          <p:sp>
            <p:nvSpPr>
              <p:cNvPr id="308" name="TextBox 307"/>
              <p:cNvSpPr txBox="1"/>
              <p:nvPr/>
            </p:nvSpPr>
            <p:spPr>
              <a:xfrm>
                <a:off x="4855242" y="2784543"/>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BizTalk</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09" name="Picture 308" descr="BizTalk Services.png"/>
              <p:cNvPicPr>
                <a:picLocks noChangeAspect="1"/>
              </p:cNvPicPr>
              <p:nvPr/>
            </p:nvPicPr>
            <p:blipFill>
              <a:blip r:embed="rId63" cstate="email">
                <a:biLevel thresh="25000"/>
                <a:extLst>
                  <a:ext uri="{28A0092B-C50C-407E-A947-70E740481C1C}">
                    <a14:useLocalDpi xmlns:a14="http://schemas.microsoft.com/office/drawing/2010/main"/>
                  </a:ext>
                </a:extLst>
              </a:blip>
              <a:stretch>
                <a:fillRect/>
              </a:stretch>
            </p:blipFill>
            <p:spPr>
              <a:xfrm>
                <a:off x="4508812" y="2773724"/>
                <a:ext cx="293814" cy="293814"/>
              </a:xfrm>
              <a:prstGeom prst="rect">
                <a:avLst/>
              </a:prstGeom>
            </p:spPr>
          </p:pic>
        </p:grpSp>
        <p:grpSp>
          <p:nvGrpSpPr>
            <p:cNvPr id="310" name="Group 309"/>
            <p:cNvGrpSpPr/>
            <p:nvPr/>
          </p:nvGrpSpPr>
          <p:grpSpPr>
            <a:xfrm>
              <a:off x="3206082" y="2416319"/>
              <a:ext cx="998427" cy="323766"/>
              <a:chOff x="4517160" y="3306133"/>
              <a:chExt cx="998427" cy="323766"/>
            </a:xfrm>
          </p:grpSpPr>
          <p:sp>
            <p:nvSpPr>
              <p:cNvPr id="311" name="TextBox 310"/>
              <p:cNvSpPr txBox="1"/>
              <p:nvPr/>
            </p:nvSpPr>
            <p:spPr>
              <a:xfrm>
                <a:off x="4856431" y="3328794"/>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 Bus</a:t>
                </a:r>
              </a:p>
            </p:txBody>
          </p:sp>
          <p:pic>
            <p:nvPicPr>
              <p:cNvPr id="312" name="Picture 311" descr="Service Bus.png"/>
              <p:cNvPicPr>
                <a:picLocks noChangeAspect="1"/>
              </p:cNvPicPr>
              <p:nvPr/>
            </p:nvPicPr>
            <p:blipFill>
              <a:blip r:embed="rId64" cstate="email">
                <a:biLevel thresh="25000"/>
                <a:extLst>
                  <a:ext uri="{28A0092B-C50C-407E-A947-70E740481C1C}">
                    <a14:useLocalDpi xmlns:a14="http://schemas.microsoft.com/office/drawing/2010/main"/>
                  </a:ext>
                </a:extLst>
              </a:blip>
              <a:stretch>
                <a:fillRect/>
              </a:stretch>
            </p:blipFill>
            <p:spPr>
              <a:xfrm>
                <a:off x="4517160" y="3306133"/>
                <a:ext cx="292386" cy="292386"/>
              </a:xfrm>
              <a:prstGeom prst="rect">
                <a:avLst/>
              </a:prstGeom>
            </p:spPr>
          </p:pic>
        </p:grpSp>
        <p:pic>
          <p:nvPicPr>
            <p:cNvPr id="313" name="Picture 312"/>
            <p:cNvPicPr>
              <a:picLocks noChangeAspect="1"/>
            </p:cNvPicPr>
            <p:nvPr/>
          </p:nvPicPr>
          <p:blipFill>
            <a:blip r:embed="rId65" cstate="email">
              <a:biLevel thresh="25000"/>
              <a:extLst>
                <a:ext uri="{28A0092B-C50C-407E-A947-70E740481C1C}">
                  <a14:useLocalDpi xmlns:a14="http://schemas.microsoft.com/office/drawing/2010/main"/>
                </a:ext>
              </a:extLst>
            </a:blip>
            <a:stretch>
              <a:fillRect/>
            </a:stretch>
          </p:blipFill>
          <p:spPr>
            <a:xfrm>
              <a:off x="2172194" y="2360661"/>
              <a:ext cx="242794" cy="242794"/>
            </a:xfrm>
            <a:prstGeom prst="rect">
              <a:avLst/>
            </a:prstGeom>
          </p:spPr>
        </p:pic>
        <p:sp>
          <p:nvSpPr>
            <p:cNvPr id="314" name="TextBox 313"/>
            <p:cNvSpPr txBox="1"/>
            <p:nvPr/>
          </p:nvSpPr>
          <p:spPr>
            <a:xfrm>
              <a:off x="2489221" y="2303545"/>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Logic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315" name="Picture 314"/>
            <p:cNvPicPr>
              <a:picLocks noChangeAspect="1"/>
            </p:cNvPicPr>
            <p:nvPr/>
          </p:nvPicPr>
          <p:blipFill>
            <a:blip r:embed="rId66" cstate="email">
              <a:biLevel thresh="25000"/>
              <a:extLst>
                <a:ext uri="{28A0092B-C50C-407E-A947-70E740481C1C}">
                  <a14:useLocalDpi xmlns:a14="http://schemas.microsoft.com/office/drawing/2010/main"/>
                </a:ext>
              </a:extLst>
            </a:blip>
            <a:stretch>
              <a:fillRect/>
            </a:stretch>
          </p:blipFill>
          <p:spPr>
            <a:xfrm>
              <a:off x="2047234" y="1902377"/>
              <a:ext cx="315892" cy="315892"/>
            </a:xfrm>
            <a:prstGeom prst="rect">
              <a:avLst/>
            </a:prstGeom>
          </p:spPr>
        </p:pic>
        <p:sp>
          <p:nvSpPr>
            <p:cNvPr id="316" name="TextBox 315"/>
            <p:cNvSpPr txBox="1"/>
            <p:nvPr/>
          </p:nvSpPr>
          <p:spPr>
            <a:xfrm>
              <a:off x="2418416" y="1896980"/>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sp>
          <p:nvSpPr>
            <p:cNvPr id="319" name="Rectangle 318"/>
            <p:cNvSpPr/>
            <p:nvPr/>
          </p:nvSpPr>
          <p:spPr bwMode="auto">
            <a:xfrm>
              <a:off x="2013863" y="532203"/>
              <a:ext cx="2293898"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5" tIns="140536" rIns="89595"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Media &amp; CDN</a:t>
              </a:r>
            </a:p>
          </p:txBody>
        </p:sp>
        <p:grpSp>
          <p:nvGrpSpPr>
            <p:cNvPr id="320" name="Group 319"/>
            <p:cNvGrpSpPr/>
            <p:nvPr/>
          </p:nvGrpSpPr>
          <p:grpSpPr>
            <a:xfrm>
              <a:off x="3540741" y="925340"/>
              <a:ext cx="985876" cy="310428"/>
              <a:chOff x="4094213" y="3729530"/>
              <a:chExt cx="985876" cy="310428"/>
            </a:xfrm>
          </p:grpSpPr>
          <p:sp>
            <p:nvSpPr>
              <p:cNvPr id="321" name="TextBox 320"/>
              <p:cNvSpPr txBox="1"/>
              <p:nvPr/>
            </p:nvSpPr>
            <p:spPr>
              <a:xfrm>
                <a:off x="4420933" y="3729530"/>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5" b="0" i="0" u="none" strike="noStrike" kern="0" cap="none" spc="0" normalizeH="0" baseline="0" noProof="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Content </a:t>
                </a:r>
                <a:br>
                  <a:rPr kumimoji="0" lang="en-US" sz="755" b="0" i="0" u="none" strike="noStrike" kern="0" cap="none" spc="0" normalizeH="0" baseline="0" noProof="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55" b="0" i="0" u="none" strike="noStrike" kern="0" cap="none" spc="0" normalizeH="0" baseline="0" noProof="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Delivery</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5" b="0" i="0" u="none" strike="noStrike" kern="0" cap="none" spc="0" normalizeH="0" baseline="0" noProof="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Network</a:t>
                </a:r>
              </a:p>
            </p:txBody>
          </p:sp>
          <p:pic>
            <p:nvPicPr>
              <p:cNvPr id="322" name="Picture 321" descr="Content Delivery Network (CDN).png"/>
              <p:cNvPicPr>
                <a:picLocks noChangeAspect="1"/>
              </p:cNvPicPr>
              <p:nvPr/>
            </p:nvPicPr>
            <p:blipFill>
              <a:blip r:embed="rId67" cstate="email">
                <a:biLevel thresh="25000"/>
                <a:extLst>
                  <a:ext uri="{28A0092B-C50C-407E-A947-70E740481C1C}">
                    <a14:useLocalDpi xmlns:a14="http://schemas.microsoft.com/office/drawing/2010/main"/>
                  </a:ext>
                </a:extLst>
              </a:blip>
              <a:stretch>
                <a:fillRect/>
              </a:stretch>
            </p:blipFill>
            <p:spPr>
              <a:xfrm>
                <a:off x="4094213" y="3743791"/>
                <a:ext cx="296167" cy="296167"/>
              </a:xfrm>
              <a:prstGeom prst="rect">
                <a:avLst/>
              </a:prstGeom>
            </p:spPr>
          </p:pic>
        </p:grpSp>
        <p:grpSp>
          <p:nvGrpSpPr>
            <p:cNvPr id="323" name="Group 322"/>
            <p:cNvGrpSpPr/>
            <p:nvPr/>
          </p:nvGrpSpPr>
          <p:grpSpPr>
            <a:xfrm>
              <a:off x="2042318" y="943855"/>
              <a:ext cx="997180" cy="301105"/>
              <a:chOff x="2770452" y="3748045"/>
              <a:chExt cx="997180" cy="301105"/>
            </a:xfrm>
          </p:grpSpPr>
          <p:sp>
            <p:nvSpPr>
              <p:cNvPr id="324" name="TextBox 323"/>
              <p:cNvSpPr txBox="1"/>
              <p:nvPr/>
            </p:nvSpPr>
            <p:spPr>
              <a:xfrm>
                <a:off x="3108476" y="3748045"/>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Media </a:t>
                </a:r>
                <a:b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25" name="Picture 324" descr="Media Services.png"/>
              <p:cNvPicPr>
                <a:picLocks noChangeAspect="1"/>
              </p:cNvPicPr>
              <p:nvPr/>
            </p:nvPicPr>
            <p:blipFill>
              <a:blip r:embed="rId68" cstate="email">
                <a:biLevel thresh="25000"/>
                <a:extLst>
                  <a:ext uri="{28A0092B-C50C-407E-A947-70E740481C1C}">
                    <a14:useLocalDpi xmlns:a14="http://schemas.microsoft.com/office/drawing/2010/main"/>
                  </a:ext>
                </a:extLst>
              </a:blip>
              <a:stretch>
                <a:fillRect/>
              </a:stretch>
            </p:blipFill>
            <p:spPr>
              <a:xfrm>
                <a:off x="2770452" y="3757874"/>
                <a:ext cx="282134" cy="282134"/>
              </a:xfrm>
              <a:prstGeom prst="rect">
                <a:avLst/>
              </a:prstGeom>
            </p:spPr>
          </p:pic>
        </p:grpSp>
        <p:sp>
          <p:nvSpPr>
            <p:cNvPr id="326" name="TextBox 325"/>
            <p:cNvSpPr txBox="1"/>
            <p:nvPr/>
          </p:nvSpPr>
          <p:spPr>
            <a:xfrm>
              <a:off x="3084763" y="950978"/>
              <a:ext cx="473543"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Media </a:t>
              </a:r>
              <a:b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47" name="Picture 346" descr="Media Services.png"/>
            <p:cNvPicPr>
              <a:picLocks noChangeAspect="1"/>
            </p:cNvPicPr>
            <p:nvPr/>
          </p:nvPicPr>
          <p:blipFill>
            <a:blip r:embed="rId68" cstate="email">
              <a:biLevel thresh="25000"/>
              <a:extLst>
                <a:ext uri="{28A0092B-C50C-407E-A947-70E740481C1C}">
                  <a14:useLocalDpi xmlns:a14="http://schemas.microsoft.com/office/drawing/2010/main"/>
                </a:ext>
              </a:extLst>
            </a:blip>
            <a:stretch>
              <a:fillRect/>
            </a:stretch>
          </p:blipFill>
          <p:spPr>
            <a:xfrm>
              <a:off x="2746739" y="960807"/>
              <a:ext cx="282134" cy="282134"/>
            </a:xfrm>
            <a:prstGeom prst="rect">
              <a:avLst/>
            </a:prstGeom>
          </p:spPr>
        </p:pic>
        <p:sp>
          <p:nvSpPr>
            <p:cNvPr id="348" name="Freeform 347"/>
            <p:cNvSpPr/>
            <p:nvPr/>
          </p:nvSpPr>
          <p:spPr bwMode="auto">
            <a:xfrm rot="2700000">
              <a:off x="11369431"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350" name="Group 349"/>
            <p:cNvGrpSpPr/>
            <p:nvPr/>
          </p:nvGrpSpPr>
          <p:grpSpPr>
            <a:xfrm>
              <a:off x="8035122" y="3568701"/>
              <a:ext cx="297136" cy="295678"/>
              <a:chOff x="8580718" y="793097"/>
              <a:chExt cx="2587625" cy="2574925"/>
            </a:xfrm>
          </p:grpSpPr>
          <p:sp>
            <p:nvSpPr>
              <p:cNvPr id="351"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89595" tIns="44798" rIns="89595" bIns="44798" numCol="1" anchor="t" anchorCtr="0" compatLnSpc="1">
                <a:prstTxWarp prst="textNoShape">
                  <a:avLst/>
                </a:prstTxWarp>
              </a:bodyPr>
              <a:lstStyle/>
              <a:p>
                <a:pPr marL="0" marR="0" lvl="0" indent="0" algn="l" defTabSz="895938"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2"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89595" tIns="44798" rIns="89595" bIns="44798" numCol="1" anchor="t" anchorCtr="0" compatLnSpc="1">
                <a:prstTxWarp prst="textNoShape">
                  <a:avLst/>
                </a:prstTxWarp>
              </a:bodyPr>
              <a:lstStyle/>
              <a:p>
                <a:pPr marL="0" marR="0" lvl="0" indent="0" algn="l" defTabSz="895938"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353" name="Group 352"/>
            <p:cNvGrpSpPr/>
            <p:nvPr/>
          </p:nvGrpSpPr>
          <p:grpSpPr>
            <a:xfrm>
              <a:off x="9154089" y="3612024"/>
              <a:ext cx="266641" cy="209033"/>
              <a:chOff x="8588655" y="3482322"/>
              <a:chExt cx="2571750" cy="2016125"/>
            </a:xfrm>
          </p:grpSpPr>
          <p:sp>
            <p:nvSpPr>
              <p:cNvPr id="354"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89595" tIns="44798" rIns="89595" bIns="44798" numCol="1" anchor="t" anchorCtr="0" compatLnSpc="1">
                <a:prstTxWarp prst="textNoShape">
                  <a:avLst/>
                </a:prstTxWarp>
              </a:bodyPr>
              <a:lstStyle/>
              <a:p>
                <a:pPr marL="0" marR="0" lvl="0" indent="0" algn="l" defTabSz="895938"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5"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89595" tIns="44798" rIns="89595" bIns="44798" numCol="1" anchor="t" anchorCtr="0" compatLnSpc="1">
                <a:prstTxWarp prst="textNoShape">
                  <a:avLst/>
                </a:prstTxWarp>
              </a:bodyPr>
              <a:lstStyle/>
              <a:p>
                <a:pPr marL="0" marR="0" lvl="0" indent="0" algn="l" defTabSz="895938"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Tree>
    <p:extLst>
      <p:ext uri="{BB962C8B-B14F-4D97-AF65-F5344CB8AC3E}">
        <p14:creationId xmlns:p14="http://schemas.microsoft.com/office/powerpoint/2010/main" val="32852489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EFD2D6-0666-4313-BC5B-E816445205B7}"/>
              </a:ext>
            </a:extLst>
          </p:cNvPr>
          <p:cNvSpPr>
            <a:spLocks noGrp="1"/>
          </p:cNvSpPr>
          <p:nvPr>
            <p:ph type="title"/>
          </p:nvPr>
        </p:nvSpPr>
        <p:spPr/>
        <p:txBody>
          <a:bodyPr/>
          <a:lstStyle/>
          <a:p>
            <a:r>
              <a:rPr lang="en-US" dirty="0"/>
              <a:t>Application maturity model</a:t>
            </a:r>
            <a:endParaRPr lang="en-IN" dirty="0"/>
          </a:p>
        </p:txBody>
      </p:sp>
      <p:grpSp>
        <p:nvGrpSpPr>
          <p:cNvPr id="2" name="Group 1">
            <a:extLst>
              <a:ext uri="{FF2B5EF4-FFF2-40B4-BE49-F238E27FC236}">
                <a16:creationId xmlns:a16="http://schemas.microsoft.com/office/drawing/2014/main" id="{B200A7F3-345C-455A-A581-C68940CD95D8}"/>
              </a:ext>
            </a:extLst>
          </p:cNvPr>
          <p:cNvGrpSpPr/>
          <p:nvPr/>
        </p:nvGrpSpPr>
        <p:grpSpPr>
          <a:xfrm>
            <a:off x="408397" y="1167620"/>
            <a:ext cx="11328335" cy="2821162"/>
            <a:chOff x="408397" y="1373100"/>
            <a:chExt cx="11328335" cy="2821162"/>
          </a:xfrm>
        </p:grpSpPr>
        <p:sp>
          <p:nvSpPr>
            <p:cNvPr id="96" name="TextBox 95">
              <a:extLst>
                <a:ext uri="{FF2B5EF4-FFF2-40B4-BE49-F238E27FC236}">
                  <a16:creationId xmlns:a16="http://schemas.microsoft.com/office/drawing/2014/main" id="{6B02C706-FA8A-4349-9A2F-888550CE5021}"/>
                </a:ext>
              </a:extLst>
            </p:cNvPr>
            <p:cNvSpPr txBox="1"/>
            <p:nvPr/>
          </p:nvSpPr>
          <p:spPr>
            <a:xfrm>
              <a:off x="5092347" y="3372671"/>
              <a:ext cx="1522328" cy="821591"/>
            </a:xfrm>
            <a:prstGeom prst="rect">
              <a:avLst/>
            </a:prstGeom>
            <a:noFill/>
          </p:spPr>
          <p:txBody>
            <a:bodyPr wrap="none" lIns="179208" tIns="143366" rIns="179208" bIns="143366" rtlCol="0" anchor="t">
              <a:spAutoFit/>
            </a:bodyPr>
            <a:lstStyle/>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err="1">
                  <a:ln>
                    <a:noFill/>
                  </a:ln>
                  <a:solidFill>
                    <a:srgbClr val="353535"/>
                  </a:solidFill>
                  <a:effectLst/>
                  <a:uLnTx/>
                  <a:uFillTx/>
                  <a:latin typeface="Segoe UI Semilight"/>
                  <a:ea typeface="+mn-ea"/>
                  <a:cs typeface="+mn-cs"/>
                </a:rPr>
                <a:t>CaaS</a:t>
              </a: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100" b="0" i="1" u="none" strike="noStrike" kern="0" cap="none" spc="0" normalizeH="0" baseline="0" noProof="0" dirty="0">
                  <a:ln>
                    <a:noFill/>
                  </a:ln>
                  <a:solidFill>
                    <a:srgbClr val="353535"/>
                  </a:solidFill>
                  <a:effectLst/>
                  <a:uLnTx/>
                  <a:uFillTx/>
                  <a:latin typeface="Segoe UI Semilight"/>
                  <a:ea typeface="+mn-ea"/>
                  <a:cs typeface="+mn-cs"/>
                </a:rPr>
                <a:t>Container Platform</a:t>
              </a:r>
            </a:p>
          </p:txBody>
        </p:sp>
        <p:sp>
          <p:nvSpPr>
            <p:cNvPr id="97" name="TextBox 96">
              <a:extLst>
                <a:ext uri="{FF2B5EF4-FFF2-40B4-BE49-F238E27FC236}">
                  <a16:creationId xmlns:a16="http://schemas.microsoft.com/office/drawing/2014/main" id="{19B0AAC8-5533-4688-86A7-DDBAC09F6718}"/>
                </a:ext>
              </a:extLst>
            </p:cNvPr>
            <p:cNvSpPr txBox="1"/>
            <p:nvPr/>
          </p:nvSpPr>
          <p:spPr>
            <a:xfrm>
              <a:off x="408397" y="3372671"/>
              <a:ext cx="1737099" cy="821591"/>
            </a:xfrm>
            <a:prstGeom prst="rect">
              <a:avLst/>
            </a:prstGeom>
            <a:noFill/>
          </p:spPr>
          <p:txBody>
            <a:bodyPr wrap="none" lIns="179208" tIns="143366" rIns="179208" bIns="143366" rtlCol="0" anchor="t">
              <a:spAutoFit/>
            </a:bodyPr>
            <a:lstStyle/>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a:ln>
                    <a:noFill/>
                  </a:ln>
                  <a:solidFill>
                    <a:srgbClr val="353535"/>
                  </a:solidFill>
                  <a:effectLst/>
                  <a:uLnTx/>
                  <a:uFillTx/>
                  <a:latin typeface="Segoe UI Semilight"/>
                  <a:ea typeface="+mn-ea"/>
                  <a:cs typeface="+mn-cs"/>
                </a:rPr>
                <a:t>On-Premises</a:t>
              </a:r>
            </a:p>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100" b="0" i="1" u="none" strike="noStrike" kern="0" cap="none" spc="0" normalizeH="0" baseline="0" noProof="0">
                  <a:ln>
                    <a:noFill/>
                  </a:ln>
                  <a:solidFill>
                    <a:srgbClr val="353535"/>
                  </a:solidFill>
                  <a:effectLst/>
                  <a:uLnTx/>
                  <a:uFillTx/>
                  <a:latin typeface="Segoe UI Semilight"/>
                  <a:ea typeface="+mn-ea"/>
                  <a:cs typeface="+mn-cs"/>
                </a:rPr>
                <a:t>Infrastructure Platform</a:t>
              </a:r>
            </a:p>
          </p:txBody>
        </p:sp>
        <p:grpSp>
          <p:nvGrpSpPr>
            <p:cNvPr id="98" name="Group 97">
              <a:extLst>
                <a:ext uri="{FF2B5EF4-FFF2-40B4-BE49-F238E27FC236}">
                  <a16:creationId xmlns:a16="http://schemas.microsoft.com/office/drawing/2014/main" id="{950968A5-BEBF-44CF-9D15-A1E3A1F1CD4F}"/>
                </a:ext>
              </a:extLst>
            </p:cNvPr>
            <p:cNvGrpSpPr/>
            <p:nvPr/>
          </p:nvGrpSpPr>
          <p:grpSpPr>
            <a:xfrm>
              <a:off x="901400" y="2373886"/>
              <a:ext cx="751089" cy="801516"/>
              <a:chOff x="2084593" y="2157479"/>
              <a:chExt cx="958326" cy="1022668"/>
            </a:xfrm>
          </p:grpSpPr>
          <p:grpSp>
            <p:nvGrpSpPr>
              <p:cNvPr id="99" name="Group 4">
                <a:extLst>
                  <a:ext uri="{FF2B5EF4-FFF2-40B4-BE49-F238E27FC236}">
                    <a16:creationId xmlns:a16="http://schemas.microsoft.com/office/drawing/2014/main" id="{B7AF8D18-FEEB-4D72-8188-02EA2D4EBFEE}"/>
                  </a:ext>
                </a:extLst>
              </p:cNvPr>
              <p:cNvGrpSpPr>
                <a:grpSpLocks noChangeAspect="1"/>
              </p:cNvGrpSpPr>
              <p:nvPr/>
            </p:nvGrpSpPr>
            <p:grpSpPr bwMode="auto">
              <a:xfrm>
                <a:off x="2084593" y="2157479"/>
                <a:ext cx="475727" cy="1022668"/>
                <a:chOff x="7" y="12"/>
                <a:chExt cx="167" cy="359"/>
              </a:xfrm>
            </p:grpSpPr>
            <p:sp>
              <p:nvSpPr>
                <p:cNvPr id="107" name="Rectangle 5">
                  <a:extLst>
                    <a:ext uri="{FF2B5EF4-FFF2-40B4-BE49-F238E27FC236}">
                      <a16:creationId xmlns:a16="http://schemas.microsoft.com/office/drawing/2014/main" id="{797FD6B1-A712-4223-8E29-E0CEC0435770}"/>
                    </a:ext>
                  </a:extLst>
                </p:cNvPr>
                <p:cNvSpPr>
                  <a:spLocks noChangeArrowheads="1"/>
                </p:cNvSpPr>
                <p:nvPr/>
              </p:nvSpPr>
              <p:spPr bwMode="auto">
                <a:xfrm>
                  <a:off x="7" y="45"/>
                  <a:ext cx="167" cy="32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8" name="Freeform 6">
                  <a:extLst>
                    <a:ext uri="{FF2B5EF4-FFF2-40B4-BE49-F238E27FC236}">
                      <a16:creationId xmlns:a16="http://schemas.microsoft.com/office/drawing/2014/main" id="{18B9BBC4-EC8D-4496-9FE9-D825D364C7C6}"/>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9" name="Rectangle 7">
                  <a:extLst>
                    <a:ext uri="{FF2B5EF4-FFF2-40B4-BE49-F238E27FC236}">
                      <a16:creationId xmlns:a16="http://schemas.microsoft.com/office/drawing/2014/main" id="{033E8965-B776-458F-AEA6-3519723D4E21}"/>
                    </a:ext>
                  </a:extLst>
                </p:cNvPr>
                <p:cNvSpPr>
                  <a:spLocks noChangeArrowheads="1"/>
                </p:cNvSpPr>
                <p:nvPr/>
              </p:nvSpPr>
              <p:spPr bwMode="auto">
                <a:xfrm>
                  <a:off x="42" y="232"/>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0" name="Rectangle 8">
                  <a:extLst>
                    <a:ext uri="{FF2B5EF4-FFF2-40B4-BE49-F238E27FC236}">
                      <a16:creationId xmlns:a16="http://schemas.microsoft.com/office/drawing/2014/main" id="{4E48CBB8-871C-4AA4-B951-8B3C086841FC}"/>
                    </a:ext>
                  </a:extLst>
                </p:cNvPr>
                <p:cNvSpPr>
                  <a:spLocks noChangeArrowheads="1"/>
                </p:cNvSpPr>
                <p:nvPr/>
              </p:nvSpPr>
              <p:spPr bwMode="auto">
                <a:xfrm>
                  <a:off x="114" y="232"/>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1" name="Rectangle 9">
                  <a:extLst>
                    <a:ext uri="{FF2B5EF4-FFF2-40B4-BE49-F238E27FC236}">
                      <a16:creationId xmlns:a16="http://schemas.microsoft.com/office/drawing/2014/main" id="{FACDCF2C-F432-466D-BC75-0955E0C8CFAE}"/>
                    </a:ext>
                  </a:extLst>
                </p:cNvPr>
                <p:cNvSpPr>
                  <a:spLocks noChangeArrowheads="1"/>
                </p:cNvSpPr>
                <p:nvPr/>
              </p:nvSpPr>
              <p:spPr bwMode="auto">
                <a:xfrm>
                  <a:off x="42" y="164"/>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2" name="Rectangle 10">
                  <a:extLst>
                    <a:ext uri="{FF2B5EF4-FFF2-40B4-BE49-F238E27FC236}">
                      <a16:creationId xmlns:a16="http://schemas.microsoft.com/office/drawing/2014/main" id="{D0446AFE-4ABB-4C72-9171-3AB117B489BE}"/>
                    </a:ext>
                  </a:extLst>
                </p:cNvPr>
                <p:cNvSpPr>
                  <a:spLocks noChangeArrowheads="1"/>
                </p:cNvSpPr>
                <p:nvPr/>
              </p:nvSpPr>
              <p:spPr bwMode="auto">
                <a:xfrm>
                  <a:off x="114" y="164"/>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5" name="Rectangle 11">
                  <a:extLst>
                    <a:ext uri="{FF2B5EF4-FFF2-40B4-BE49-F238E27FC236}">
                      <a16:creationId xmlns:a16="http://schemas.microsoft.com/office/drawing/2014/main" id="{00EEE1C0-180D-4B63-B3DF-4A2F87852D48}"/>
                    </a:ext>
                  </a:extLst>
                </p:cNvPr>
                <p:cNvSpPr>
                  <a:spLocks noChangeArrowheads="1"/>
                </p:cNvSpPr>
                <p:nvPr/>
              </p:nvSpPr>
              <p:spPr bwMode="auto">
                <a:xfrm>
                  <a:off x="42" y="98"/>
                  <a:ext cx="25"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6" name="Rectangle 12">
                  <a:extLst>
                    <a:ext uri="{FF2B5EF4-FFF2-40B4-BE49-F238E27FC236}">
                      <a16:creationId xmlns:a16="http://schemas.microsoft.com/office/drawing/2014/main" id="{0548C6C3-1D4B-4EF4-A36B-7E1824F1C7AE}"/>
                    </a:ext>
                  </a:extLst>
                </p:cNvPr>
                <p:cNvSpPr>
                  <a:spLocks noChangeArrowheads="1"/>
                </p:cNvSpPr>
                <p:nvPr/>
              </p:nvSpPr>
              <p:spPr bwMode="auto">
                <a:xfrm>
                  <a:off x="114" y="98"/>
                  <a:ext cx="26"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2" name="Rectangle 13">
                  <a:extLst>
                    <a:ext uri="{FF2B5EF4-FFF2-40B4-BE49-F238E27FC236}">
                      <a16:creationId xmlns:a16="http://schemas.microsoft.com/office/drawing/2014/main" id="{7F51D81A-FABB-452A-838D-41765D83E921}"/>
                    </a:ext>
                  </a:extLst>
                </p:cNvPr>
                <p:cNvSpPr>
                  <a:spLocks noChangeArrowheads="1"/>
                </p:cNvSpPr>
                <p:nvPr/>
              </p:nvSpPr>
              <p:spPr bwMode="auto">
                <a:xfrm>
                  <a:off x="31" y="12"/>
                  <a:ext cx="47" cy="33"/>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00" name="Group 99">
                <a:extLst>
                  <a:ext uri="{FF2B5EF4-FFF2-40B4-BE49-F238E27FC236}">
                    <a16:creationId xmlns:a16="http://schemas.microsoft.com/office/drawing/2014/main" id="{262E45B5-6ECD-42E2-B019-E8054F786563}"/>
                  </a:ext>
                </a:extLst>
              </p:cNvPr>
              <p:cNvGrpSpPr/>
              <p:nvPr/>
            </p:nvGrpSpPr>
            <p:grpSpPr>
              <a:xfrm>
                <a:off x="2561534" y="2758439"/>
                <a:ext cx="475727" cy="421466"/>
                <a:chOff x="2779974" y="2727959"/>
                <a:chExt cx="475727" cy="421466"/>
              </a:xfrm>
            </p:grpSpPr>
            <p:sp>
              <p:nvSpPr>
                <p:cNvPr id="102" name="Rectangle 5">
                  <a:extLst>
                    <a:ext uri="{FF2B5EF4-FFF2-40B4-BE49-F238E27FC236}">
                      <a16:creationId xmlns:a16="http://schemas.microsoft.com/office/drawing/2014/main" id="{690B498D-5AA3-4612-8CA0-26B029BEF40D}"/>
                    </a:ext>
                  </a:extLst>
                </p:cNvPr>
                <p:cNvSpPr>
                  <a:spLocks noChangeArrowheads="1"/>
                </p:cNvSpPr>
                <p:nvPr/>
              </p:nvSpPr>
              <p:spPr bwMode="auto">
                <a:xfrm>
                  <a:off x="2779974" y="2727959"/>
                  <a:ext cx="475727" cy="42146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3" name="Freeform 6">
                  <a:extLst>
                    <a:ext uri="{FF2B5EF4-FFF2-40B4-BE49-F238E27FC236}">
                      <a16:creationId xmlns:a16="http://schemas.microsoft.com/office/drawing/2014/main" id="{966D300F-F04F-4399-A167-1BB2930FAC3F}"/>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4" name="Rectangle 7">
                  <a:extLst>
                    <a:ext uri="{FF2B5EF4-FFF2-40B4-BE49-F238E27FC236}">
                      <a16:creationId xmlns:a16="http://schemas.microsoft.com/office/drawing/2014/main" id="{1393210E-070E-447C-ADBE-029E9E69D8D2}"/>
                    </a:ext>
                  </a:extLst>
                </p:cNvPr>
                <p:cNvSpPr>
                  <a:spLocks noChangeArrowheads="1"/>
                </p:cNvSpPr>
                <p:nvPr/>
              </p:nvSpPr>
              <p:spPr bwMode="auto">
                <a:xfrm>
                  <a:off x="2879677" y="2829662"/>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5" name="Rectangle 8">
                  <a:extLst>
                    <a:ext uri="{FF2B5EF4-FFF2-40B4-BE49-F238E27FC236}">
                      <a16:creationId xmlns:a16="http://schemas.microsoft.com/office/drawing/2014/main" id="{12E12729-4F63-4871-A884-BE742CDDD78F}"/>
                    </a:ext>
                  </a:extLst>
                </p:cNvPr>
                <p:cNvSpPr>
                  <a:spLocks noChangeArrowheads="1"/>
                </p:cNvSpPr>
                <p:nvPr/>
              </p:nvSpPr>
              <p:spPr bwMode="auto">
                <a:xfrm>
                  <a:off x="3084781" y="2829662"/>
                  <a:ext cx="74065"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6" name="Rectangle 9">
                  <a:extLst>
                    <a:ext uri="{FF2B5EF4-FFF2-40B4-BE49-F238E27FC236}">
                      <a16:creationId xmlns:a16="http://schemas.microsoft.com/office/drawing/2014/main" id="{6C88D935-7DF0-4589-A4DC-9BB6164ECA1D}"/>
                    </a:ext>
                  </a:extLst>
                </p:cNvPr>
                <p:cNvSpPr>
                  <a:spLocks noChangeArrowheads="1"/>
                </p:cNvSpPr>
                <p:nvPr/>
              </p:nvSpPr>
              <p:spPr bwMode="auto">
                <a:xfrm>
                  <a:off x="2879677" y="3004253"/>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01" name="Isosceles Triangle 100">
                <a:extLst>
                  <a:ext uri="{FF2B5EF4-FFF2-40B4-BE49-F238E27FC236}">
                    <a16:creationId xmlns:a16="http://schemas.microsoft.com/office/drawing/2014/main" id="{1D6BEC33-BC28-40DA-BE0F-5D22120A194C}"/>
                  </a:ext>
                </a:extLst>
              </p:cNvPr>
              <p:cNvSpPr/>
              <p:nvPr/>
            </p:nvSpPr>
            <p:spPr bwMode="auto">
              <a:xfrm>
                <a:off x="2560320" y="2537142"/>
                <a:ext cx="482599" cy="221297"/>
              </a:xfrm>
              <a:prstGeom prst="triangle">
                <a:avLst>
                  <a:gd name="adj" fmla="val 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353535"/>
                  </a:solidFill>
                  <a:effectLst/>
                  <a:uLnTx/>
                  <a:uFillTx/>
                  <a:latin typeface="Segoe UI Semilight"/>
                  <a:ea typeface="+mn-ea"/>
                  <a:cs typeface="+mn-cs"/>
                </a:endParaRPr>
              </a:p>
            </p:txBody>
          </p:sp>
        </p:grpSp>
        <p:grpSp>
          <p:nvGrpSpPr>
            <p:cNvPr id="193" name="Group 16">
              <a:extLst>
                <a:ext uri="{FF2B5EF4-FFF2-40B4-BE49-F238E27FC236}">
                  <a16:creationId xmlns:a16="http://schemas.microsoft.com/office/drawing/2014/main" id="{34AF6D6F-83D4-4888-A9F6-7C6028D9B290}"/>
                </a:ext>
              </a:extLst>
            </p:cNvPr>
            <p:cNvGrpSpPr>
              <a:grpSpLocks noChangeAspect="1"/>
            </p:cNvGrpSpPr>
            <p:nvPr/>
          </p:nvGrpSpPr>
          <p:grpSpPr bwMode="auto">
            <a:xfrm>
              <a:off x="7893984" y="2476996"/>
              <a:ext cx="603793" cy="698406"/>
              <a:chOff x="13" y="7"/>
              <a:chExt cx="351" cy="406"/>
            </a:xfrm>
          </p:grpSpPr>
          <p:sp>
            <p:nvSpPr>
              <p:cNvPr id="194" name="Freeform 17">
                <a:extLst>
                  <a:ext uri="{FF2B5EF4-FFF2-40B4-BE49-F238E27FC236}">
                    <a16:creationId xmlns:a16="http://schemas.microsoft.com/office/drawing/2014/main" id="{B3823DEC-5F0D-444D-A558-774D7E79EA13}"/>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5" name="Freeform 18">
                <a:extLst>
                  <a:ext uri="{FF2B5EF4-FFF2-40B4-BE49-F238E27FC236}">
                    <a16:creationId xmlns:a16="http://schemas.microsoft.com/office/drawing/2014/main" id="{13731CBB-A492-4FEE-9E73-BED5AC179CAC}"/>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6" name="Line 19">
                <a:extLst>
                  <a:ext uri="{FF2B5EF4-FFF2-40B4-BE49-F238E27FC236}">
                    <a16:creationId xmlns:a16="http://schemas.microsoft.com/office/drawing/2014/main" id="{227D4C08-B4CC-47F3-9CEC-AEE1BEB22D55}"/>
                  </a:ext>
                </a:extLst>
              </p:cNvPr>
              <p:cNvSpPr>
                <a:spLocks noChangeShapeType="1"/>
              </p:cNvSpPr>
              <p:nvPr/>
            </p:nvSpPr>
            <p:spPr bwMode="auto">
              <a:xfrm>
                <a:off x="288"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7" name="Freeform 20">
                <a:extLst>
                  <a:ext uri="{FF2B5EF4-FFF2-40B4-BE49-F238E27FC236}">
                    <a16:creationId xmlns:a16="http://schemas.microsoft.com/office/drawing/2014/main" id="{B507BCB1-0AEB-4866-87BB-92F165A20D56}"/>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8" name="Freeform 21">
                <a:extLst>
                  <a:ext uri="{FF2B5EF4-FFF2-40B4-BE49-F238E27FC236}">
                    <a16:creationId xmlns:a16="http://schemas.microsoft.com/office/drawing/2014/main" id="{1FB5D4D8-1DD9-4994-A112-D8395CEA21F2}"/>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9" name="Line 22">
                <a:extLst>
                  <a:ext uri="{FF2B5EF4-FFF2-40B4-BE49-F238E27FC236}">
                    <a16:creationId xmlns:a16="http://schemas.microsoft.com/office/drawing/2014/main" id="{2EFAD978-CF42-4DB9-9DA9-4A607E302396}"/>
                  </a:ext>
                </a:extLst>
              </p:cNvPr>
              <p:cNvSpPr>
                <a:spLocks noChangeShapeType="1"/>
              </p:cNvSpPr>
              <p:nvPr/>
            </p:nvSpPr>
            <p:spPr bwMode="auto">
              <a:xfrm>
                <a:off x="89"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0" name="Freeform 23">
                <a:extLst>
                  <a:ext uri="{FF2B5EF4-FFF2-40B4-BE49-F238E27FC236}">
                    <a16:creationId xmlns:a16="http://schemas.microsoft.com/office/drawing/2014/main" id="{D79C89E8-9DFB-4035-AFB1-2A9DCC81EF1F}"/>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1" name="Freeform 24">
                <a:extLst>
                  <a:ext uri="{FF2B5EF4-FFF2-40B4-BE49-F238E27FC236}">
                    <a16:creationId xmlns:a16="http://schemas.microsoft.com/office/drawing/2014/main" id="{DD5AA6FE-B4FE-4CA9-A389-7D65C5018470}"/>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2" name="Freeform 25">
                <a:extLst>
                  <a:ext uri="{FF2B5EF4-FFF2-40B4-BE49-F238E27FC236}">
                    <a16:creationId xmlns:a16="http://schemas.microsoft.com/office/drawing/2014/main" id="{DAA91FB7-187E-40C4-8454-0B090022CE01}"/>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3" name="Line 26">
                <a:extLst>
                  <a:ext uri="{FF2B5EF4-FFF2-40B4-BE49-F238E27FC236}">
                    <a16:creationId xmlns:a16="http://schemas.microsoft.com/office/drawing/2014/main" id="{BB353E72-DBCA-4593-A4CB-5609CD52E945}"/>
                  </a:ext>
                </a:extLst>
              </p:cNvPr>
              <p:cNvSpPr>
                <a:spLocks noChangeShapeType="1"/>
              </p:cNvSpPr>
              <p:nvPr/>
            </p:nvSpPr>
            <p:spPr bwMode="auto">
              <a:xfrm>
                <a:off x="189" y="96"/>
                <a:ext cx="0" cy="8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4" name="Freeform 27">
                <a:extLst>
                  <a:ext uri="{FF2B5EF4-FFF2-40B4-BE49-F238E27FC236}">
                    <a16:creationId xmlns:a16="http://schemas.microsoft.com/office/drawing/2014/main" id="{4486A675-5612-4DC5-B073-9692607802A1}"/>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5" name="Freeform 28">
                <a:extLst>
                  <a:ext uri="{FF2B5EF4-FFF2-40B4-BE49-F238E27FC236}">
                    <a16:creationId xmlns:a16="http://schemas.microsoft.com/office/drawing/2014/main" id="{D29F1453-54D1-469C-9217-D0C204086647}"/>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206" name="Group 31">
              <a:extLst>
                <a:ext uri="{FF2B5EF4-FFF2-40B4-BE49-F238E27FC236}">
                  <a16:creationId xmlns:a16="http://schemas.microsoft.com/office/drawing/2014/main" id="{347FD48C-3842-41D9-B147-8624A5E85046}"/>
                </a:ext>
              </a:extLst>
            </p:cNvPr>
            <p:cNvGrpSpPr>
              <a:grpSpLocks noChangeAspect="1"/>
            </p:cNvGrpSpPr>
            <p:nvPr/>
          </p:nvGrpSpPr>
          <p:grpSpPr bwMode="auto">
            <a:xfrm>
              <a:off x="3261408" y="2608137"/>
              <a:ext cx="542709" cy="567265"/>
              <a:chOff x="12" y="7"/>
              <a:chExt cx="221" cy="231"/>
            </a:xfrm>
          </p:grpSpPr>
          <p:sp>
            <p:nvSpPr>
              <p:cNvPr id="207" name="Rectangle 32">
                <a:extLst>
                  <a:ext uri="{FF2B5EF4-FFF2-40B4-BE49-F238E27FC236}">
                    <a16:creationId xmlns:a16="http://schemas.microsoft.com/office/drawing/2014/main" id="{5458AE8A-84C9-42D7-97DD-8F1CB58B879E}"/>
                  </a:ext>
                </a:extLst>
              </p:cNvPr>
              <p:cNvSpPr>
                <a:spLocks noChangeArrowheads="1"/>
              </p:cNvSpPr>
              <p:nvPr/>
            </p:nvSpPr>
            <p:spPr bwMode="auto">
              <a:xfrm>
                <a:off x="12" y="7"/>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8" name="Line 33">
                <a:extLst>
                  <a:ext uri="{FF2B5EF4-FFF2-40B4-BE49-F238E27FC236}">
                    <a16:creationId xmlns:a16="http://schemas.microsoft.com/office/drawing/2014/main" id="{0409CFB8-5679-417F-A9F7-1CC2894E241D}"/>
                  </a:ext>
                </a:extLst>
              </p:cNvPr>
              <p:cNvSpPr>
                <a:spLocks noChangeShapeType="1"/>
              </p:cNvSpPr>
              <p:nvPr/>
            </p:nvSpPr>
            <p:spPr bwMode="auto">
              <a:xfrm flipH="1">
                <a:off x="191"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9" name="Line 34">
                <a:extLst>
                  <a:ext uri="{FF2B5EF4-FFF2-40B4-BE49-F238E27FC236}">
                    <a16:creationId xmlns:a16="http://schemas.microsoft.com/office/drawing/2014/main" id="{735D1F34-27F0-46EE-BD6D-67D0F3A98E3F}"/>
                  </a:ext>
                </a:extLst>
              </p:cNvPr>
              <p:cNvSpPr>
                <a:spLocks noChangeShapeType="1"/>
              </p:cNvSpPr>
              <p:nvPr/>
            </p:nvSpPr>
            <p:spPr bwMode="auto">
              <a:xfrm flipH="1">
                <a:off x="157"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0" name="Line 35">
                <a:extLst>
                  <a:ext uri="{FF2B5EF4-FFF2-40B4-BE49-F238E27FC236}">
                    <a16:creationId xmlns:a16="http://schemas.microsoft.com/office/drawing/2014/main" id="{23AFB31D-5594-4CBA-A355-19CE13B0E766}"/>
                  </a:ext>
                </a:extLst>
              </p:cNvPr>
              <p:cNvSpPr>
                <a:spLocks noChangeShapeType="1"/>
              </p:cNvSpPr>
              <p:nvPr/>
            </p:nvSpPr>
            <p:spPr bwMode="auto">
              <a:xfrm flipH="1">
                <a:off x="54" y="37"/>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1" name="Rectangle 36">
                <a:extLst>
                  <a:ext uri="{FF2B5EF4-FFF2-40B4-BE49-F238E27FC236}">
                    <a16:creationId xmlns:a16="http://schemas.microsoft.com/office/drawing/2014/main" id="{5305A3FF-EB96-4197-9666-3F4FC270A690}"/>
                  </a:ext>
                </a:extLst>
              </p:cNvPr>
              <p:cNvSpPr>
                <a:spLocks noChangeArrowheads="1"/>
              </p:cNvSpPr>
              <p:nvPr/>
            </p:nvSpPr>
            <p:spPr bwMode="auto">
              <a:xfrm>
                <a:off x="12" y="93"/>
                <a:ext cx="221" cy="5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2" name="Line 37">
                <a:extLst>
                  <a:ext uri="{FF2B5EF4-FFF2-40B4-BE49-F238E27FC236}">
                    <a16:creationId xmlns:a16="http://schemas.microsoft.com/office/drawing/2014/main" id="{A026A57D-CE72-4B52-8D12-63DFD52B3FFE}"/>
                  </a:ext>
                </a:extLst>
              </p:cNvPr>
              <p:cNvSpPr>
                <a:spLocks noChangeShapeType="1"/>
              </p:cNvSpPr>
              <p:nvPr/>
            </p:nvSpPr>
            <p:spPr bwMode="auto">
              <a:xfrm flipH="1">
                <a:off x="191"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3" name="Line 38">
                <a:extLst>
                  <a:ext uri="{FF2B5EF4-FFF2-40B4-BE49-F238E27FC236}">
                    <a16:creationId xmlns:a16="http://schemas.microsoft.com/office/drawing/2014/main" id="{047E9521-11B0-49E0-9C20-410F0B26A615}"/>
                  </a:ext>
                </a:extLst>
              </p:cNvPr>
              <p:cNvSpPr>
                <a:spLocks noChangeShapeType="1"/>
              </p:cNvSpPr>
              <p:nvPr/>
            </p:nvSpPr>
            <p:spPr bwMode="auto">
              <a:xfrm flipH="1">
                <a:off x="157"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4" name="Line 39">
                <a:extLst>
                  <a:ext uri="{FF2B5EF4-FFF2-40B4-BE49-F238E27FC236}">
                    <a16:creationId xmlns:a16="http://schemas.microsoft.com/office/drawing/2014/main" id="{90C1E39A-0DE6-459D-A5B4-D038649F193A}"/>
                  </a:ext>
                </a:extLst>
              </p:cNvPr>
              <p:cNvSpPr>
                <a:spLocks noChangeShapeType="1"/>
              </p:cNvSpPr>
              <p:nvPr/>
            </p:nvSpPr>
            <p:spPr bwMode="auto">
              <a:xfrm flipH="1">
                <a:off x="54" y="123"/>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5" name="Rectangle 40">
                <a:extLst>
                  <a:ext uri="{FF2B5EF4-FFF2-40B4-BE49-F238E27FC236}">
                    <a16:creationId xmlns:a16="http://schemas.microsoft.com/office/drawing/2014/main" id="{91298F6D-E409-44B2-99A5-4500DF15B8DB}"/>
                  </a:ext>
                </a:extLst>
              </p:cNvPr>
              <p:cNvSpPr>
                <a:spLocks noChangeArrowheads="1"/>
              </p:cNvSpPr>
              <p:nvPr/>
            </p:nvSpPr>
            <p:spPr bwMode="auto">
              <a:xfrm>
                <a:off x="12" y="178"/>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6" name="Line 41">
                <a:extLst>
                  <a:ext uri="{FF2B5EF4-FFF2-40B4-BE49-F238E27FC236}">
                    <a16:creationId xmlns:a16="http://schemas.microsoft.com/office/drawing/2014/main" id="{064849FF-2306-46BE-8C69-A2AC7575783E}"/>
                  </a:ext>
                </a:extLst>
              </p:cNvPr>
              <p:cNvSpPr>
                <a:spLocks noChangeShapeType="1"/>
              </p:cNvSpPr>
              <p:nvPr/>
            </p:nvSpPr>
            <p:spPr bwMode="auto">
              <a:xfrm flipH="1">
                <a:off x="191"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7" name="Line 42">
                <a:extLst>
                  <a:ext uri="{FF2B5EF4-FFF2-40B4-BE49-F238E27FC236}">
                    <a16:creationId xmlns:a16="http://schemas.microsoft.com/office/drawing/2014/main" id="{396D4B05-3E50-4E68-ABBC-9B18010E18B0}"/>
                  </a:ext>
                </a:extLst>
              </p:cNvPr>
              <p:cNvSpPr>
                <a:spLocks noChangeShapeType="1"/>
              </p:cNvSpPr>
              <p:nvPr/>
            </p:nvSpPr>
            <p:spPr bwMode="auto">
              <a:xfrm flipH="1">
                <a:off x="157"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8" name="Line 43">
                <a:extLst>
                  <a:ext uri="{FF2B5EF4-FFF2-40B4-BE49-F238E27FC236}">
                    <a16:creationId xmlns:a16="http://schemas.microsoft.com/office/drawing/2014/main" id="{70A20084-C7A3-42DE-8990-EA00A3028F4C}"/>
                  </a:ext>
                </a:extLst>
              </p:cNvPr>
              <p:cNvSpPr>
                <a:spLocks noChangeShapeType="1"/>
              </p:cNvSpPr>
              <p:nvPr/>
            </p:nvSpPr>
            <p:spPr bwMode="auto">
              <a:xfrm flipH="1">
                <a:off x="54" y="208"/>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9" name="Line 44">
                <a:extLst>
                  <a:ext uri="{FF2B5EF4-FFF2-40B4-BE49-F238E27FC236}">
                    <a16:creationId xmlns:a16="http://schemas.microsoft.com/office/drawing/2014/main" id="{3BE1081E-78AE-4E06-948F-47FB15CED44A}"/>
                  </a:ext>
                </a:extLst>
              </p:cNvPr>
              <p:cNvSpPr>
                <a:spLocks noChangeShapeType="1"/>
              </p:cNvSpPr>
              <p:nvPr/>
            </p:nvSpPr>
            <p:spPr bwMode="auto">
              <a:xfrm flipV="1">
                <a:off x="165" y="127"/>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0" name="Line 45">
                <a:extLst>
                  <a:ext uri="{FF2B5EF4-FFF2-40B4-BE49-F238E27FC236}">
                    <a16:creationId xmlns:a16="http://schemas.microsoft.com/office/drawing/2014/main" id="{9A5276B1-0B7A-41C1-8381-0F5D95897818}"/>
                  </a:ext>
                </a:extLst>
              </p:cNvPr>
              <p:cNvSpPr>
                <a:spLocks noChangeShapeType="1"/>
              </p:cNvSpPr>
              <p:nvPr/>
            </p:nvSpPr>
            <p:spPr bwMode="auto">
              <a:xfrm flipV="1">
                <a:off x="165" y="42"/>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1" name="Line 46">
                <a:extLst>
                  <a:ext uri="{FF2B5EF4-FFF2-40B4-BE49-F238E27FC236}">
                    <a16:creationId xmlns:a16="http://schemas.microsoft.com/office/drawing/2014/main" id="{0E8216CA-4E8C-4139-B42C-F876EEC37869}"/>
                  </a:ext>
                </a:extLst>
              </p:cNvPr>
              <p:cNvSpPr>
                <a:spLocks noChangeShapeType="1"/>
              </p:cNvSpPr>
              <p:nvPr/>
            </p:nvSpPr>
            <p:spPr bwMode="auto">
              <a:xfrm flipV="1">
                <a:off x="165" y="212"/>
                <a:ext cx="0" cy="26"/>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22" name="Right Brace 221">
              <a:extLst>
                <a:ext uri="{FF2B5EF4-FFF2-40B4-BE49-F238E27FC236}">
                  <a16:creationId xmlns:a16="http://schemas.microsoft.com/office/drawing/2014/main" id="{27E98F02-CAA8-4F46-AEEB-02BB7184804F}"/>
                </a:ext>
              </a:extLst>
            </p:cNvPr>
            <p:cNvSpPr/>
            <p:nvPr/>
          </p:nvSpPr>
          <p:spPr>
            <a:xfrm rot="16200000">
              <a:off x="7174531" y="-2138744"/>
              <a:ext cx="328769" cy="8795633"/>
            </a:xfrm>
            <a:prstGeom prst="rightBrace">
              <a:avLst>
                <a:gd name="adj1" fmla="val 146892"/>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223" name="Group 222">
              <a:extLst>
                <a:ext uri="{FF2B5EF4-FFF2-40B4-BE49-F238E27FC236}">
                  <a16:creationId xmlns:a16="http://schemas.microsoft.com/office/drawing/2014/main" id="{337C64D7-41B9-4844-8B13-7AEF9F43096D}"/>
                </a:ext>
              </a:extLst>
            </p:cNvPr>
            <p:cNvGrpSpPr/>
            <p:nvPr/>
          </p:nvGrpSpPr>
          <p:grpSpPr>
            <a:xfrm>
              <a:off x="6772213" y="1373100"/>
              <a:ext cx="1082338" cy="574701"/>
              <a:chOff x="6772308" y="3901049"/>
              <a:chExt cx="1082491" cy="574783"/>
            </a:xfrm>
          </p:grpSpPr>
          <p:sp>
            <p:nvSpPr>
              <p:cNvPr id="224" name="Freeform 50">
                <a:extLst>
                  <a:ext uri="{FF2B5EF4-FFF2-40B4-BE49-F238E27FC236}">
                    <a16:creationId xmlns:a16="http://schemas.microsoft.com/office/drawing/2014/main" id="{418AD767-9DF6-457E-AD74-3F470ED2AB5E}"/>
                  </a:ext>
                </a:extLst>
              </p:cNvPr>
              <p:cNvSpPr>
                <a:spLocks/>
              </p:cNvSpPr>
              <p:nvPr/>
            </p:nvSpPr>
            <p:spPr bwMode="auto">
              <a:xfrm>
                <a:off x="6772308" y="3901049"/>
                <a:ext cx="857132" cy="57478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5" name="Freeform 50">
                <a:extLst>
                  <a:ext uri="{FF2B5EF4-FFF2-40B4-BE49-F238E27FC236}">
                    <a16:creationId xmlns:a16="http://schemas.microsoft.com/office/drawing/2014/main" id="{016A0DC6-9227-4E9E-85F1-0B06033F0EE2}"/>
                  </a:ext>
                </a:extLst>
              </p:cNvPr>
              <p:cNvSpPr>
                <a:spLocks/>
              </p:cNvSpPr>
              <p:nvPr/>
            </p:nvSpPr>
            <p:spPr bwMode="auto">
              <a:xfrm flipH="1">
                <a:off x="7252539" y="4071519"/>
                <a:ext cx="602260" cy="403869"/>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E6E6E6"/>
              </a:solidFill>
              <a:ln w="19050" cap="flat">
                <a:solidFill>
                  <a:schemeClr val="accent1"/>
                </a:solid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226" name="Group 225">
              <a:extLst>
                <a:ext uri="{FF2B5EF4-FFF2-40B4-BE49-F238E27FC236}">
                  <a16:creationId xmlns:a16="http://schemas.microsoft.com/office/drawing/2014/main" id="{45113401-9A1A-43B2-8094-581D961EB849}"/>
                </a:ext>
              </a:extLst>
            </p:cNvPr>
            <p:cNvGrpSpPr/>
            <p:nvPr/>
          </p:nvGrpSpPr>
          <p:grpSpPr>
            <a:xfrm>
              <a:off x="10202734" y="2482951"/>
              <a:ext cx="524430" cy="692452"/>
              <a:chOff x="10098762" y="4608227"/>
              <a:chExt cx="655882" cy="866020"/>
            </a:xfrm>
          </p:grpSpPr>
          <p:sp>
            <p:nvSpPr>
              <p:cNvPr id="227" name="Freeform 54">
                <a:extLst>
                  <a:ext uri="{FF2B5EF4-FFF2-40B4-BE49-F238E27FC236}">
                    <a16:creationId xmlns:a16="http://schemas.microsoft.com/office/drawing/2014/main" id="{293EAB4A-67CE-4DCF-B90E-9AD07B80779D}"/>
                  </a:ext>
                </a:extLst>
              </p:cNvPr>
              <p:cNvSpPr>
                <a:spLocks noEditPoints="1"/>
              </p:cNvSpPr>
              <p:nvPr/>
            </p:nvSpPr>
            <p:spPr bwMode="auto">
              <a:xfrm>
                <a:off x="10098762" y="4608227"/>
                <a:ext cx="655882" cy="866020"/>
              </a:xfrm>
              <a:custGeom>
                <a:avLst/>
                <a:gdLst>
                  <a:gd name="T0" fmla="*/ 206 w 206"/>
                  <a:gd name="T1" fmla="*/ 68 h 272"/>
                  <a:gd name="T2" fmla="*/ 137 w 206"/>
                  <a:gd name="T3" fmla="*/ 0 h 272"/>
                  <a:gd name="T4" fmla="*/ 0 w 206"/>
                  <a:gd name="T5" fmla="*/ 0 h 272"/>
                  <a:gd name="T6" fmla="*/ 0 w 206"/>
                  <a:gd name="T7" fmla="*/ 272 h 272"/>
                  <a:gd name="T8" fmla="*/ 206 w 206"/>
                  <a:gd name="T9" fmla="*/ 272 h 272"/>
                  <a:gd name="T10" fmla="*/ 206 w 206"/>
                  <a:gd name="T11" fmla="*/ 68 h 272"/>
                  <a:gd name="T12" fmla="*/ 137 w 206"/>
                  <a:gd name="T13" fmla="*/ 23 h 272"/>
                  <a:gd name="T14" fmla="*/ 182 w 206"/>
                  <a:gd name="T15" fmla="*/ 68 h 272"/>
                  <a:gd name="T16" fmla="*/ 137 w 206"/>
                  <a:gd name="T17" fmla="*/ 68 h 272"/>
                  <a:gd name="T18" fmla="*/ 137 w 206"/>
                  <a:gd name="T19" fmla="*/ 23 h 272"/>
                  <a:gd name="T20" fmla="*/ 17 w 206"/>
                  <a:gd name="T21" fmla="*/ 255 h 272"/>
                  <a:gd name="T22" fmla="*/ 17 w 206"/>
                  <a:gd name="T23" fmla="*/ 17 h 272"/>
                  <a:gd name="T24" fmla="*/ 120 w 206"/>
                  <a:gd name="T25" fmla="*/ 17 h 272"/>
                  <a:gd name="T26" fmla="*/ 120 w 206"/>
                  <a:gd name="T27" fmla="*/ 85 h 272"/>
                  <a:gd name="T28" fmla="*/ 189 w 206"/>
                  <a:gd name="T29" fmla="*/ 85 h 272"/>
                  <a:gd name="T30" fmla="*/ 189 w 206"/>
                  <a:gd name="T31" fmla="*/ 255 h 272"/>
                  <a:gd name="T32" fmla="*/ 17 w 206"/>
                  <a:gd name="T33" fmla="*/ 255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272">
                    <a:moveTo>
                      <a:pt x="206" y="68"/>
                    </a:moveTo>
                    <a:lnTo>
                      <a:pt x="137" y="0"/>
                    </a:lnTo>
                    <a:lnTo>
                      <a:pt x="0" y="0"/>
                    </a:lnTo>
                    <a:lnTo>
                      <a:pt x="0" y="272"/>
                    </a:lnTo>
                    <a:lnTo>
                      <a:pt x="206" y="272"/>
                    </a:lnTo>
                    <a:lnTo>
                      <a:pt x="206" y="68"/>
                    </a:lnTo>
                    <a:close/>
                    <a:moveTo>
                      <a:pt x="137" y="23"/>
                    </a:moveTo>
                    <a:lnTo>
                      <a:pt x="182" y="68"/>
                    </a:lnTo>
                    <a:lnTo>
                      <a:pt x="137" y="68"/>
                    </a:lnTo>
                    <a:lnTo>
                      <a:pt x="137" y="23"/>
                    </a:lnTo>
                    <a:close/>
                    <a:moveTo>
                      <a:pt x="17" y="255"/>
                    </a:moveTo>
                    <a:lnTo>
                      <a:pt x="17" y="17"/>
                    </a:lnTo>
                    <a:lnTo>
                      <a:pt x="120" y="17"/>
                    </a:lnTo>
                    <a:lnTo>
                      <a:pt x="120" y="85"/>
                    </a:lnTo>
                    <a:lnTo>
                      <a:pt x="189" y="85"/>
                    </a:lnTo>
                    <a:lnTo>
                      <a:pt x="189" y="255"/>
                    </a:lnTo>
                    <a:lnTo>
                      <a:pt x="17" y="255"/>
                    </a:lnTo>
                    <a:close/>
                  </a:path>
                </a:pathLst>
              </a:custGeom>
              <a:solidFill>
                <a:schemeClr val="accent1"/>
              </a:solidFill>
              <a:ln w="25400">
                <a:solidFill>
                  <a:srgbClr val="E6E6E6"/>
                </a:solidFill>
                <a:miter lim="800000"/>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228" name="Group 227">
                <a:extLst>
                  <a:ext uri="{FF2B5EF4-FFF2-40B4-BE49-F238E27FC236}">
                    <a16:creationId xmlns:a16="http://schemas.microsoft.com/office/drawing/2014/main" id="{D43A836E-DB7F-465E-B458-8A386FDE2414}"/>
                  </a:ext>
                </a:extLst>
              </p:cNvPr>
              <p:cNvGrpSpPr/>
              <p:nvPr/>
            </p:nvGrpSpPr>
            <p:grpSpPr>
              <a:xfrm>
                <a:off x="10326298" y="4915958"/>
                <a:ext cx="203201" cy="358593"/>
                <a:chOff x="10949140" y="2845563"/>
                <a:chExt cx="207305" cy="365835"/>
              </a:xfrm>
            </p:grpSpPr>
            <p:sp>
              <p:nvSpPr>
                <p:cNvPr id="229" name="Right Brace 228">
                  <a:extLst>
                    <a:ext uri="{FF2B5EF4-FFF2-40B4-BE49-F238E27FC236}">
                      <a16:creationId xmlns:a16="http://schemas.microsoft.com/office/drawing/2014/main" id="{AC2C179D-15E3-484D-8B8D-FE0AFC156B93}"/>
                    </a:ext>
                  </a:extLst>
                </p:cNvPr>
                <p:cNvSpPr/>
                <p:nvPr/>
              </p:nvSpPr>
              <p:spPr>
                <a:xfrm>
                  <a:off x="11094253" y="2845563"/>
                  <a:ext cx="62192" cy="365835"/>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0" name="Right Brace 229">
                  <a:extLst>
                    <a:ext uri="{FF2B5EF4-FFF2-40B4-BE49-F238E27FC236}">
                      <a16:creationId xmlns:a16="http://schemas.microsoft.com/office/drawing/2014/main" id="{178306CD-6290-49C1-A279-3F58D627451E}"/>
                    </a:ext>
                  </a:extLst>
                </p:cNvPr>
                <p:cNvSpPr/>
                <p:nvPr/>
              </p:nvSpPr>
              <p:spPr>
                <a:xfrm flipH="1">
                  <a:off x="10949140" y="2845563"/>
                  <a:ext cx="62192" cy="365835"/>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sp>
          <p:nvSpPr>
            <p:cNvPr id="231" name="TextBox 230">
              <a:extLst>
                <a:ext uri="{FF2B5EF4-FFF2-40B4-BE49-F238E27FC236}">
                  <a16:creationId xmlns:a16="http://schemas.microsoft.com/office/drawing/2014/main" id="{70C3827F-4C2D-49AA-A09D-68173EA1DC98}"/>
                </a:ext>
              </a:extLst>
            </p:cNvPr>
            <p:cNvSpPr txBox="1"/>
            <p:nvPr/>
          </p:nvSpPr>
          <p:spPr>
            <a:xfrm>
              <a:off x="7393847" y="3372671"/>
              <a:ext cx="1604068" cy="821591"/>
            </a:xfrm>
            <a:prstGeom prst="rect">
              <a:avLst/>
            </a:prstGeom>
            <a:noFill/>
          </p:spPr>
          <p:txBody>
            <a:bodyPr wrap="none" lIns="179208" tIns="143366" rIns="179208" bIns="143366" rtlCol="0" anchor="t">
              <a:spAutoFit/>
            </a:bodyPr>
            <a:lstStyle/>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a:ln>
                    <a:noFill/>
                  </a:ln>
                  <a:solidFill>
                    <a:srgbClr val="353535"/>
                  </a:solidFill>
                  <a:effectLst/>
                  <a:uLnTx/>
                  <a:uFillTx/>
                  <a:latin typeface="Segoe UI Semilight"/>
                  <a:ea typeface="+mn-ea"/>
                  <a:cs typeface="+mn-cs"/>
                </a:rPr>
                <a:t>PaaS</a:t>
              </a:r>
            </a:p>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100" b="0" i="1" u="none" strike="noStrike" kern="0" cap="none" spc="0" normalizeH="0" baseline="0" noProof="0">
                  <a:ln>
                    <a:noFill/>
                  </a:ln>
                  <a:solidFill>
                    <a:srgbClr val="353535"/>
                  </a:solidFill>
                  <a:effectLst/>
                  <a:uLnTx/>
                  <a:uFillTx/>
                  <a:latin typeface="Segoe UI Semilight"/>
                  <a:ea typeface="+mn-ea"/>
                  <a:cs typeface="+mn-cs"/>
                </a:rPr>
                <a:t>Application Platform</a:t>
              </a:r>
            </a:p>
          </p:txBody>
        </p:sp>
        <p:sp>
          <p:nvSpPr>
            <p:cNvPr id="232" name="TextBox 231">
              <a:extLst>
                <a:ext uri="{FF2B5EF4-FFF2-40B4-BE49-F238E27FC236}">
                  <a16:creationId xmlns:a16="http://schemas.microsoft.com/office/drawing/2014/main" id="{AEADA56D-6F93-432E-B3E6-F6885E6EAC0A}"/>
                </a:ext>
              </a:extLst>
            </p:cNvPr>
            <p:cNvSpPr txBox="1"/>
            <p:nvPr/>
          </p:nvSpPr>
          <p:spPr>
            <a:xfrm>
              <a:off x="9706991" y="3372671"/>
              <a:ext cx="1515917" cy="821591"/>
            </a:xfrm>
            <a:prstGeom prst="rect">
              <a:avLst/>
            </a:prstGeom>
            <a:noFill/>
          </p:spPr>
          <p:txBody>
            <a:bodyPr wrap="none" lIns="179208" tIns="143366" rIns="179208" bIns="143366" rtlCol="0" anchor="t">
              <a:spAutoFit/>
            </a:bodyPr>
            <a:lstStyle/>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err="1">
                  <a:ln>
                    <a:noFill/>
                  </a:ln>
                  <a:solidFill>
                    <a:srgbClr val="353535"/>
                  </a:solidFill>
                  <a:effectLst/>
                  <a:uLnTx/>
                  <a:uFillTx/>
                  <a:latin typeface="Segoe UI Semilight"/>
                  <a:ea typeface="+mn-ea"/>
                  <a:cs typeface="+mn-cs"/>
                </a:rPr>
                <a:t>FaaS</a:t>
              </a: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100" b="0" i="1" u="none" strike="noStrike" kern="0" cap="none" spc="0" normalizeH="0" baseline="0" noProof="0" dirty="0">
                  <a:ln>
                    <a:noFill/>
                  </a:ln>
                  <a:solidFill>
                    <a:srgbClr val="353535"/>
                  </a:solidFill>
                  <a:effectLst/>
                  <a:uLnTx/>
                  <a:uFillTx/>
                  <a:latin typeface="Segoe UI Semilight"/>
                  <a:ea typeface="+mn-ea"/>
                  <a:cs typeface="+mn-cs"/>
                </a:rPr>
                <a:t>Serverless Platform</a:t>
              </a:r>
            </a:p>
          </p:txBody>
        </p:sp>
        <p:grpSp>
          <p:nvGrpSpPr>
            <p:cNvPr id="233" name="Group 232">
              <a:extLst>
                <a:ext uri="{FF2B5EF4-FFF2-40B4-BE49-F238E27FC236}">
                  <a16:creationId xmlns:a16="http://schemas.microsoft.com/office/drawing/2014/main" id="{2732124F-A069-425B-AE6F-5BDDCF1A18D3}"/>
                </a:ext>
              </a:extLst>
            </p:cNvPr>
            <p:cNvGrpSpPr/>
            <p:nvPr/>
          </p:nvGrpSpPr>
          <p:grpSpPr>
            <a:xfrm>
              <a:off x="5495134" y="2601996"/>
              <a:ext cx="716755" cy="573407"/>
              <a:chOff x="5395286" y="2674311"/>
              <a:chExt cx="914389" cy="731512"/>
            </a:xfrm>
          </p:grpSpPr>
          <p:grpSp>
            <p:nvGrpSpPr>
              <p:cNvPr id="234" name="Group 233">
                <a:extLst>
                  <a:ext uri="{FF2B5EF4-FFF2-40B4-BE49-F238E27FC236}">
                    <a16:creationId xmlns:a16="http://schemas.microsoft.com/office/drawing/2014/main" id="{0E5C7EEC-3F53-4F94-B0A4-9AE2BF46C4BC}"/>
                  </a:ext>
                </a:extLst>
              </p:cNvPr>
              <p:cNvGrpSpPr/>
              <p:nvPr/>
            </p:nvGrpSpPr>
            <p:grpSpPr>
              <a:xfrm>
                <a:off x="5395286" y="2674311"/>
                <a:ext cx="914389" cy="457195"/>
                <a:chOff x="5303847" y="2765750"/>
                <a:chExt cx="914389" cy="457195"/>
              </a:xfrm>
            </p:grpSpPr>
            <p:sp>
              <p:nvSpPr>
                <p:cNvPr id="242" name="Rectangle 32">
                  <a:extLst>
                    <a:ext uri="{FF2B5EF4-FFF2-40B4-BE49-F238E27FC236}">
                      <a16:creationId xmlns:a16="http://schemas.microsoft.com/office/drawing/2014/main" id="{E0D851DB-4C35-4F61-B0E5-3CF310AA7ED4}"/>
                    </a:ext>
                  </a:extLst>
                </p:cNvPr>
                <p:cNvSpPr>
                  <a:spLocks noChangeArrowheads="1"/>
                </p:cNvSpPr>
                <p:nvPr/>
              </p:nvSpPr>
              <p:spPr bwMode="auto">
                <a:xfrm>
                  <a:off x="5303847" y="3131506"/>
                  <a:ext cx="914389" cy="9143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3" name="Rectangle 32">
                  <a:extLst>
                    <a:ext uri="{FF2B5EF4-FFF2-40B4-BE49-F238E27FC236}">
                      <a16:creationId xmlns:a16="http://schemas.microsoft.com/office/drawing/2014/main" id="{219BA4E4-3FA1-4188-AECB-B92181405F66}"/>
                    </a:ext>
                  </a:extLst>
                </p:cNvPr>
                <p:cNvSpPr>
                  <a:spLocks noChangeArrowheads="1"/>
                </p:cNvSpPr>
                <p:nvPr/>
              </p:nvSpPr>
              <p:spPr bwMode="auto">
                <a:xfrm>
                  <a:off x="5395286"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4" name="Rectangle 32">
                  <a:extLst>
                    <a:ext uri="{FF2B5EF4-FFF2-40B4-BE49-F238E27FC236}">
                      <a16:creationId xmlns:a16="http://schemas.microsoft.com/office/drawing/2014/main" id="{23A846AD-B42B-4751-829F-A0A9CB13CB0D}"/>
                    </a:ext>
                  </a:extLst>
                </p:cNvPr>
                <p:cNvSpPr>
                  <a:spLocks noChangeArrowheads="1"/>
                </p:cNvSpPr>
                <p:nvPr/>
              </p:nvSpPr>
              <p:spPr bwMode="auto">
                <a:xfrm>
                  <a:off x="5578164"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5" name="Rectangle 32">
                  <a:extLst>
                    <a:ext uri="{FF2B5EF4-FFF2-40B4-BE49-F238E27FC236}">
                      <a16:creationId xmlns:a16="http://schemas.microsoft.com/office/drawing/2014/main" id="{53E11747-807A-4C44-8BCC-35F56649B83C}"/>
                    </a:ext>
                  </a:extLst>
                </p:cNvPr>
                <p:cNvSpPr>
                  <a:spLocks noChangeArrowheads="1"/>
                </p:cNvSpPr>
                <p:nvPr/>
              </p:nvSpPr>
              <p:spPr bwMode="auto">
                <a:xfrm>
                  <a:off x="5943920"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6" name="Rectangle 32">
                  <a:extLst>
                    <a:ext uri="{FF2B5EF4-FFF2-40B4-BE49-F238E27FC236}">
                      <a16:creationId xmlns:a16="http://schemas.microsoft.com/office/drawing/2014/main" id="{D84A68B7-7AA9-4AD0-A0AB-96E656034D28}"/>
                    </a:ext>
                  </a:extLst>
                </p:cNvPr>
                <p:cNvSpPr>
                  <a:spLocks noChangeArrowheads="1"/>
                </p:cNvSpPr>
                <p:nvPr/>
              </p:nvSpPr>
              <p:spPr bwMode="auto">
                <a:xfrm>
                  <a:off x="5669603"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7" name="Rectangle 32">
                  <a:extLst>
                    <a:ext uri="{FF2B5EF4-FFF2-40B4-BE49-F238E27FC236}">
                      <a16:creationId xmlns:a16="http://schemas.microsoft.com/office/drawing/2014/main" id="{2375F9B4-8791-4DD5-B4A6-08653EB4EDD1}"/>
                    </a:ext>
                  </a:extLst>
                </p:cNvPr>
                <p:cNvSpPr>
                  <a:spLocks noChangeArrowheads="1"/>
                </p:cNvSpPr>
                <p:nvPr/>
              </p:nvSpPr>
              <p:spPr bwMode="auto">
                <a:xfrm>
                  <a:off x="5852481"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37" name="Rectangle 32">
                <a:extLst>
                  <a:ext uri="{FF2B5EF4-FFF2-40B4-BE49-F238E27FC236}">
                    <a16:creationId xmlns:a16="http://schemas.microsoft.com/office/drawing/2014/main" id="{B1294C1C-C846-4E9B-8F1E-8D3FB3F6F6ED}"/>
                  </a:ext>
                </a:extLst>
              </p:cNvPr>
              <p:cNvSpPr>
                <a:spLocks noChangeArrowheads="1"/>
              </p:cNvSpPr>
              <p:nvPr/>
            </p:nvSpPr>
            <p:spPr bwMode="auto">
              <a:xfrm>
                <a:off x="5486725" y="3217854"/>
                <a:ext cx="692354" cy="18796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8" name="Line 33">
                <a:extLst>
                  <a:ext uri="{FF2B5EF4-FFF2-40B4-BE49-F238E27FC236}">
                    <a16:creationId xmlns:a16="http://schemas.microsoft.com/office/drawing/2014/main" id="{23D4B8AC-527B-422B-AED6-38945B84A85E}"/>
                  </a:ext>
                </a:extLst>
              </p:cNvPr>
              <p:cNvSpPr>
                <a:spLocks noChangeShapeType="1"/>
              </p:cNvSpPr>
              <p:nvPr/>
            </p:nvSpPr>
            <p:spPr bwMode="auto">
              <a:xfrm flipH="1">
                <a:off x="6047500"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9" name="Line 34">
                <a:extLst>
                  <a:ext uri="{FF2B5EF4-FFF2-40B4-BE49-F238E27FC236}">
                    <a16:creationId xmlns:a16="http://schemas.microsoft.com/office/drawing/2014/main" id="{309E8051-AD86-4A49-9FB5-CA3610590BC4}"/>
                  </a:ext>
                </a:extLst>
              </p:cNvPr>
              <p:cNvSpPr>
                <a:spLocks noChangeShapeType="1"/>
              </p:cNvSpPr>
              <p:nvPr/>
            </p:nvSpPr>
            <p:spPr bwMode="auto">
              <a:xfrm flipH="1">
                <a:off x="5940984"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0" name="Line 35">
                <a:extLst>
                  <a:ext uri="{FF2B5EF4-FFF2-40B4-BE49-F238E27FC236}">
                    <a16:creationId xmlns:a16="http://schemas.microsoft.com/office/drawing/2014/main" id="{0269A6D3-CD0C-48A0-94BF-75BAE3D87DFA}"/>
                  </a:ext>
                </a:extLst>
              </p:cNvPr>
              <p:cNvSpPr>
                <a:spLocks noChangeShapeType="1"/>
              </p:cNvSpPr>
              <p:nvPr/>
            </p:nvSpPr>
            <p:spPr bwMode="auto">
              <a:xfrm flipH="1">
                <a:off x="5618304" y="3311839"/>
                <a:ext cx="216165"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1" name="Line 45">
                <a:extLst>
                  <a:ext uri="{FF2B5EF4-FFF2-40B4-BE49-F238E27FC236}">
                    <a16:creationId xmlns:a16="http://schemas.microsoft.com/office/drawing/2014/main" id="{AFFB54A4-D180-48EB-B733-5E3CA5CF6083}"/>
                  </a:ext>
                </a:extLst>
              </p:cNvPr>
              <p:cNvSpPr>
                <a:spLocks noChangeShapeType="1"/>
              </p:cNvSpPr>
              <p:nvPr/>
            </p:nvSpPr>
            <p:spPr bwMode="auto">
              <a:xfrm flipV="1">
                <a:off x="5966047" y="3327503"/>
                <a:ext cx="0" cy="7832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48" name="TextBox 247">
              <a:extLst>
                <a:ext uri="{FF2B5EF4-FFF2-40B4-BE49-F238E27FC236}">
                  <a16:creationId xmlns:a16="http://schemas.microsoft.com/office/drawing/2014/main" id="{6CB85CEF-1A43-49E2-8E40-8791925022B0}"/>
                </a:ext>
              </a:extLst>
            </p:cNvPr>
            <p:cNvSpPr txBox="1"/>
            <p:nvPr/>
          </p:nvSpPr>
          <p:spPr>
            <a:xfrm>
              <a:off x="2682550" y="3372671"/>
              <a:ext cx="1700424" cy="812752"/>
            </a:xfrm>
            <a:prstGeom prst="rect">
              <a:avLst/>
            </a:prstGeom>
            <a:noFill/>
          </p:spPr>
          <p:txBody>
            <a:bodyPr wrap="none" lIns="179208" tIns="143366" rIns="179208" bIns="143366" rtlCol="0" anchor="t">
              <a:spAutoFit/>
            </a:bodyPr>
            <a:lstStyle/>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a:ln>
                    <a:noFill/>
                  </a:ln>
                  <a:solidFill>
                    <a:srgbClr val="353535"/>
                  </a:solidFill>
                  <a:effectLst/>
                  <a:uLnTx/>
                  <a:uFillTx/>
                  <a:latin typeface="Segoe UI Semilight"/>
                  <a:ea typeface="+mn-ea"/>
                  <a:cs typeface="+mn-cs"/>
                </a:rPr>
                <a:t>IaaS</a:t>
              </a:r>
            </a:p>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353535"/>
                  </a:solidFill>
                  <a:effectLst/>
                  <a:uLnTx/>
                  <a:uFillTx/>
                  <a:latin typeface="Segoe UI Semilight"/>
                  <a:ea typeface="+mn-ea"/>
                  <a:cs typeface="+mn-cs"/>
                </a:rPr>
                <a:t>Infrastructure Platform</a:t>
              </a:r>
            </a:p>
          </p:txBody>
        </p:sp>
        <p:cxnSp>
          <p:nvCxnSpPr>
            <p:cNvPr id="249" name="Straight Arrow Connector 248">
              <a:extLst>
                <a:ext uri="{FF2B5EF4-FFF2-40B4-BE49-F238E27FC236}">
                  <a16:creationId xmlns:a16="http://schemas.microsoft.com/office/drawing/2014/main" id="{9FA8FD77-CEBC-4DBE-A664-F68B4B27436B}"/>
                </a:ext>
              </a:extLst>
            </p:cNvPr>
            <p:cNvCxnSpPr>
              <a:cxnSpLocks/>
            </p:cNvCxnSpPr>
            <p:nvPr/>
          </p:nvCxnSpPr>
          <p:spPr>
            <a:xfrm>
              <a:off x="458000" y="3377390"/>
              <a:ext cx="11276001" cy="0"/>
            </a:xfrm>
            <a:prstGeom prst="straightConnector1">
              <a:avLst/>
            </a:prstGeom>
            <a:ln w="25400">
              <a:solidFill>
                <a:schemeClr val="bg1">
                  <a:lumMod val="6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50" name="Oval 249">
              <a:extLst>
                <a:ext uri="{FF2B5EF4-FFF2-40B4-BE49-F238E27FC236}">
                  <a16:creationId xmlns:a16="http://schemas.microsoft.com/office/drawing/2014/main" id="{1F59C73C-FBE6-4FD3-B86D-70F82011CABE}"/>
                </a:ext>
              </a:extLst>
            </p:cNvPr>
            <p:cNvSpPr/>
            <p:nvPr/>
          </p:nvSpPr>
          <p:spPr bwMode="auto">
            <a:xfrm>
              <a:off x="1190776" y="3281765"/>
              <a:ext cx="172340" cy="172340"/>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1" name="Oval 250">
              <a:extLst>
                <a:ext uri="{FF2B5EF4-FFF2-40B4-BE49-F238E27FC236}">
                  <a16:creationId xmlns:a16="http://schemas.microsoft.com/office/drawing/2014/main" id="{B13B3B1C-32F3-4810-A554-9181CD068B9D}"/>
                </a:ext>
              </a:extLst>
            </p:cNvPr>
            <p:cNvSpPr/>
            <p:nvPr/>
          </p:nvSpPr>
          <p:spPr bwMode="auto">
            <a:xfrm>
              <a:off x="3446592" y="3281765"/>
              <a:ext cx="172340" cy="172340"/>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2" name="Oval 251">
              <a:extLst>
                <a:ext uri="{FF2B5EF4-FFF2-40B4-BE49-F238E27FC236}">
                  <a16:creationId xmlns:a16="http://schemas.microsoft.com/office/drawing/2014/main" id="{DD2974D1-EF93-44FE-AEC4-6E3299A750CA}"/>
                </a:ext>
              </a:extLst>
            </p:cNvPr>
            <p:cNvSpPr/>
            <p:nvPr/>
          </p:nvSpPr>
          <p:spPr bwMode="auto">
            <a:xfrm>
              <a:off x="8109711" y="3281765"/>
              <a:ext cx="172340" cy="172340"/>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3" name="Oval 252">
              <a:extLst>
                <a:ext uri="{FF2B5EF4-FFF2-40B4-BE49-F238E27FC236}">
                  <a16:creationId xmlns:a16="http://schemas.microsoft.com/office/drawing/2014/main" id="{41DCA4C4-9DE5-4C0A-9C0A-10F91958D2CC}"/>
                </a:ext>
              </a:extLst>
            </p:cNvPr>
            <p:cNvSpPr/>
            <p:nvPr/>
          </p:nvSpPr>
          <p:spPr bwMode="auto">
            <a:xfrm>
              <a:off x="10378780" y="3281765"/>
              <a:ext cx="172340" cy="172340"/>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4" name="Oval 253">
              <a:extLst>
                <a:ext uri="{FF2B5EF4-FFF2-40B4-BE49-F238E27FC236}">
                  <a16:creationId xmlns:a16="http://schemas.microsoft.com/office/drawing/2014/main" id="{D342AF32-5131-4A28-AF45-53004EA8D8D9}"/>
                </a:ext>
              </a:extLst>
            </p:cNvPr>
            <p:cNvSpPr/>
            <p:nvPr/>
          </p:nvSpPr>
          <p:spPr bwMode="auto">
            <a:xfrm>
              <a:off x="5767342" y="3281765"/>
              <a:ext cx="172340" cy="172340"/>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113" name="Straight Arrow Connector 112">
            <a:extLst>
              <a:ext uri="{FF2B5EF4-FFF2-40B4-BE49-F238E27FC236}">
                <a16:creationId xmlns:a16="http://schemas.microsoft.com/office/drawing/2014/main" id="{4B2522E6-6333-4573-96AB-74C691517DF7}"/>
              </a:ext>
            </a:extLst>
          </p:cNvPr>
          <p:cNvCxnSpPr>
            <a:cxnSpLocks/>
          </p:cNvCxnSpPr>
          <p:nvPr/>
        </p:nvCxnSpPr>
        <p:spPr>
          <a:xfrm flipV="1">
            <a:off x="564251" y="4073995"/>
            <a:ext cx="4757762" cy="1"/>
          </a:xfrm>
          <a:prstGeom prst="straightConnector1">
            <a:avLst/>
          </a:prstGeom>
          <a:ln w="76200">
            <a:solidFill>
              <a:srgbClr val="1080DA"/>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4" name="Rectangle 113">
            <a:extLst>
              <a:ext uri="{FF2B5EF4-FFF2-40B4-BE49-F238E27FC236}">
                <a16:creationId xmlns:a16="http://schemas.microsoft.com/office/drawing/2014/main" id="{3C7FDAE9-E722-4EAD-A03A-14F46C4019F8}"/>
              </a:ext>
            </a:extLst>
          </p:cNvPr>
          <p:cNvSpPr/>
          <p:nvPr/>
        </p:nvSpPr>
        <p:spPr bwMode="auto">
          <a:xfrm>
            <a:off x="458000" y="4043938"/>
            <a:ext cx="3037336" cy="5884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632" b="1" i="0" u="none" strike="noStrike" kern="1200" cap="none" spc="0" normalizeH="0" baseline="0" noProof="0" dirty="0">
                <a:ln>
                  <a:noFill/>
                </a:ln>
                <a:solidFill>
                  <a:srgbClr val="0070C0"/>
                </a:solidFill>
                <a:effectLst/>
                <a:uLnTx/>
                <a:uFillTx/>
                <a:latin typeface="Segoe UI Light"/>
                <a:ea typeface="Segoe UI" pitchFamily="34" charset="0"/>
                <a:cs typeface="Segoe UI" pitchFamily="34" charset="0"/>
              </a:rPr>
              <a:t>App Lift &amp; Shift</a:t>
            </a:r>
          </a:p>
        </p:txBody>
      </p:sp>
      <p:sp>
        <p:nvSpPr>
          <p:cNvPr id="115" name="Rectangle 114">
            <a:extLst>
              <a:ext uri="{FF2B5EF4-FFF2-40B4-BE49-F238E27FC236}">
                <a16:creationId xmlns:a16="http://schemas.microsoft.com/office/drawing/2014/main" id="{3E38822D-1B48-4DE1-B6C8-A95F439E89E1}"/>
              </a:ext>
            </a:extLst>
          </p:cNvPr>
          <p:cNvSpPr/>
          <p:nvPr/>
        </p:nvSpPr>
        <p:spPr bwMode="auto">
          <a:xfrm>
            <a:off x="458000" y="4328471"/>
            <a:ext cx="4350306" cy="5457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428"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Re-host your applications from on-premise to cloud</a:t>
            </a:r>
          </a:p>
        </p:txBody>
      </p:sp>
      <p:grpSp>
        <p:nvGrpSpPr>
          <p:cNvPr id="4" name="Group 3">
            <a:extLst>
              <a:ext uri="{FF2B5EF4-FFF2-40B4-BE49-F238E27FC236}">
                <a16:creationId xmlns:a16="http://schemas.microsoft.com/office/drawing/2014/main" id="{01AE430B-7495-4FB6-92F1-801B9D01C3E8}"/>
              </a:ext>
            </a:extLst>
          </p:cNvPr>
          <p:cNvGrpSpPr/>
          <p:nvPr/>
        </p:nvGrpSpPr>
        <p:grpSpPr>
          <a:xfrm>
            <a:off x="3495335" y="4976162"/>
            <a:ext cx="5502580" cy="964804"/>
            <a:chOff x="4498915" y="4655008"/>
            <a:chExt cx="5523470" cy="964804"/>
          </a:xfrm>
        </p:grpSpPr>
        <p:sp>
          <p:nvSpPr>
            <p:cNvPr id="88" name="Rectangle 87">
              <a:extLst>
                <a:ext uri="{FF2B5EF4-FFF2-40B4-BE49-F238E27FC236}">
                  <a16:creationId xmlns:a16="http://schemas.microsoft.com/office/drawing/2014/main" id="{573F945D-134F-4397-ABA0-A922B1CB9684}"/>
                </a:ext>
              </a:extLst>
            </p:cNvPr>
            <p:cNvSpPr/>
            <p:nvPr/>
          </p:nvSpPr>
          <p:spPr bwMode="auto">
            <a:xfrm>
              <a:off x="4498915" y="4655009"/>
              <a:ext cx="3037336" cy="4788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632" b="1" i="0" u="none" strike="noStrike" kern="1200" cap="none" spc="0" normalizeH="0" baseline="0" noProof="0" dirty="0">
                  <a:ln>
                    <a:noFill/>
                  </a:ln>
                  <a:solidFill>
                    <a:srgbClr val="0070C0"/>
                  </a:solidFill>
                  <a:effectLst/>
                  <a:uLnTx/>
                  <a:uFillTx/>
                  <a:latin typeface="Segoe UI Light"/>
                  <a:ea typeface="Segoe UI" pitchFamily="34" charset="0"/>
                  <a:cs typeface="Segoe UI" pitchFamily="34" charset="0"/>
                </a:rPr>
                <a:t>App Modernization</a:t>
              </a:r>
            </a:p>
          </p:txBody>
        </p:sp>
        <p:sp>
          <p:nvSpPr>
            <p:cNvPr id="90" name="Rectangle 89">
              <a:extLst>
                <a:ext uri="{FF2B5EF4-FFF2-40B4-BE49-F238E27FC236}">
                  <a16:creationId xmlns:a16="http://schemas.microsoft.com/office/drawing/2014/main" id="{0106C1A1-E23E-49A0-AA39-83E82FA8A012}"/>
                </a:ext>
              </a:extLst>
            </p:cNvPr>
            <p:cNvSpPr/>
            <p:nvPr/>
          </p:nvSpPr>
          <p:spPr bwMode="auto">
            <a:xfrm>
              <a:off x="4977038" y="4939542"/>
              <a:ext cx="4703026" cy="680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428"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Re-architect for the cloud with PaaS and containers</a:t>
              </a:r>
            </a:p>
          </p:txBody>
        </p:sp>
        <p:cxnSp>
          <p:nvCxnSpPr>
            <p:cNvPr id="116" name="Straight Arrow Connector 115">
              <a:extLst>
                <a:ext uri="{FF2B5EF4-FFF2-40B4-BE49-F238E27FC236}">
                  <a16:creationId xmlns:a16="http://schemas.microsoft.com/office/drawing/2014/main" id="{E48B8F4D-63FD-4B70-AB7E-C7E5BBDB594F}"/>
                </a:ext>
              </a:extLst>
            </p:cNvPr>
            <p:cNvCxnSpPr>
              <a:cxnSpLocks/>
            </p:cNvCxnSpPr>
            <p:nvPr/>
          </p:nvCxnSpPr>
          <p:spPr>
            <a:xfrm flipV="1">
              <a:off x="5024994" y="4655008"/>
              <a:ext cx="4997391" cy="1"/>
            </a:xfrm>
            <a:prstGeom prst="straightConnector1">
              <a:avLst/>
            </a:prstGeom>
            <a:ln w="76200">
              <a:solidFill>
                <a:srgbClr val="1080DA"/>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B2F677F1-3117-4AE7-AE10-4E34320731DD}"/>
              </a:ext>
            </a:extLst>
          </p:cNvPr>
          <p:cNvGrpSpPr/>
          <p:nvPr/>
        </p:nvGrpSpPr>
        <p:grpSpPr>
          <a:xfrm>
            <a:off x="6614675" y="5885497"/>
            <a:ext cx="5310405" cy="768641"/>
            <a:chOff x="7574771" y="5324212"/>
            <a:chExt cx="4350309" cy="1329927"/>
          </a:xfrm>
        </p:grpSpPr>
        <p:sp>
          <p:nvSpPr>
            <p:cNvPr id="89" name="Rectangle 88">
              <a:extLst>
                <a:ext uri="{FF2B5EF4-FFF2-40B4-BE49-F238E27FC236}">
                  <a16:creationId xmlns:a16="http://schemas.microsoft.com/office/drawing/2014/main" id="{7BFC1C9D-0952-435E-AAC0-13D236D50F69}"/>
                </a:ext>
              </a:extLst>
            </p:cNvPr>
            <p:cNvSpPr/>
            <p:nvPr/>
          </p:nvSpPr>
          <p:spPr bwMode="auto">
            <a:xfrm>
              <a:off x="7592354" y="5324212"/>
              <a:ext cx="2139870" cy="8711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632" b="1" i="0" u="none" strike="noStrike" kern="1200" cap="none" spc="0" normalizeH="0" baseline="0" noProof="0" dirty="0">
                  <a:ln>
                    <a:noFill/>
                  </a:ln>
                  <a:solidFill>
                    <a:srgbClr val="0070C0"/>
                  </a:solidFill>
                  <a:effectLst/>
                  <a:uLnTx/>
                  <a:uFillTx/>
                  <a:latin typeface="Segoe UI Light"/>
                  <a:ea typeface="Segoe UI" pitchFamily="34" charset="0"/>
                  <a:cs typeface="Segoe UI" pitchFamily="34" charset="0"/>
                </a:rPr>
                <a:t>Modern Apps</a:t>
              </a:r>
            </a:p>
          </p:txBody>
        </p:sp>
        <p:sp>
          <p:nvSpPr>
            <p:cNvPr id="92" name="Rectangle 91">
              <a:extLst>
                <a:ext uri="{FF2B5EF4-FFF2-40B4-BE49-F238E27FC236}">
                  <a16:creationId xmlns:a16="http://schemas.microsoft.com/office/drawing/2014/main" id="{D86C6EEE-2261-476C-8F4C-7DFD6B771505}"/>
                </a:ext>
              </a:extLst>
            </p:cNvPr>
            <p:cNvSpPr/>
            <p:nvPr/>
          </p:nvSpPr>
          <p:spPr bwMode="auto">
            <a:xfrm>
              <a:off x="7574771" y="5779225"/>
              <a:ext cx="4350309" cy="8749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428"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Transform app experiences with new cloud native services and AI</a:t>
              </a:r>
            </a:p>
          </p:txBody>
        </p:sp>
        <p:cxnSp>
          <p:nvCxnSpPr>
            <p:cNvPr id="117" name="Straight Arrow Connector 116">
              <a:extLst>
                <a:ext uri="{FF2B5EF4-FFF2-40B4-BE49-F238E27FC236}">
                  <a16:creationId xmlns:a16="http://schemas.microsoft.com/office/drawing/2014/main" id="{9B5FB842-9CCD-4A17-B84F-A3AAE21C4C11}"/>
                </a:ext>
              </a:extLst>
            </p:cNvPr>
            <p:cNvCxnSpPr>
              <a:cxnSpLocks/>
            </p:cNvCxnSpPr>
            <p:nvPr/>
          </p:nvCxnSpPr>
          <p:spPr>
            <a:xfrm>
              <a:off x="7683362" y="5367582"/>
              <a:ext cx="4085185" cy="0"/>
            </a:xfrm>
            <a:prstGeom prst="straightConnector1">
              <a:avLst/>
            </a:prstGeom>
            <a:ln w="76200">
              <a:solidFill>
                <a:srgbClr val="1080DA"/>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90735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EFD2D6-0666-4313-BC5B-E816445205B7}"/>
              </a:ext>
            </a:extLst>
          </p:cNvPr>
          <p:cNvSpPr>
            <a:spLocks noGrp="1"/>
          </p:cNvSpPr>
          <p:nvPr>
            <p:ph type="title"/>
          </p:nvPr>
        </p:nvSpPr>
        <p:spPr/>
        <p:txBody>
          <a:bodyPr/>
          <a:lstStyle/>
          <a:p>
            <a:r>
              <a:rPr lang="en-US" dirty="0"/>
              <a:t>Pricing</a:t>
            </a:r>
            <a:endParaRPr lang="en-IN" dirty="0"/>
          </a:p>
        </p:txBody>
      </p:sp>
      <p:sp>
        <p:nvSpPr>
          <p:cNvPr id="3" name="Rectangle 2">
            <a:extLst>
              <a:ext uri="{FF2B5EF4-FFF2-40B4-BE49-F238E27FC236}">
                <a16:creationId xmlns:a16="http://schemas.microsoft.com/office/drawing/2014/main" id="{2D68BE84-03CA-4012-89C1-CAAA5D04644F}"/>
              </a:ext>
            </a:extLst>
          </p:cNvPr>
          <p:cNvSpPr/>
          <p:nvPr/>
        </p:nvSpPr>
        <p:spPr>
          <a:xfrm>
            <a:off x="358923" y="1189176"/>
            <a:ext cx="6657174" cy="369332"/>
          </a:xfrm>
          <a:prstGeom prst="rect">
            <a:avLst/>
          </a:prstGeom>
        </p:spPr>
        <p:txBody>
          <a:bodyPr wrap="square">
            <a:spAutoFit/>
          </a:bodyPr>
          <a:lstStyle/>
          <a:p>
            <a:r>
              <a:rPr lang="en-US" dirty="0">
                <a:hlinkClick r:id="rId3"/>
              </a:rPr>
              <a:t>https://azure.microsoft.com/en-us/pricing/calculator/</a:t>
            </a:r>
            <a:endParaRPr lang="en-US" dirty="0"/>
          </a:p>
        </p:txBody>
      </p:sp>
      <p:pic>
        <p:nvPicPr>
          <p:cNvPr id="6" name="Picture 5">
            <a:extLst>
              <a:ext uri="{FF2B5EF4-FFF2-40B4-BE49-F238E27FC236}">
                <a16:creationId xmlns:a16="http://schemas.microsoft.com/office/drawing/2014/main" id="{0F05B635-28F9-4F02-942D-6AA74EF72827}"/>
              </a:ext>
            </a:extLst>
          </p:cNvPr>
          <p:cNvPicPr>
            <a:picLocks noChangeAspect="1"/>
          </p:cNvPicPr>
          <p:nvPr/>
        </p:nvPicPr>
        <p:blipFill>
          <a:blip r:embed="rId4"/>
          <a:stretch>
            <a:fillRect/>
          </a:stretch>
        </p:blipFill>
        <p:spPr>
          <a:xfrm>
            <a:off x="2141781" y="1844622"/>
            <a:ext cx="7908437" cy="4611726"/>
          </a:xfrm>
          <a:prstGeom prst="rect">
            <a:avLst/>
          </a:prstGeom>
        </p:spPr>
      </p:pic>
    </p:spTree>
    <p:extLst>
      <p:ext uri="{BB962C8B-B14F-4D97-AF65-F5344CB8AC3E}">
        <p14:creationId xmlns:p14="http://schemas.microsoft.com/office/powerpoint/2010/main" val="3930979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49CF27-2C03-4922-802A-4553657429DA}"/>
              </a:ext>
            </a:extLst>
          </p:cNvPr>
          <p:cNvSpPr>
            <a:spLocks noGrp="1"/>
          </p:cNvSpPr>
          <p:nvPr>
            <p:ph type="title"/>
          </p:nvPr>
        </p:nvSpPr>
        <p:spPr/>
        <p:txBody>
          <a:bodyPr/>
          <a:lstStyle/>
          <a:p>
            <a:r>
              <a:rPr lang="en-US" dirty="0"/>
              <a:t>Containerization</a:t>
            </a:r>
          </a:p>
        </p:txBody>
      </p:sp>
      <p:sp>
        <p:nvSpPr>
          <p:cNvPr id="7" name="TextBox 6">
            <a:extLst>
              <a:ext uri="{FF2B5EF4-FFF2-40B4-BE49-F238E27FC236}">
                <a16:creationId xmlns:a16="http://schemas.microsoft.com/office/drawing/2014/main" id="{ABF43BC4-DB59-4760-AEB4-B05BAD253168}"/>
              </a:ext>
            </a:extLst>
          </p:cNvPr>
          <p:cNvSpPr txBox="1"/>
          <p:nvPr/>
        </p:nvSpPr>
        <p:spPr>
          <a:xfrm>
            <a:off x="769257" y="3969657"/>
            <a:ext cx="6868232" cy="1200329"/>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40893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2EA55-BA61-3A4F-97ED-150E64A2B4BF}"/>
              </a:ext>
            </a:extLst>
          </p:cNvPr>
          <p:cNvSpPr>
            <a:spLocks noGrp="1"/>
          </p:cNvSpPr>
          <p:nvPr>
            <p:ph type="title"/>
          </p:nvPr>
        </p:nvSpPr>
        <p:spPr/>
        <p:txBody>
          <a:bodyPr/>
          <a:lstStyle/>
          <a:p>
            <a:r>
              <a:rPr lang="en-GB" dirty="0"/>
              <a:t>Virtualization versus </a:t>
            </a:r>
            <a:r>
              <a:rPr lang="en-GB" dirty="0">
                <a:solidFill>
                  <a:srgbClr val="0078D7"/>
                </a:solidFill>
              </a:rPr>
              <a:t>containerization?</a:t>
            </a:r>
          </a:p>
        </p:txBody>
      </p:sp>
      <p:sp>
        <p:nvSpPr>
          <p:cNvPr id="220" name="TextBox 219">
            <a:extLst>
              <a:ext uri="{FF2B5EF4-FFF2-40B4-BE49-F238E27FC236}">
                <a16:creationId xmlns:a16="http://schemas.microsoft.com/office/drawing/2014/main" id="{E18D12D2-98E2-4267-B2B6-AB7DDF110BBE}"/>
              </a:ext>
            </a:extLst>
          </p:cNvPr>
          <p:cNvSpPr txBox="1"/>
          <p:nvPr/>
        </p:nvSpPr>
        <p:spPr>
          <a:xfrm>
            <a:off x="2413634" y="5859734"/>
            <a:ext cx="3477955" cy="550249"/>
          </a:xfrm>
          <a:prstGeom prst="rect">
            <a:avLst/>
          </a:prstGeom>
          <a:noFill/>
        </p:spPr>
        <p:txBody>
          <a:bodyPr wrap="square" lIns="140626" tIns="140626" rIns="140626" bIns="140626" rtlCol="0">
            <a:spAutoFit/>
          </a:bodyPr>
          <a:lstStyle/>
          <a:p>
            <a:pPr marL="0" marR="0" lvl="0" indent="0" algn="ctr" defTabSz="914554" rtl="0" eaLnBrk="1" fontAlgn="auto" latinLnBrk="0" hangingPunct="1">
              <a:lnSpc>
                <a:spcPct val="100000"/>
              </a:lnSpc>
              <a:spcBef>
                <a:spcPts val="0"/>
              </a:spcBef>
              <a:spcAft>
                <a:spcPts val="2307"/>
              </a:spcAft>
              <a:buClrTx/>
              <a:buSzTx/>
              <a:buFontTx/>
              <a:buNone/>
              <a:tabLst/>
              <a:defRPr/>
            </a:pPr>
            <a:r>
              <a:rPr kumimoji="0" lang="en-US" sz="1800"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Virtualization</a:t>
            </a:r>
          </a:p>
        </p:txBody>
      </p:sp>
      <p:sp>
        <p:nvSpPr>
          <p:cNvPr id="221" name="TextBox 220">
            <a:extLst>
              <a:ext uri="{FF2B5EF4-FFF2-40B4-BE49-F238E27FC236}">
                <a16:creationId xmlns:a16="http://schemas.microsoft.com/office/drawing/2014/main" id="{724466D4-3E0D-4A8C-A5A9-844840BE6115}"/>
              </a:ext>
            </a:extLst>
          </p:cNvPr>
          <p:cNvSpPr txBox="1"/>
          <p:nvPr/>
        </p:nvSpPr>
        <p:spPr>
          <a:xfrm>
            <a:off x="7886585" y="5859734"/>
            <a:ext cx="3477955" cy="550249"/>
          </a:xfrm>
          <a:prstGeom prst="rect">
            <a:avLst/>
          </a:prstGeom>
          <a:noFill/>
        </p:spPr>
        <p:txBody>
          <a:bodyPr wrap="square" lIns="140626" tIns="140626" rIns="140626" bIns="140626" rtlCol="0">
            <a:spAutoFit/>
          </a:bodyPr>
          <a:lstStyle/>
          <a:p>
            <a:pPr marL="0" marR="0" lvl="0" indent="0" algn="ctr" defTabSz="914554" rtl="0" eaLnBrk="1" fontAlgn="auto" latinLnBrk="0" hangingPunct="1">
              <a:lnSpc>
                <a:spcPct val="100000"/>
              </a:lnSpc>
              <a:spcBef>
                <a:spcPts val="0"/>
              </a:spcBef>
              <a:spcAft>
                <a:spcPts val="2307"/>
              </a:spcAft>
              <a:buClrTx/>
              <a:buSzTx/>
              <a:buFontTx/>
              <a:buNone/>
              <a:tabLst/>
              <a:defRPr/>
            </a:pPr>
            <a:r>
              <a:rPr kumimoji="0" lang="en-US" sz="1800"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Containerization</a:t>
            </a:r>
          </a:p>
        </p:txBody>
      </p:sp>
      <p:grpSp>
        <p:nvGrpSpPr>
          <p:cNvPr id="222" name="Group 221">
            <a:extLst>
              <a:ext uri="{FF2B5EF4-FFF2-40B4-BE49-F238E27FC236}">
                <a16:creationId xmlns:a16="http://schemas.microsoft.com/office/drawing/2014/main" id="{657B4737-87FF-40E8-8501-694CB216054D}"/>
              </a:ext>
            </a:extLst>
          </p:cNvPr>
          <p:cNvGrpSpPr/>
          <p:nvPr/>
        </p:nvGrpSpPr>
        <p:grpSpPr>
          <a:xfrm>
            <a:off x="657187" y="3864106"/>
            <a:ext cx="3342215" cy="2202646"/>
            <a:chOff x="683720" y="4019565"/>
            <a:chExt cx="3477152" cy="2291575"/>
          </a:xfrm>
        </p:grpSpPr>
        <p:sp>
          <p:nvSpPr>
            <p:cNvPr id="223" name="TextBox 222">
              <a:extLst>
                <a:ext uri="{FF2B5EF4-FFF2-40B4-BE49-F238E27FC236}">
                  <a16:creationId xmlns:a16="http://schemas.microsoft.com/office/drawing/2014/main" id="{852069FF-FC54-4B59-8471-D1FD1C81271F}"/>
                </a:ext>
              </a:extLst>
            </p:cNvPr>
            <p:cNvSpPr txBox="1"/>
            <p:nvPr/>
          </p:nvSpPr>
          <p:spPr>
            <a:xfrm>
              <a:off x="1526605" y="5831009"/>
              <a:ext cx="1791382" cy="480131"/>
            </a:xfrm>
            <a:prstGeom prst="rect">
              <a:avLst/>
            </a:prstGeom>
            <a:noFill/>
          </p:spPr>
          <p:txBody>
            <a:bodyPr wrap="square" lIns="140626" tIns="140626" rIns="140626" bIns="140626" rtlCol="0">
              <a:spAutoFit/>
            </a:bodyPr>
            <a:lstStyle/>
            <a:p>
              <a:pPr marL="0" marR="0" lvl="0" indent="0" algn="ctr" defTabSz="914554" rtl="0" eaLnBrk="1" fontAlgn="auto" latinLnBrk="0" hangingPunct="1">
                <a:lnSpc>
                  <a:spcPct val="100000"/>
                </a:lnSpc>
                <a:spcBef>
                  <a:spcPts val="0"/>
                </a:spcBef>
                <a:spcAft>
                  <a:spcPts val="2307"/>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Type 1</a:t>
              </a:r>
            </a:p>
          </p:txBody>
        </p:sp>
        <p:grpSp>
          <p:nvGrpSpPr>
            <p:cNvPr id="224" name="Group 223">
              <a:extLst>
                <a:ext uri="{FF2B5EF4-FFF2-40B4-BE49-F238E27FC236}">
                  <a16:creationId xmlns:a16="http://schemas.microsoft.com/office/drawing/2014/main" id="{60229F33-3E06-4FD2-90BE-87387D1DE290}"/>
                </a:ext>
              </a:extLst>
            </p:cNvPr>
            <p:cNvGrpSpPr/>
            <p:nvPr/>
          </p:nvGrpSpPr>
          <p:grpSpPr>
            <a:xfrm>
              <a:off x="683720" y="4019565"/>
              <a:ext cx="3477152" cy="1780594"/>
              <a:chOff x="683720" y="4019565"/>
              <a:chExt cx="3477152" cy="1780594"/>
            </a:xfrm>
          </p:grpSpPr>
          <p:sp>
            <p:nvSpPr>
              <p:cNvPr id="225" name="Rectangle: Rounded Corners 14">
                <a:extLst>
                  <a:ext uri="{FF2B5EF4-FFF2-40B4-BE49-F238E27FC236}">
                    <a16:creationId xmlns:a16="http://schemas.microsoft.com/office/drawing/2014/main" id="{531A7E4C-A2FD-4AFB-8447-F9F16C609770}"/>
                  </a:ext>
                </a:extLst>
              </p:cNvPr>
              <p:cNvSpPr/>
              <p:nvPr/>
            </p:nvSpPr>
            <p:spPr bwMode="auto">
              <a:xfrm>
                <a:off x="683720"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Hardware</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26" name="Rectangle: Rounded Corners 23">
                <a:extLst>
                  <a:ext uri="{FF2B5EF4-FFF2-40B4-BE49-F238E27FC236}">
                    <a16:creationId xmlns:a16="http://schemas.microsoft.com/office/drawing/2014/main" id="{E6E2BDFF-BE55-496C-A12C-5B3D35E5F49F}"/>
                  </a:ext>
                </a:extLst>
              </p:cNvPr>
              <p:cNvSpPr/>
              <p:nvPr/>
            </p:nvSpPr>
            <p:spPr bwMode="auto">
              <a:xfrm>
                <a:off x="683720" y="4761220"/>
                <a:ext cx="3477152" cy="349675"/>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Hypervisor 1</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27" name="Rectangle: Rounded Corners 27">
                <a:extLst>
                  <a:ext uri="{FF2B5EF4-FFF2-40B4-BE49-F238E27FC236}">
                    <a16:creationId xmlns:a16="http://schemas.microsoft.com/office/drawing/2014/main" id="{A5CFB79B-C252-462D-9D32-F8123512F7DD}"/>
                  </a:ext>
                </a:extLst>
              </p:cNvPr>
              <p:cNvSpPr/>
              <p:nvPr/>
            </p:nvSpPr>
            <p:spPr bwMode="auto">
              <a:xfrm>
                <a:off x="683720"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sp>
            <p:nvSpPr>
              <p:cNvPr id="228" name="Rectangle: Rounded Corners 28">
                <a:extLst>
                  <a:ext uri="{FF2B5EF4-FFF2-40B4-BE49-F238E27FC236}">
                    <a16:creationId xmlns:a16="http://schemas.microsoft.com/office/drawing/2014/main" id="{41765D56-B4EA-4C59-8A1D-B67EB3F62EF1}"/>
                  </a:ext>
                </a:extLst>
              </p:cNvPr>
              <p:cNvSpPr/>
              <p:nvPr/>
            </p:nvSpPr>
            <p:spPr bwMode="auto">
              <a:xfrm>
                <a:off x="1871185"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sp>
            <p:nvSpPr>
              <p:cNvPr id="229" name="Rectangle: Rounded Corners 32">
                <a:extLst>
                  <a:ext uri="{FF2B5EF4-FFF2-40B4-BE49-F238E27FC236}">
                    <a16:creationId xmlns:a16="http://schemas.microsoft.com/office/drawing/2014/main" id="{F1FED0A5-C1E9-49C0-9799-DE5570924C36}"/>
                  </a:ext>
                </a:extLst>
              </p:cNvPr>
              <p:cNvSpPr/>
              <p:nvPr/>
            </p:nvSpPr>
            <p:spPr bwMode="auto">
              <a:xfrm>
                <a:off x="3058651"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grpSp>
      </p:grpSp>
      <p:grpSp>
        <p:nvGrpSpPr>
          <p:cNvPr id="230" name="Group 229">
            <a:extLst>
              <a:ext uri="{FF2B5EF4-FFF2-40B4-BE49-F238E27FC236}">
                <a16:creationId xmlns:a16="http://schemas.microsoft.com/office/drawing/2014/main" id="{1C7D1DFF-B8F3-40BE-B4F1-77F030599758}"/>
              </a:ext>
            </a:extLst>
          </p:cNvPr>
          <p:cNvGrpSpPr/>
          <p:nvPr/>
        </p:nvGrpSpPr>
        <p:grpSpPr>
          <a:xfrm>
            <a:off x="4305821" y="3460068"/>
            <a:ext cx="3342216" cy="2606684"/>
            <a:chOff x="4479661" y="3599215"/>
            <a:chExt cx="3477153" cy="2711925"/>
          </a:xfrm>
        </p:grpSpPr>
        <p:sp>
          <p:nvSpPr>
            <p:cNvPr id="231" name="Rectangle: Rounded Corners 15">
              <a:extLst>
                <a:ext uri="{FF2B5EF4-FFF2-40B4-BE49-F238E27FC236}">
                  <a16:creationId xmlns:a16="http://schemas.microsoft.com/office/drawing/2014/main" id="{9D15F93E-D95D-4BE0-B99E-8D7CA45D71F3}"/>
                </a:ext>
              </a:extLst>
            </p:cNvPr>
            <p:cNvSpPr/>
            <p:nvPr/>
          </p:nvSpPr>
          <p:spPr bwMode="auto">
            <a:xfrm>
              <a:off x="4479662"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Hardware</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32" name="TextBox 231">
              <a:extLst>
                <a:ext uri="{FF2B5EF4-FFF2-40B4-BE49-F238E27FC236}">
                  <a16:creationId xmlns:a16="http://schemas.microsoft.com/office/drawing/2014/main" id="{FB9A7C9A-475C-4B45-A27D-4B2FB4A8E935}"/>
                </a:ext>
              </a:extLst>
            </p:cNvPr>
            <p:cNvSpPr txBox="1"/>
            <p:nvPr/>
          </p:nvSpPr>
          <p:spPr>
            <a:xfrm>
              <a:off x="5233762" y="5831009"/>
              <a:ext cx="1791382" cy="480131"/>
            </a:xfrm>
            <a:prstGeom prst="rect">
              <a:avLst/>
            </a:prstGeom>
            <a:noFill/>
          </p:spPr>
          <p:txBody>
            <a:bodyPr wrap="square" lIns="140626" tIns="140626" rIns="140626" bIns="140626" rtlCol="0">
              <a:spAutoFit/>
            </a:bodyPr>
            <a:lstStyle/>
            <a:p>
              <a:pPr marL="0" marR="0" lvl="0" indent="0" algn="ctr" defTabSz="914554" rtl="0" eaLnBrk="1" fontAlgn="auto" latinLnBrk="0" hangingPunct="1">
                <a:lnSpc>
                  <a:spcPct val="100000"/>
                </a:lnSpc>
                <a:spcBef>
                  <a:spcPts val="0"/>
                </a:spcBef>
                <a:spcAft>
                  <a:spcPts val="2307"/>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Type 2</a:t>
              </a:r>
            </a:p>
          </p:txBody>
        </p:sp>
        <p:sp>
          <p:nvSpPr>
            <p:cNvPr id="233" name="Rectangle: Rounded Corners 25">
              <a:extLst>
                <a:ext uri="{FF2B5EF4-FFF2-40B4-BE49-F238E27FC236}">
                  <a16:creationId xmlns:a16="http://schemas.microsoft.com/office/drawing/2014/main" id="{F193D4D9-F15F-41BA-9DEC-17A92CF0495D}"/>
                </a:ext>
              </a:extLst>
            </p:cNvPr>
            <p:cNvSpPr/>
            <p:nvPr/>
          </p:nvSpPr>
          <p:spPr bwMode="auto">
            <a:xfrm>
              <a:off x="4479661" y="4761220"/>
              <a:ext cx="3477152" cy="349675"/>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Host OS</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34" name="Rectangle: Rounded Corners 26">
              <a:extLst>
                <a:ext uri="{FF2B5EF4-FFF2-40B4-BE49-F238E27FC236}">
                  <a16:creationId xmlns:a16="http://schemas.microsoft.com/office/drawing/2014/main" id="{0B39F96B-1D90-4392-BE67-69B4FD1B09E5}"/>
                </a:ext>
              </a:extLst>
            </p:cNvPr>
            <p:cNvSpPr/>
            <p:nvPr/>
          </p:nvSpPr>
          <p:spPr bwMode="auto">
            <a:xfrm>
              <a:off x="4479661" y="4340870"/>
              <a:ext cx="3477152" cy="349675"/>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Hypervisor 2</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35" name="Rectangle: Rounded Corners 35">
              <a:extLst>
                <a:ext uri="{FF2B5EF4-FFF2-40B4-BE49-F238E27FC236}">
                  <a16:creationId xmlns:a16="http://schemas.microsoft.com/office/drawing/2014/main" id="{C71621EB-7A43-473D-9A2C-786E3B5F424F}"/>
                </a:ext>
              </a:extLst>
            </p:cNvPr>
            <p:cNvSpPr/>
            <p:nvPr/>
          </p:nvSpPr>
          <p:spPr bwMode="auto">
            <a:xfrm>
              <a:off x="4479661"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sp>
          <p:nvSpPr>
            <p:cNvPr id="236" name="Rectangle: Rounded Corners 36">
              <a:extLst>
                <a:ext uri="{FF2B5EF4-FFF2-40B4-BE49-F238E27FC236}">
                  <a16:creationId xmlns:a16="http://schemas.microsoft.com/office/drawing/2014/main" id="{875F8C09-3C29-47B1-91A1-1B76BC97F6BF}"/>
                </a:ext>
              </a:extLst>
            </p:cNvPr>
            <p:cNvSpPr/>
            <p:nvPr/>
          </p:nvSpPr>
          <p:spPr bwMode="auto">
            <a:xfrm>
              <a:off x="5667126"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sp>
          <p:nvSpPr>
            <p:cNvPr id="237" name="Rectangle: Rounded Corners 37">
              <a:extLst>
                <a:ext uri="{FF2B5EF4-FFF2-40B4-BE49-F238E27FC236}">
                  <a16:creationId xmlns:a16="http://schemas.microsoft.com/office/drawing/2014/main" id="{97E21B8F-0A83-4FB3-8BFA-EFC36EC077F7}"/>
                </a:ext>
              </a:extLst>
            </p:cNvPr>
            <p:cNvSpPr/>
            <p:nvPr/>
          </p:nvSpPr>
          <p:spPr bwMode="auto">
            <a:xfrm>
              <a:off x="6854592"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grpSp>
      <p:grpSp>
        <p:nvGrpSpPr>
          <p:cNvPr id="238" name="Group 237">
            <a:extLst>
              <a:ext uri="{FF2B5EF4-FFF2-40B4-BE49-F238E27FC236}">
                <a16:creationId xmlns:a16="http://schemas.microsoft.com/office/drawing/2014/main" id="{9808C4C0-2F27-46AE-AB63-7730DB145E51}"/>
              </a:ext>
            </a:extLst>
          </p:cNvPr>
          <p:cNvGrpSpPr/>
          <p:nvPr/>
        </p:nvGrpSpPr>
        <p:grpSpPr>
          <a:xfrm>
            <a:off x="1926557" y="1631026"/>
            <a:ext cx="1809020" cy="1819057"/>
            <a:chOff x="2004338" y="1696328"/>
            <a:chExt cx="1882056" cy="1892499"/>
          </a:xfrm>
        </p:grpSpPr>
        <p:sp>
          <p:nvSpPr>
            <p:cNvPr id="239" name="Rectangle: Rounded Corners 39">
              <a:extLst>
                <a:ext uri="{FF2B5EF4-FFF2-40B4-BE49-F238E27FC236}">
                  <a16:creationId xmlns:a16="http://schemas.microsoft.com/office/drawing/2014/main" id="{F8310056-3435-4015-947F-B8264C83A4BC}"/>
                </a:ext>
              </a:extLst>
            </p:cNvPr>
            <p:cNvSpPr/>
            <p:nvPr/>
          </p:nvSpPr>
          <p:spPr bwMode="auto">
            <a:xfrm>
              <a:off x="2004338" y="1696328"/>
              <a:ext cx="1882056" cy="1892499"/>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Virtual machine</a:t>
              </a:r>
            </a:p>
          </p:txBody>
        </p:sp>
        <p:sp>
          <p:nvSpPr>
            <p:cNvPr id="240" name="Rectangle: Rounded Corners 41">
              <a:extLst>
                <a:ext uri="{FF2B5EF4-FFF2-40B4-BE49-F238E27FC236}">
                  <a16:creationId xmlns:a16="http://schemas.microsoft.com/office/drawing/2014/main" id="{AA596260-7675-4A89-85EB-B35A23FA1990}"/>
                </a:ext>
              </a:extLst>
            </p:cNvPr>
            <p:cNvSpPr/>
            <p:nvPr/>
          </p:nvSpPr>
          <p:spPr bwMode="auto">
            <a:xfrm>
              <a:off x="2100436" y="3155076"/>
              <a:ext cx="1689860" cy="349675"/>
            </a:xfrm>
            <a:prstGeom prst="roundRect">
              <a:avLst>
                <a:gd name="adj" fmla="val 3125"/>
              </a:avLst>
            </a:prstGeom>
            <a:solidFill>
              <a:srgbClr val="E5E8ED"/>
            </a:solidFill>
            <a:ln w="12700">
              <a:solidFill>
                <a:srgbClr val="7284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Guest OS</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41" name="Rectangle: Rounded Corners 42">
              <a:extLst>
                <a:ext uri="{FF2B5EF4-FFF2-40B4-BE49-F238E27FC236}">
                  <a16:creationId xmlns:a16="http://schemas.microsoft.com/office/drawing/2014/main" id="{7EA0C7B3-6A08-4233-9918-1B16584D4F8D}"/>
                </a:ext>
              </a:extLst>
            </p:cNvPr>
            <p:cNvSpPr/>
            <p:nvPr/>
          </p:nvSpPr>
          <p:spPr bwMode="auto">
            <a:xfrm>
              <a:off x="2100436" y="2728112"/>
              <a:ext cx="1689860" cy="349675"/>
            </a:xfrm>
            <a:prstGeom prst="roundRect">
              <a:avLst>
                <a:gd name="adj" fmla="val 3125"/>
              </a:avLst>
            </a:prstGeom>
            <a:solidFill>
              <a:srgbClr val="F2F9F8"/>
            </a:solidFill>
            <a:ln w="12700">
              <a:solidFill>
                <a:srgbClr val="79BEB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Dependencies</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42" name="Rectangle: Rounded Corners 45">
              <a:extLst>
                <a:ext uri="{FF2B5EF4-FFF2-40B4-BE49-F238E27FC236}">
                  <a16:creationId xmlns:a16="http://schemas.microsoft.com/office/drawing/2014/main" id="{7CE58650-F417-4F25-AEE6-5BBAD049BA3E}"/>
                </a:ext>
              </a:extLst>
            </p:cNvPr>
            <p:cNvSpPr/>
            <p:nvPr/>
          </p:nvSpPr>
          <p:spPr bwMode="auto">
            <a:xfrm>
              <a:off x="2100436" y="2301148"/>
              <a:ext cx="1689860" cy="349675"/>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Application</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sp>
        <p:nvSpPr>
          <p:cNvPr id="243" name="Rectangle: Rounded Corners 8">
            <a:extLst>
              <a:ext uri="{FF2B5EF4-FFF2-40B4-BE49-F238E27FC236}">
                <a16:creationId xmlns:a16="http://schemas.microsoft.com/office/drawing/2014/main" id="{C8888057-E7E3-42D7-A902-BE46024C4F77}"/>
              </a:ext>
            </a:extLst>
          </p:cNvPr>
          <p:cNvSpPr/>
          <p:nvPr/>
        </p:nvSpPr>
        <p:spPr bwMode="auto">
          <a:xfrm>
            <a:off x="1887014" y="1583194"/>
            <a:ext cx="1888106" cy="1914722"/>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nvGrpSpPr>
          <p:cNvPr id="244" name="Group 243">
            <a:extLst>
              <a:ext uri="{FF2B5EF4-FFF2-40B4-BE49-F238E27FC236}">
                <a16:creationId xmlns:a16="http://schemas.microsoft.com/office/drawing/2014/main" id="{8C9E2D76-08E7-4891-B4DC-7A4B706EFE04}"/>
              </a:ext>
            </a:extLst>
          </p:cNvPr>
          <p:cNvGrpSpPr/>
          <p:nvPr/>
        </p:nvGrpSpPr>
        <p:grpSpPr>
          <a:xfrm>
            <a:off x="2831067" y="3497915"/>
            <a:ext cx="1197425" cy="1043507"/>
            <a:chOff x="2945366" y="3638590"/>
            <a:chExt cx="1245769" cy="1085637"/>
          </a:xfrm>
        </p:grpSpPr>
        <p:sp>
          <p:nvSpPr>
            <p:cNvPr id="245" name="Rectangle: Rounded Corners 47">
              <a:extLst>
                <a:ext uri="{FF2B5EF4-FFF2-40B4-BE49-F238E27FC236}">
                  <a16:creationId xmlns:a16="http://schemas.microsoft.com/office/drawing/2014/main" id="{C1B47D4D-002C-4302-A284-23D67A9E7018}"/>
                </a:ext>
              </a:extLst>
            </p:cNvPr>
            <p:cNvSpPr/>
            <p:nvPr/>
          </p:nvSpPr>
          <p:spPr bwMode="auto">
            <a:xfrm>
              <a:off x="3028386" y="3980686"/>
              <a:ext cx="1162749" cy="74354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cxnSp>
          <p:nvCxnSpPr>
            <p:cNvPr id="246" name="Connector: Elbow 10">
              <a:extLst>
                <a:ext uri="{FF2B5EF4-FFF2-40B4-BE49-F238E27FC236}">
                  <a16:creationId xmlns:a16="http://schemas.microsoft.com/office/drawing/2014/main" id="{9CA1A90B-F620-4AFC-A3E9-4F256B62BC7C}"/>
                </a:ext>
              </a:extLst>
            </p:cNvPr>
            <p:cNvCxnSpPr>
              <a:cxnSpLocks/>
              <a:stCxn id="245" idx="0"/>
              <a:endCxn id="243" idx="2"/>
            </p:cNvCxnSpPr>
            <p:nvPr/>
          </p:nvCxnSpPr>
          <p:spPr>
            <a:xfrm rot="16200000" flipV="1">
              <a:off x="3106516" y="3477440"/>
              <a:ext cx="342096" cy="664395"/>
            </a:xfrm>
            <a:prstGeom prst="bentConnector3">
              <a:avLst>
                <a:gd name="adj1" fmla="val 50000"/>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92E4FB67-86CA-4AC4-9237-627D1CB5105F}"/>
              </a:ext>
            </a:extLst>
          </p:cNvPr>
          <p:cNvGrpSpPr/>
          <p:nvPr/>
        </p:nvGrpSpPr>
        <p:grpSpPr>
          <a:xfrm>
            <a:off x="3775121" y="2540555"/>
            <a:ext cx="1619237" cy="1599328"/>
            <a:chOff x="3927534" y="2642577"/>
            <a:chExt cx="1684611" cy="1663899"/>
          </a:xfrm>
        </p:grpSpPr>
        <p:sp>
          <p:nvSpPr>
            <p:cNvPr id="248" name="Rectangle: Rounded Corners 49">
              <a:extLst>
                <a:ext uri="{FF2B5EF4-FFF2-40B4-BE49-F238E27FC236}">
                  <a16:creationId xmlns:a16="http://schemas.microsoft.com/office/drawing/2014/main" id="{098B46AE-6403-4154-B6F8-5C0E0EB2E093}"/>
                </a:ext>
              </a:extLst>
            </p:cNvPr>
            <p:cNvSpPr/>
            <p:nvPr/>
          </p:nvSpPr>
          <p:spPr bwMode="auto">
            <a:xfrm>
              <a:off x="4449396" y="3562935"/>
              <a:ext cx="1162749" cy="74354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cxnSp>
          <p:nvCxnSpPr>
            <p:cNvPr id="249" name="Connector: Elbow 50">
              <a:extLst>
                <a:ext uri="{FF2B5EF4-FFF2-40B4-BE49-F238E27FC236}">
                  <a16:creationId xmlns:a16="http://schemas.microsoft.com/office/drawing/2014/main" id="{CE91454C-103C-4FC1-9863-6735AAE8A8A5}"/>
                </a:ext>
              </a:extLst>
            </p:cNvPr>
            <p:cNvCxnSpPr>
              <a:cxnSpLocks/>
              <a:stCxn id="248" idx="0"/>
              <a:endCxn id="243" idx="3"/>
            </p:cNvCxnSpPr>
            <p:nvPr/>
          </p:nvCxnSpPr>
          <p:spPr>
            <a:xfrm rot="16200000" flipV="1">
              <a:off x="4018974" y="2551137"/>
              <a:ext cx="920358" cy="1103237"/>
            </a:xfrm>
            <a:prstGeom prst="bentConnector2">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50" name="Group 249">
            <a:extLst>
              <a:ext uri="{FF2B5EF4-FFF2-40B4-BE49-F238E27FC236}">
                <a16:creationId xmlns:a16="http://schemas.microsoft.com/office/drawing/2014/main" id="{2E73E751-BD9B-48AA-8559-53884E037AB4}"/>
              </a:ext>
            </a:extLst>
          </p:cNvPr>
          <p:cNvGrpSpPr/>
          <p:nvPr/>
        </p:nvGrpSpPr>
        <p:grpSpPr>
          <a:xfrm>
            <a:off x="7954454" y="3266718"/>
            <a:ext cx="3345185" cy="2308883"/>
            <a:chOff x="8275602" y="3398059"/>
            <a:chExt cx="3480241" cy="2402100"/>
          </a:xfrm>
        </p:grpSpPr>
        <p:sp>
          <p:nvSpPr>
            <p:cNvPr id="251" name="Rectangle: Rounded Corners 16">
              <a:extLst>
                <a:ext uri="{FF2B5EF4-FFF2-40B4-BE49-F238E27FC236}">
                  <a16:creationId xmlns:a16="http://schemas.microsoft.com/office/drawing/2014/main" id="{7754779D-2AB5-44ED-BE7F-597A1A1E4AB7}"/>
                </a:ext>
              </a:extLst>
            </p:cNvPr>
            <p:cNvSpPr/>
            <p:nvPr/>
          </p:nvSpPr>
          <p:spPr bwMode="auto">
            <a:xfrm>
              <a:off x="8275603"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Hardware</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52" name="Rectangle: Rounded Corners 54">
              <a:extLst>
                <a:ext uri="{FF2B5EF4-FFF2-40B4-BE49-F238E27FC236}">
                  <a16:creationId xmlns:a16="http://schemas.microsoft.com/office/drawing/2014/main" id="{E08C3F92-AA15-4978-B17C-7B2C5CA72AFB}"/>
                </a:ext>
              </a:extLst>
            </p:cNvPr>
            <p:cNvSpPr/>
            <p:nvPr/>
          </p:nvSpPr>
          <p:spPr bwMode="auto">
            <a:xfrm>
              <a:off x="8275602" y="4761220"/>
              <a:ext cx="3477152" cy="349675"/>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Host OS</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53" name="Rectangle: Rounded Corners 55">
              <a:extLst>
                <a:ext uri="{FF2B5EF4-FFF2-40B4-BE49-F238E27FC236}">
                  <a16:creationId xmlns:a16="http://schemas.microsoft.com/office/drawing/2014/main" id="{F5D45782-1A35-482A-8E10-61E3270E74D5}"/>
                </a:ext>
              </a:extLst>
            </p:cNvPr>
            <p:cNvSpPr/>
            <p:nvPr/>
          </p:nvSpPr>
          <p:spPr bwMode="auto">
            <a:xfrm>
              <a:off x="8278691" y="4340870"/>
              <a:ext cx="3477152" cy="349675"/>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Docker Engine</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54" name="Rectangle: Rounded Corners 56">
              <a:extLst>
                <a:ext uri="{FF2B5EF4-FFF2-40B4-BE49-F238E27FC236}">
                  <a16:creationId xmlns:a16="http://schemas.microsoft.com/office/drawing/2014/main" id="{2CB2607E-8E85-45E7-87E3-BC3450D6EB10}"/>
                </a:ext>
              </a:extLst>
            </p:cNvPr>
            <p:cNvSpPr/>
            <p:nvPr/>
          </p:nvSpPr>
          <p:spPr bwMode="auto">
            <a:xfrm>
              <a:off x="8278690" y="3920520"/>
              <a:ext cx="1353465" cy="349675"/>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Dependency 1</a:t>
              </a:r>
            </a:p>
          </p:txBody>
        </p:sp>
        <p:sp>
          <p:nvSpPr>
            <p:cNvPr id="255" name="Rectangle: Rounded Corners 57">
              <a:extLst>
                <a:ext uri="{FF2B5EF4-FFF2-40B4-BE49-F238E27FC236}">
                  <a16:creationId xmlns:a16="http://schemas.microsoft.com/office/drawing/2014/main" id="{6CBA49DA-366F-45E2-ABE9-03E57EA5DFD8}"/>
                </a:ext>
              </a:extLst>
            </p:cNvPr>
            <p:cNvSpPr/>
            <p:nvPr/>
          </p:nvSpPr>
          <p:spPr bwMode="auto">
            <a:xfrm>
              <a:off x="9712203" y="3920520"/>
              <a:ext cx="2040551" cy="349675"/>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l"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Dependency 2</a:t>
              </a:r>
            </a:p>
          </p:txBody>
        </p:sp>
        <p:sp>
          <p:nvSpPr>
            <p:cNvPr id="256" name="Rectangle: Rounded Corners 58">
              <a:extLst>
                <a:ext uri="{FF2B5EF4-FFF2-40B4-BE49-F238E27FC236}">
                  <a16:creationId xmlns:a16="http://schemas.microsoft.com/office/drawing/2014/main" id="{1E8150E3-2504-41F0-9A79-D12694F6D1B0}"/>
                </a:ext>
              </a:extLst>
            </p:cNvPr>
            <p:cNvSpPr/>
            <p:nvPr/>
          </p:nvSpPr>
          <p:spPr bwMode="auto">
            <a:xfrm>
              <a:off x="8275604"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C</a:t>
              </a:r>
            </a:p>
          </p:txBody>
        </p:sp>
        <p:sp>
          <p:nvSpPr>
            <p:cNvPr id="257" name="Rectangle: Rounded Corners 64">
              <a:extLst>
                <a:ext uri="{FF2B5EF4-FFF2-40B4-BE49-F238E27FC236}">
                  <a16:creationId xmlns:a16="http://schemas.microsoft.com/office/drawing/2014/main" id="{B82BB7E4-F3B8-45E3-8B3E-18AA8B27D2D2}"/>
                </a:ext>
              </a:extLst>
            </p:cNvPr>
            <p:cNvSpPr/>
            <p:nvPr/>
          </p:nvSpPr>
          <p:spPr bwMode="auto">
            <a:xfrm>
              <a:off x="8988791"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C</a:t>
              </a:r>
            </a:p>
          </p:txBody>
        </p:sp>
        <p:sp>
          <p:nvSpPr>
            <p:cNvPr id="258" name="Rectangle: Rounded Corners 67">
              <a:extLst>
                <a:ext uri="{FF2B5EF4-FFF2-40B4-BE49-F238E27FC236}">
                  <a16:creationId xmlns:a16="http://schemas.microsoft.com/office/drawing/2014/main" id="{057A4785-FA9B-48F8-9EB5-9D9D3C274276}"/>
                </a:ext>
              </a:extLst>
            </p:cNvPr>
            <p:cNvSpPr/>
            <p:nvPr/>
          </p:nvSpPr>
          <p:spPr bwMode="auto">
            <a:xfrm>
              <a:off x="9712203" y="3398059"/>
              <a:ext cx="6628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C</a:t>
              </a:r>
            </a:p>
          </p:txBody>
        </p:sp>
        <p:sp>
          <p:nvSpPr>
            <p:cNvPr id="259" name="Rectangle: Rounded Corners 68">
              <a:extLst>
                <a:ext uri="{FF2B5EF4-FFF2-40B4-BE49-F238E27FC236}">
                  <a16:creationId xmlns:a16="http://schemas.microsoft.com/office/drawing/2014/main" id="{6F98C32A-636B-4A3B-BE26-63C35ABFBD6A}"/>
                </a:ext>
              </a:extLst>
            </p:cNvPr>
            <p:cNvSpPr/>
            <p:nvPr/>
          </p:nvSpPr>
          <p:spPr bwMode="auto">
            <a:xfrm>
              <a:off x="10412338"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C</a:t>
              </a:r>
            </a:p>
          </p:txBody>
        </p:sp>
        <p:sp>
          <p:nvSpPr>
            <p:cNvPr id="260" name="Rectangle: Rounded Corners 69">
              <a:extLst>
                <a:ext uri="{FF2B5EF4-FFF2-40B4-BE49-F238E27FC236}">
                  <a16:creationId xmlns:a16="http://schemas.microsoft.com/office/drawing/2014/main" id="{B50DFC5A-915F-40A2-987B-6FE7122FC118}"/>
                </a:ext>
              </a:extLst>
            </p:cNvPr>
            <p:cNvSpPr/>
            <p:nvPr/>
          </p:nvSpPr>
          <p:spPr bwMode="auto">
            <a:xfrm>
              <a:off x="11112475"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C</a:t>
              </a:r>
            </a:p>
          </p:txBody>
        </p:sp>
      </p:grpSp>
      <p:grpSp>
        <p:nvGrpSpPr>
          <p:cNvPr id="261" name="Group 260">
            <a:extLst>
              <a:ext uri="{FF2B5EF4-FFF2-40B4-BE49-F238E27FC236}">
                <a16:creationId xmlns:a16="http://schemas.microsoft.com/office/drawing/2014/main" id="{93F2D129-900F-40A8-B8E5-6D20BAD19EDF}"/>
              </a:ext>
            </a:extLst>
          </p:cNvPr>
          <p:cNvGrpSpPr/>
          <p:nvPr/>
        </p:nvGrpSpPr>
        <p:grpSpPr>
          <a:xfrm>
            <a:off x="8721052" y="1672975"/>
            <a:ext cx="1809020" cy="1225011"/>
            <a:chOff x="9073151" y="1739970"/>
            <a:chExt cx="1882056" cy="1274469"/>
          </a:xfrm>
        </p:grpSpPr>
        <p:sp>
          <p:nvSpPr>
            <p:cNvPr id="262" name="Rectangle: Rounded Corners 76">
              <a:extLst>
                <a:ext uri="{FF2B5EF4-FFF2-40B4-BE49-F238E27FC236}">
                  <a16:creationId xmlns:a16="http://schemas.microsoft.com/office/drawing/2014/main" id="{A7658828-D03C-4E6E-B1A5-8B3D1691B3D9}"/>
                </a:ext>
              </a:extLst>
            </p:cNvPr>
            <p:cNvSpPr/>
            <p:nvPr/>
          </p:nvSpPr>
          <p:spPr bwMode="auto">
            <a:xfrm>
              <a:off x="9073151" y="1739970"/>
              <a:ext cx="1882056" cy="1274469"/>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Container</a:t>
              </a:r>
            </a:p>
          </p:txBody>
        </p:sp>
        <p:sp>
          <p:nvSpPr>
            <p:cNvPr id="263" name="Rectangle: Rounded Corners 77">
              <a:extLst>
                <a:ext uri="{FF2B5EF4-FFF2-40B4-BE49-F238E27FC236}">
                  <a16:creationId xmlns:a16="http://schemas.microsoft.com/office/drawing/2014/main" id="{16329F91-D9A0-4C70-B27A-DB132AA8E99D}"/>
                </a:ext>
              </a:extLst>
            </p:cNvPr>
            <p:cNvSpPr/>
            <p:nvPr/>
          </p:nvSpPr>
          <p:spPr bwMode="auto">
            <a:xfrm>
              <a:off x="9169249" y="2580688"/>
              <a:ext cx="1689860" cy="349675"/>
            </a:xfrm>
            <a:prstGeom prst="roundRect">
              <a:avLst>
                <a:gd name="adj" fmla="val 3125"/>
              </a:avLst>
            </a:prstGeom>
            <a:solidFill>
              <a:srgbClr val="F2F9F8"/>
            </a:solidFill>
            <a:ln w="12700">
              <a:solidFill>
                <a:srgbClr val="79BEB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App dependencies</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64" name="Rectangle: Rounded Corners 78">
              <a:extLst>
                <a:ext uri="{FF2B5EF4-FFF2-40B4-BE49-F238E27FC236}">
                  <a16:creationId xmlns:a16="http://schemas.microsoft.com/office/drawing/2014/main" id="{62D395C2-8458-4B3F-AC8A-B246C71846D9}"/>
                </a:ext>
              </a:extLst>
            </p:cNvPr>
            <p:cNvSpPr/>
            <p:nvPr/>
          </p:nvSpPr>
          <p:spPr bwMode="auto">
            <a:xfrm>
              <a:off x="9169249" y="2153724"/>
              <a:ext cx="1689860" cy="349675"/>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Application XYZ</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sp>
        <p:nvSpPr>
          <p:cNvPr id="265" name="Rectangle: Rounded Corners 80">
            <a:extLst>
              <a:ext uri="{FF2B5EF4-FFF2-40B4-BE49-F238E27FC236}">
                <a16:creationId xmlns:a16="http://schemas.microsoft.com/office/drawing/2014/main" id="{EA3838C1-3C43-4B3C-BBE7-50BB9FAABB3D}"/>
              </a:ext>
            </a:extLst>
          </p:cNvPr>
          <p:cNvSpPr/>
          <p:nvPr/>
        </p:nvSpPr>
        <p:spPr bwMode="auto">
          <a:xfrm>
            <a:off x="8681509" y="1631027"/>
            <a:ext cx="1888106" cy="1308250"/>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nvGrpSpPr>
          <p:cNvPr id="266" name="Group 265">
            <a:extLst>
              <a:ext uri="{FF2B5EF4-FFF2-40B4-BE49-F238E27FC236}">
                <a16:creationId xmlns:a16="http://schemas.microsoft.com/office/drawing/2014/main" id="{5A4E3A1B-71D2-4AB6-BCF0-841170667891}"/>
              </a:ext>
            </a:extLst>
          </p:cNvPr>
          <p:cNvGrpSpPr/>
          <p:nvPr/>
        </p:nvGrpSpPr>
        <p:grpSpPr>
          <a:xfrm>
            <a:off x="9286949" y="2939279"/>
            <a:ext cx="704993" cy="812829"/>
            <a:chOff x="9679663" y="3215119"/>
            <a:chExt cx="693432" cy="661402"/>
          </a:xfrm>
        </p:grpSpPr>
        <p:sp>
          <p:nvSpPr>
            <p:cNvPr id="267" name="Rectangle: Rounded Corners 71">
              <a:extLst>
                <a:ext uri="{FF2B5EF4-FFF2-40B4-BE49-F238E27FC236}">
                  <a16:creationId xmlns:a16="http://schemas.microsoft.com/office/drawing/2014/main" id="{C0F109B2-3C9E-48A3-A215-B4930CD67F38}"/>
                </a:ext>
              </a:extLst>
            </p:cNvPr>
            <p:cNvSpPr/>
            <p:nvPr/>
          </p:nvSpPr>
          <p:spPr bwMode="auto">
            <a:xfrm>
              <a:off x="9679663" y="3368690"/>
              <a:ext cx="693432" cy="50783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cxnSp>
          <p:nvCxnSpPr>
            <p:cNvPr id="268" name="Straight Arrow Connector 267">
              <a:extLst>
                <a:ext uri="{FF2B5EF4-FFF2-40B4-BE49-F238E27FC236}">
                  <a16:creationId xmlns:a16="http://schemas.microsoft.com/office/drawing/2014/main" id="{A5F3C767-B4A5-4C86-BF9C-2B638BB743E0}"/>
                </a:ext>
              </a:extLst>
            </p:cNvPr>
            <p:cNvCxnSpPr>
              <a:cxnSpLocks/>
              <a:stCxn id="267" idx="0"/>
              <a:endCxn id="265" idx="2"/>
            </p:cNvCxnSpPr>
            <p:nvPr/>
          </p:nvCxnSpPr>
          <p:spPr>
            <a:xfrm flipH="1" flipV="1">
              <a:off x="10012723" y="3215119"/>
              <a:ext cx="13656" cy="153571"/>
            </a:xfrm>
            <a:prstGeom prst="straightConnector1">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57" name="Rectangle: Rounded Corners 71">
            <a:extLst>
              <a:ext uri="{FF2B5EF4-FFF2-40B4-BE49-F238E27FC236}">
                <a16:creationId xmlns:a16="http://schemas.microsoft.com/office/drawing/2014/main" id="{D58CA2BF-7ABC-4F76-A571-84C96CFE2207}"/>
              </a:ext>
            </a:extLst>
          </p:cNvPr>
          <p:cNvSpPr/>
          <p:nvPr/>
        </p:nvSpPr>
        <p:spPr bwMode="auto">
          <a:xfrm>
            <a:off x="10640031" y="3235193"/>
            <a:ext cx="691853" cy="888362"/>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C811FCE9-E5E7-40DF-98AA-16D6CBEF93AD}"/>
              </a:ext>
            </a:extLst>
          </p:cNvPr>
          <p:cNvSpPr/>
          <p:nvPr/>
        </p:nvSpPr>
        <p:spPr>
          <a:xfrm>
            <a:off x="10681226" y="2976478"/>
            <a:ext cx="609462"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pitchFamily="34" charset="0"/>
              </a:rPr>
              <a:t>Image</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217325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22"/>
                                        </p:tgtEl>
                                        <p:attrNameLst>
                                          <p:attrName>style.visibility</p:attrName>
                                        </p:attrNameLst>
                                      </p:cBhvr>
                                      <p:to>
                                        <p:strVal val="visible"/>
                                      </p:to>
                                    </p:set>
                                    <p:animEffect transition="in" filter="wipe(down)">
                                      <p:cBhvr>
                                        <p:cTn id="7" dur="1000"/>
                                        <p:tgtEl>
                                          <p:spTgt spid="222"/>
                                        </p:tgtEl>
                                      </p:cBhvr>
                                    </p:animEffect>
                                  </p:childTnLst>
                                </p:cTn>
                              </p:par>
                              <p:par>
                                <p:cTn id="8" presetID="22" presetClass="entr" presetSubtype="4" fill="hold" nodeType="withEffect">
                                  <p:stCondLst>
                                    <p:cond delay="250"/>
                                  </p:stCondLst>
                                  <p:childTnLst>
                                    <p:set>
                                      <p:cBhvr>
                                        <p:cTn id="9" dur="1" fill="hold">
                                          <p:stCondLst>
                                            <p:cond delay="0"/>
                                          </p:stCondLst>
                                        </p:cTn>
                                        <p:tgtEl>
                                          <p:spTgt spid="230"/>
                                        </p:tgtEl>
                                        <p:attrNameLst>
                                          <p:attrName>style.visibility</p:attrName>
                                        </p:attrNameLst>
                                      </p:cBhvr>
                                      <p:to>
                                        <p:strVal val="visible"/>
                                      </p:to>
                                    </p:set>
                                    <p:animEffect transition="in" filter="wipe(down)">
                                      <p:cBhvr>
                                        <p:cTn id="10" dur="1000"/>
                                        <p:tgtEl>
                                          <p:spTgt spid="230"/>
                                        </p:tgtEl>
                                      </p:cBhvr>
                                    </p:animEffect>
                                  </p:childTnLst>
                                </p:cTn>
                              </p:par>
                              <p:par>
                                <p:cTn id="11" presetID="10" presetClass="entr" presetSubtype="0" fill="hold" nodeType="withEffect">
                                  <p:stCondLst>
                                    <p:cond delay="1000"/>
                                  </p:stCondLst>
                                  <p:childTnLst>
                                    <p:set>
                                      <p:cBhvr>
                                        <p:cTn id="12" dur="1" fill="hold">
                                          <p:stCondLst>
                                            <p:cond delay="0"/>
                                          </p:stCondLst>
                                        </p:cTn>
                                        <p:tgtEl>
                                          <p:spTgt spid="238"/>
                                        </p:tgtEl>
                                        <p:attrNameLst>
                                          <p:attrName>style.visibility</p:attrName>
                                        </p:attrNameLst>
                                      </p:cBhvr>
                                      <p:to>
                                        <p:strVal val="visible"/>
                                      </p:to>
                                    </p:set>
                                    <p:animEffect transition="in" filter="fade">
                                      <p:cBhvr>
                                        <p:cTn id="13" dur="1000"/>
                                        <p:tgtEl>
                                          <p:spTgt spid="238"/>
                                        </p:tgtEl>
                                      </p:cBhvr>
                                    </p:animEffect>
                                  </p:childTnLst>
                                </p:cTn>
                              </p:par>
                            </p:childTnLst>
                          </p:cTn>
                        </p:par>
                        <p:par>
                          <p:cTn id="14" fill="hold">
                            <p:stCondLst>
                              <p:cond delay="2000"/>
                            </p:stCondLst>
                            <p:childTnLst>
                              <p:par>
                                <p:cTn id="15" presetID="22" presetClass="entr" presetSubtype="4" fill="hold" nodeType="afterEffect">
                                  <p:stCondLst>
                                    <p:cond delay="500"/>
                                  </p:stCondLst>
                                  <p:childTnLst>
                                    <p:set>
                                      <p:cBhvr>
                                        <p:cTn id="16" dur="1" fill="hold">
                                          <p:stCondLst>
                                            <p:cond delay="0"/>
                                          </p:stCondLst>
                                        </p:cTn>
                                        <p:tgtEl>
                                          <p:spTgt spid="247"/>
                                        </p:tgtEl>
                                        <p:attrNameLst>
                                          <p:attrName>style.visibility</p:attrName>
                                        </p:attrNameLst>
                                      </p:cBhvr>
                                      <p:to>
                                        <p:strVal val="visible"/>
                                      </p:to>
                                    </p:set>
                                    <p:animEffect transition="in" filter="wipe(down)">
                                      <p:cBhvr>
                                        <p:cTn id="17" dur="500"/>
                                        <p:tgtEl>
                                          <p:spTgt spid="247"/>
                                        </p:tgtEl>
                                      </p:cBhvr>
                                    </p:animEffect>
                                  </p:childTnLst>
                                </p:cTn>
                              </p:par>
                              <p:par>
                                <p:cTn id="18" presetID="22" presetClass="entr" presetSubtype="4" fill="hold" nodeType="withEffect">
                                  <p:stCondLst>
                                    <p:cond delay="500"/>
                                  </p:stCondLst>
                                  <p:childTnLst>
                                    <p:set>
                                      <p:cBhvr>
                                        <p:cTn id="19" dur="1" fill="hold">
                                          <p:stCondLst>
                                            <p:cond delay="0"/>
                                          </p:stCondLst>
                                        </p:cTn>
                                        <p:tgtEl>
                                          <p:spTgt spid="244"/>
                                        </p:tgtEl>
                                        <p:attrNameLst>
                                          <p:attrName>style.visibility</p:attrName>
                                        </p:attrNameLst>
                                      </p:cBhvr>
                                      <p:to>
                                        <p:strVal val="visible"/>
                                      </p:to>
                                    </p:set>
                                    <p:animEffect transition="in" filter="wipe(down)">
                                      <p:cBhvr>
                                        <p:cTn id="20" dur="500"/>
                                        <p:tgtEl>
                                          <p:spTgt spid="244"/>
                                        </p:tgtEl>
                                      </p:cBhvr>
                                    </p:animEffect>
                                  </p:childTnLst>
                                </p:cTn>
                              </p:par>
                            </p:childTnLst>
                          </p:cTn>
                        </p:par>
                        <p:par>
                          <p:cTn id="21" fill="hold">
                            <p:stCondLst>
                              <p:cond delay="3000"/>
                            </p:stCondLst>
                            <p:childTnLst>
                              <p:par>
                                <p:cTn id="22" presetID="21" presetClass="entr" presetSubtype="1" fill="hold" grpId="0" nodeType="afterEffect">
                                  <p:stCondLst>
                                    <p:cond delay="0"/>
                                  </p:stCondLst>
                                  <p:childTnLst>
                                    <p:set>
                                      <p:cBhvr>
                                        <p:cTn id="23" dur="1" fill="hold">
                                          <p:stCondLst>
                                            <p:cond delay="0"/>
                                          </p:stCondLst>
                                        </p:cTn>
                                        <p:tgtEl>
                                          <p:spTgt spid="243"/>
                                        </p:tgtEl>
                                        <p:attrNameLst>
                                          <p:attrName>style.visibility</p:attrName>
                                        </p:attrNameLst>
                                      </p:cBhvr>
                                      <p:to>
                                        <p:strVal val="visible"/>
                                      </p:to>
                                    </p:set>
                                    <p:animEffect transition="in" filter="wheel(1)">
                                      <p:cBhvr>
                                        <p:cTn id="24" dur="1000"/>
                                        <p:tgtEl>
                                          <p:spTgt spid="243"/>
                                        </p:tgtEl>
                                      </p:cBhvr>
                                    </p:animEffect>
                                  </p:childTnLst>
                                </p:cTn>
                              </p:par>
                            </p:childTnLst>
                          </p:cTn>
                        </p:par>
                        <p:par>
                          <p:cTn id="25" fill="hold">
                            <p:stCondLst>
                              <p:cond delay="4000"/>
                            </p:stCondLst>
                            <p:childTnLst>
                              <p:par>
                                <p:cTn id="26" presetID="10" presetClass="entr" presetSubtype="0" fill="hold" grpId="0" nodeType="afterEffect">
                                  <p:stCondLst>
                                    <p:cond delay="0"/>
                                  </p:stCondLst>
                                  <p:childTnLst>
                                    <p:set>
                                      <p:cBhvr>
                                        <p:cTn id="27" dur="1" fill="hold">
                                          <p:stCondLst>
                                            <p:cond delay="0"/>
                                          </p:stCondLst>
                                        </p:cTn>
                                        <p:tgtEl>
                                          <p:spTgt spid="220"/>
                                        </p:tgtEl>
                                        <p:attrNameLst>
                                          <p:attrName>style.visibility</p:attrName>
                                        </p:attrNameLst>
                                      </p:cBhvr>
                                      <p:to>
                                        <p:strVal val="visible"/>
                                      </p:to>
                                    </p:set>
                                    <p:animEffect transition="in" filter="fade">
                                      <p:cBhvr>
                                        <p:cTn id="28" dur="500"/>
                                        <p:tgtEl>
                                          <p:spTgt spid="220"/>
                                        </p:tgtEl>
                                      </p:cBhvr>
                                    </p:animEffect>
                                  </p:childTnLst>
                                </p:cTn>
                              </p:par>
                            </p:childTnLst>
                          </p:cTn>
                        </p:par>
                        <p:par>
                          <p:cTn id="29" fill="hold">
                            <p:stCondLst>
                              <p:cond delay="4500"/>
                            </p:stCondLst>
                            <p:childTnLst>
                              <p:par>
                                <p:cTn id="30" presetID="22" presetClass="entr" presetSubtype="4" fill="hold" nodeType="afterEffect">
                                  <p:stCondLst>
                                    <p:cond delay="1000"/>
                                  </p:stCondLst>
                                  <p:childTnLst>
                                    <p:set>
                                      <p:cBhvr>
                                        <p:cTn id="31" dur="1" fill="hold">
                                          <p:stCondLst>
                                            <p:cond delay="0"/>
                                          </p:stCondLst>
                                        </p:cTn>
                                        <p:tgtEl>
                                          <p:spTgt spid="250"/>
                                        </p:tgtEl>
                                        <p:attrNameLst>
                                          <p:attrName>style.visibility</p:attrName>
                                        </p:attrNameLst>
                                      </p:cBhvr>
                                      <p:to>
                                        <p:strVal val="visible"/>
                                      </p:to>
                                    </p:set>
                                    <p:animEffect transition="in" filter="wipe(down)">
                                      <p:cBhvr>
                                        <p:cTn id="32" dur="1000"/>
                                        <p:tgtEl>
                                          <p:spTgt spid="250"/>
                                        </p:tgtEl>
                                      </p:cBhvr>
                                    </p:animEffect>
                                  </p:childTnLst>
                                </p:cTn>
                              </p:par>
                            </p:childTnLst>
                          </p:cTn>
                        </p:par>
                        <p:par>
                          <p:cTn id="33" fill="hold">
                            <p:stCondLst>
                              <p:cond delay="6500"/>
                            </p:stCondLst>
                            <p:childTnLst>
                              <p:par>
                                <p:cTn id="34" presetID="10" presetClass="entr" presetSubtype="0" fill="hold" nodeType="afterEffect">
                                  <p:stCondLst>
                                    <p:cond delay="1000"/>
                                  </p:stCondLst>
                                  <p:childTnLst>
                                    <p:set>
                                      <p:cBhvr>
                                        <p:cTn id="35" dur="1" fill="hold">
                                          <p:stCondLst>
                                            <p:cond delay="0"/>
                                          </p:stCondLst>
                                        </p:cTn>
                                        <p:tgtEl>
                                          <p:spTgt spid="261"/>
                                        </p:tgtEl>
                                        <p:attrNameLst>
                                          <p:attrName>style.visibility</p:attrName>
                                        </p:attrNameLst>
                                      </p:cBhvr>
                                      <p:to>
                                        <p:strVal val="visible"/>
                                      </p:to>
                                    </p:set>
                                    <p:animEffect transition="in" filter="fade">
                                      <p:cBhvr>
                                        <p:cTn id="36" dur="1000"/>
                                        <p:tgtEl>
                                          <p:spTgt spid="261"/>
                                        </p:tgtEl>
                                      </p:cBhvr>
                                    </p:animEffect>
                                  </p:childTnLst>
                                </p:cTn>
                              </p:par>
                            </p:childTnLst>
                          </p:cTn>
                        </p:par>
                        <p:par>
                          <p:cTn id="37" fill="hold">
                            <p:stCondLst>
                              <p:cond delay="8500"/>
                            </p:stCondLst>
                            <p:childTnLst>
                              <p:par>
                                <p:cTn id="38" presetID="22" presetClass="entr" presetSubtype="4" fill="hold" nodeType="afterEffect">
                                  <p:stCondLst>
                                    <p:cond delay="500"/>
                                  </p:stCondLst>
                                  <p:childTnLst>
                                    <p:set>
                                      <p:cBhvr>
                                        <p:cTn id="39" dur="1" fill="hold">
                                          <p:stCondLst>
                                            <p:cond delay="0"/>
                                          </p:stCondLst>
                                        </p:cTn>
                                        <p:tgtEl>
                                          <p:spTgt spid="266"/>
                                        </p:tgtEl>
                                        <p:attrNameLst>
                                          <p:attrName>style.visibility</p:attrName>
                                        </p:attrNameLst>
                                      </p:cBhvr>
                                      <p:to>
                                        <p:strVal val="visible"/>
                                      </p:to>
                                    </p:set>
                                    <p:animEffect transition="in" filter="wipe(down)">
                                      <p:cBhvr>
                                        <p:cTn id="40" dur="500"/>
                                        <p:tgtEl>
                                          <p:spTgt spid="266"/>
                                        </p:tgtEl>
                                      </p:cBhvr>
                                    </p:animEffect>
                                  </p:childTnLst>
                                </p:cTn>
                              </p:par>
                            </p:childTnLst>
                          </p:cTn>
                        </p:par>
                        <p:par>
                          <p:cTn id="41" fill="hold">
                            <p:stCondLst>
                              <p:cond delay="9500"/>
                            </p:stCondLst>
                            <p:childTnLst>
                              <p:par>
                                <p:cTn id="42" presetID="21" presetClass="entr" presetSubtype="1" fill="hold" grpId="0" nodeType="afterEffect">
                                  <p:stCondLst>
                                    <p:cond delay="0"/>
                                  </p:stCondLst>
                                  <p:childTnLst>
                                    <p:set>
                                      <p:cBhvr>
                                        <p:cTn id="43" dur="1" fill="hold">
                                          <p:stCondLst>
                                            <p:cond delay="0"/>
                                          </p:stCondLst>
                                        </p:cTn>
                                        <p:tgtEl>
                                          <p:spTgt spid="265"/>
                                        </p:tgtEl>
                                        <p:attrNameLst>
                                          <p:attrName>style.visibility</p:attrName>
                                        </p:attrNameLst>
                                      </p:cBhvr>
                                      <p:to>
                                        <p:strVal val="visible"/>
                                      </p:to>
                                    </p:set>
                                    <p:animEffect transition="in" filter="wheel(1)">
                                      <p:cBhvr>
                                        <p:cTn id="44" dur="1000"/>
                                        <p:tgtEl>
                                          <p:spTgt spid="265"/>
                                        </p:tgtEl>
                                      </p:cBhvr>
                                    </p:animEffect>
                                  </p:childTnLst>
                                </p:cTn>
                              </p:par>
                            </p:childTnLst>
                          </p:cTn>
                        </p:par>
                        <p:par>
                          <p:cTn id="45" fill="hold">
                            <p:stCondLst>
                              <p:cond delay="10500"/>
                            </p:stCondLst>
                            <p:childTnLst>
                              <p:par>
                                <p:cTn id="46" presetID="10" presetClass="entr" presetSubtype="0" fill="hold" grpId="0" nodeType="afterEffect">
                                  <p:stCondLst>
                                    <p:cond delay="0"/>
                                  </p:stCondLst>
                                  <p:childTnLst>
                                    <p:set>
                                      <p:cBhvr>
                                        <p:cTn id="47" dur="1" fill="hold">
                                          <p:stCondLst>
                                            <p:cond delay="0"/>
                                          </p:stCondLst>
                                        </p:cTn>
                                        <p:tgtEl>
                                          <p:spTgt spid="221"/>
                                        </p:tgtEl>
                                        <p:attrNameLst>
                                          <p:attrName>style.visibility</p:attrName>
                                        </p:attrNameLst>
                                      </p:cBhvr>
                                      <p:to>
                                        <p:strVal val="visible"/>
                                      </p:to>
                                    </p:set>
                                    <p:animEffect transition="in" filter="fade">
                                      <p:cBhvr>
                                        <p:cTn id="48" dur="500"/>
                                        <p:tgtEl>
                                          <p:spTgt spid="221"/>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 grpId="0"/>
      <p:bldP spid="221" grpId="0"/>
      <p:bldP spid="243" grpId="0" animBg="1"/>
      <p:bldP spid="265" grpId="0" animBg="1"/>
      <p:bldP spid="57" grpId="0" animBg="1"/>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4151DFA4-2264-4563-B7D9-C2651C0119B9}"/>
              </a:ext>
            </a:extLst>
          </p:cNvPr>
          <p:cNvCxnSpPr>
            <a:cxnSpLocks/>
          </p:cNvCxnSpPr>
          <p:nvPr/>
        </p:nvCxnSpPr>
        <p:spPr>
          <a:xfrm>
            <a:off x="1404123" y="3143006"/>
            <a:ext cx="922799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080" y="703241"/>
            <a:ext cx="11655840" cy="899537"/>
          </a:xfrm>
        </p:spPr>
        <p:txBody>
          <a:bodyPr/>
          <a:lstStyle/>
          <a:p>
            <a:pPr algn="ctr"/>
            <a:r>
              <a:rPr lang="en-US" sz="4705" dirty="0">
                <a:solidFill>
                  <a:schemeClr val="tx1"/>
                </a:solidFill>
                <a:latin typeface="Segoe UI Semibold" panose="020B0702040204020203" pitchFamily="34" charset="0"/>
                <a:cs typeface="Segoe UI Semibold" panose="020B0702040204020203" pitchFamily="34" charset="0"/>
              </a:rPr>
              <a:t>The</a:t>
            </a:r>
            <a:r>
              <a:rPr lang="en-US" sz="4705" dirty="0">
                <a:solidFill>
                  <a:schemeClr val="accent1"/>
                </a:solidFill>
                <a:latin typeface="Segoe UI Semibold" panose="020B0702040204020203" pitchFamily="34" charset="0"/>
                <a:cs typeface="Segoe UI Semibold" panose="020B0702040204020203" pitchFamily="34" charset="0"/>
              </a:rPr>
              <a:t> benefits </a:t>
            </a:r>
            <a:r>
              <a:rPr lang="en-US" sz="4705" dirty="0">
                <a:solidFill>
                  <a:schemeClr val="tx1"/>
                </a:solidFill>
                <a:latin typeface="Segoe UI Semibold" panose="020B0702040204020203" pitchFamily="34" charset="0"/>
                <a:cs typeface="Segoe UI Semibold" panose="020B0702040204020203" pitchFamily="34" charset="0"/>
              </a:rPr>
              <a:t>of using containers</a:t>
            </a:r>
            <a:endParaRPr lang="en-US" sz="4705" dirty="0">
              <a:solidFill>
                <a:schemeClr val="accent1"/>
              </a:solidFill>
              <a:latin typeface="Segoe UI Semibold" panose="020B0702040204020203" pitchFamily="34" charset="0"/>
              <a:cs typeface="Segoe UI Semibold" panose="020B0702040204020203" pitchFamily="34" charset="0"/>
            </a:endParaRPr>
          </a:p>
        </p:txBody>
      </p:sp>
      <p:grpSp>
        <p:nvGrpSpPr>
          <p:cNvPr id="27" name="Group 26">
            <a:extLst>
              <a:ext uri="{FF2B5EF4-FFF2-40B4-BE49-F238E27FC236}">
                <a16:creationId xmlns:a16="http://schemas.microsoft.com/office/drawing/2014/main" id="{6730F2C3-44D6-40A3-B6B0-16433CB6A56B}"/>
              </a:ext>
            </a:extLst>
          </p:cNvPr>
          <p:cNvGrpSpPr/>
          <p:nvPr/>
        </p:nvGrpSpPr>
        <p:grpSpPr>
          <a:xfrm>
            <a:off x="2136106" y="3506833"/>
            <a:ext cx="3568550" cy="1406045"/>
            <a:chOff x="2447571" y="4981633"/>
            <a:chExt cx="3640107" cy="1434239"/>
          </a:xfrm>
        </p:grpSpPr>
        <p:sp>
          <p:nvSpPr>
            <p:cNvPr id="51" name="TextBox 50">
              <a:extLst>
                <a:ext uri="{FF2B5EF4-FFF2-40B4-BE49-F238E27FC236}">
                  <a16:creationId xmlns:a16="http://schemas.microsoft.com/office/drawing/2014/main" id="{05884DD8-E961-4A61-9B0C-035A58CC535A}"/>
                </a:ext>
              </a:extLst>
            </p:cNvPr>
            <p:cNvSpPr txBox="1"/>
            <p:nvPr/>
          </p:nvSpPr>
          <p:spPr>
            <a:xfrm>
              <a:off x="2447571" y="4981633"/>
              <a:ext cx="1791382" cy="1434239"/>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Agility</a:t>
              </a:r>
            </a:p>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Ship apps faster </a:t>
              </a:r>
            </a:p>
          </p:txBody>
        </p:sp>
        <p:sp>
          <p:nvSpPr>
            <p:cNvPr id="52" name="TextBox 51">
              <a:extLst>
                <a:ext uri="{FF2B5EF4-FFF2-40B4-BE49-F238E27FC236}">
                  <a16:creationId xmlns:a16="http://schemas.microsoft.com/office/drawing/2014/main" id="{068523FD-BFE9-4720-B928-EE84920E05D2}"/>
                </a:ext>
              </a:extLst>
            </p:cNvPr>
            <p:cNvSpPr txBox="1"/>
            <p:nvPr/>
          </p:nvSpPr>
          <p:spPr>
            <a:xfrm>
              <a:off x="4432142" y="4981633"/>
              <a:ext cx="1655536" cy="1434239"/>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Portability</a:t>
              </a:r>
            </a:p>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Easily move workloads </a:t>
              </a:r>
            </a:p>
          </p:txBody>
        </p:sp>
      </p:grpSp>
      <p:grpSp>
        <p:nvGrpSpPr>
          <p:cNvPr id="33" name="Group 32">
            <a:extLst>
              <a:ext uri="{FF2B5EF4-FFF2-40B4-BE49-F238E27FC236}">
                <a16:creationId xmlns:a16="http://schemas.microsoft.com/office/drawing/2014/main" id="{C526CB1E-8273-47B7-B921-DA8061592A80}"/>
              </a:ext>
            </a:extLst>
          </p:cNvPr>
          <p:cNvGrpSpPr/>
          <p:nvPr/>
        </p:nvGrpSpPr>
        <p:grpSpPr>
          <a:xfrm>
            <a:off x="6163685" y="3525712"/>
            <a:ext cx="3501959" cy="2824159"/>
            <a:chOff x="8265443" y="4981633"/>
            <a:chExt cx="3572181" cy="2880789"/>
          </a:xfrm>
        </p:grpSpPr>
        <p:sp>
          <p:nvSpPr>
            <p:cNvPr id="54" name="TextBox 53">
              <a:extLst>
                <a:ext uri="{FF2B5EF4-FFF2-40B4-BE49-F238E27FC236}">
                  <a16:creationId xmlns:a16="http://schemas.microsoft.com/office/drawing/2014/main" id="{7659F402-BAB9-4F5D-B027-0E638B4031F9}"/>
                </a:ext>
              </a:extLst>
            </p:cNvPr>
            <p:cNvSpPr txBox="1"/>
            <p:nvPr/>
          </p:nvSpPr>
          <p:spPr>
            <a:xfrm>
              <a:off x="10182088" y="4981633"/>
              <a:ext cx="1655536" cy="1711238"/>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Rapid scale</a:t>
              </a:r>
            </a:p>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Scale easily to meet demand </a:t>
              </a:r>
            </a:p>
          </p:txBody>
        </p:sp>
        <p:sp>
          <p:nvSpPr>
            <p:cNvPr id="76" name="TextBox 75">
              <a:extLst>
                <a:ext uri="{FF2B5EF4-FFF2-40B4-BE49-F238E27FC236}">
                  <a16:creationId xmlns:a16="http://schemas.microsoft.com/office/drawing/2014/main" id="{A36FF80F-5247-4BE9-81C9-3FF7607ABFFE}"/>
                </a:ext>
              </a:extLst>
            </p:cNvPr>
            <p:cNvSpPr txBox="1"/>
            <p:nvPr/>
          </p:nvSpPr>
          <p:spPr>
            <a:xfrm>
              <a:off x="8265443" y="4981633"/>
              <a:ext cx="1655536" cy="2880789"/>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Density</a:t>
              </a:r>
            </a:p>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Achieve resource efficiency</a:t>
              </a:r>
            </a:p>
            <a:p>
              <a:pPr algn="ctr" defTabSz="914367">
                <a:spcAft>
                  <a:spcPts val="2353"/>
                </a:spcAft>
              </a:pPr>
              <a:endParaRPr lang="en-US" sz="1765" dirty="0">
                <a:solidFill>
                  <a:srgbClr val="505050"/>
                </a:solidFill>
                <a:latin typeface="Segoe UI" panose="020B0502040204020203" pitchFamily="34" charset="0"/>
                <a:cs typeface="Segoe UI" panose="020B0502040204020203" pitchFamily="34" charset="0"/>
              </a:endParaRPr>
            </a:p>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 </a:t>
              </a:r>
            </a:p>
          </p:txBody>
        </p:sp>
      </p:grpSp>
      <p:grpSp>
        <p:nvGrpSpPr>
          <p:cNvPr id="15" name="Group 14">
            <a:extLst>
              <a:ext uri="{FF2B5EF4-FFF2-40B4-BE49-F238E27FC236}">
                <a16:creationId xmlns:a16="http://schemas.microsoft.com/office/drawing/2014/main" id="{43FB3F56-CA96-4277-94F7-9797DB022DC0}"/>
              </a:ext>
            </a:extLst>
          </p:cNvPr>
          <p:cNvGrpSpPr/>
          <p:nvPr/>
        </p:nvGrpSpPr>
        <p:grpSpPr>
          <a:xfrm>
            <a:off x="4581559" y="2778470"/>
            <a:ext cx="650530" cy="650530"/>
            <a:chOff x="4928125" y="4152414"/>
            <a:chExt cx="663574" cy="663574"/>
          </a:xfrm>
        </p:grpSpPr>
        <p:sp>
          <p:nvSpPr>
            <p:cNvPr id="28" name="Oval 27">
              <a:extLst>
                <a:ext uri="{FF2B5EF4-FFF2-40B4-BE49-F238E27FC236}">
                  <a16:creationId xmlns:a16="http://schemas.microsoft.com/office/drawing/2014/main" id="{3C724130-E6B0-49EC-8EBD-63E88F526BAD}"/>
                </a:ext>
              </a:extLst>
            </p:cNvPr>
            <p:cNvSpPr/>
            <p:nvPr/>
          </p:nvSpPr>
          <p:spPr bwMode="auto">
            <a:xfrm rot="16200000">
              <a:off x="492812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93" name="Group 92">
              <a:extLst>
                <a:ext uri="{FF2B5EF4-FFF2-40B4-BE49-F238E27FC236}">
                  <a16:creationId xmlns:a16="http://schemas.microsoft.com/office/drawing/2014/main" id="{EAEA691E-8001-4B18-BB98-6D62F5B96380}"/>
                </a:ext>
              </a:extLst>
            </p:cNvPr>
            <p:cNvGrpSpPr/>
            <p:nvPr/>
          </p:nvGrpSpPr>
          <p:grpSpPr>
            <a:xfrm>
              <a:off x="5073073" y="4289538"/>
              <a:ext cx="384175" cy="384175"/>
              <a:chOff x="3222625" y="3417888"/>
              <a:chExt cx="384175" cy="384175"/>
            </a:xfrm>
          </p:grpSpPr>
          <p:sp>
            <p:nvSpPr>
              <p:cNvPr id="94" name="Freeform 40">
                <a:extLst>
                  <a:ext uri="{FF2B5EF4-FFF2-40B4-BE49-F238E27FC236}">
                    <a16:creationId xmlns:a16="http://schemas.microsoft.com/office/drawing/2014/main" id="{74292B58-9A7A-4EC8-B739-1FF4C48AA49F}"/>
                  </a:ext>
                </a:extLst>
              </p:cNvPr>
              <p:cNvSpPr>
                <a:spLocks/>
              </p:cNvSpPr>
              <p:nvPr/>
            </p:nvSpPr>
            <p:spPr bwMode="auto">
              <a:xfrm>
                <a:off x="3302000" y="35385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Oval 41">
                <a:extLst>
                  <a:ext uri="{FF2B5EF4-FFF2-40B4-BE49-F238E27FC236}">
                    <a16:creationId xmlns:a16="http://schemas.microsoft.com/office/drawing/2014/main" id="{C80F6A84-05B8-4B5F-957E-CE93D85EB24C}"/>
                  </a:ext>
                </a:extLst>
              </p:cNvPr>
              <p:cNvSpPr>
                <a:spLocks noChangeArrowheads="1"/>
              </p:cNvSpPr>
              <p:nvPr/>
            </p:nvSpPr>
            <p:spPr bwMode="auto">
              <a:xfrm>
                <a:off x="3222625" y="3417888"/>
                <a:ext cx="384175" cy="3841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4" name="Group 13">
            <a:extLst>
              <a:ext uri="{FF2B5EF4-FFF2-40B4-BE49-F238E27FC236}">
                <a16:creationId xmlns:a16="http://schemas.microsoft.com/office/drawing/2014/main" id="{DDDE59DC-448D-43BD-9BAA-A9B5EEBB907F}"/>
              </a:ext>
            </a:extLst>
          </p:cNvPr>
          <p:cNvGrpSpPr/>
          <p:nvPr/>
        </p:nvGrpSpPr>
        <p:grpSpPr>
          <a:xfrm>
            <a:off x="2702587" y="2778470"/>
            <a:ext cx="650530" cy="650530"/>
            <a:chOff x="3011475" y="4152414"/>
            <a:chExt cx="663574" cy="663574"/>
          </a:xfrm>
        </p:grpSpPr>
        <p:sp>
          <p:nvSpPr>
            <p:cNvPr id="31" name="Oval 30">
              <a:extLst>
                <a:ext uri="{FF2B5EF4-FFF2-40B4-BE49-F238E27FC236}">
                  <a16:creationId xmlns:a16="http://schemas.microsoft.com/office/drawing/2014/main" id="{AB645E69-4E01-4C6F-B400-059E69EE15D0}"/>
                </a:ext>
              </a:extLst>
            </p:cNvPr>
            <p:cNvSpPr/>
            <p:nvPr/>
          </p:nvSpPr>
          <p:spPr bwMode="auto">
            <a:xfrm rot="16200000">
              <a:off x="301147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4" name="Group 3">
              <a:extLst>
                <a:ext uri="{FF2B5EF4-FFF2-40B4-BE49-F238E27FC236}">
                  <a16:creationId xmlns:a16="http://schemas.microsoft.com/office/drawing/2014/main" id="{51047C44-B5A2-4874-9EC9-2A2958275DE1}"/>
                </a:ext>
              </a:extLst>
            </p:cNvPr>
            <p:cNvGrpSpPr/>
            <p:nvPr/>
          </p:nvGrpSpPr>
          <p:grpSpPr>
            <a:xfrm>
              <a:off x="3147811" y="4298224"/>
              <a:ext cx="390903" cy="371954"/>
              <a:chOff x="1146231" y="2215122"/>
              <a:chExt cx="530543" cy="504825"/>
            </a:xfrm>
          </p:grpSpPr>
          <p:sp>
            <p:nvSpPr>
              <p:cNvPr id="41" name="Freeform: Shape 40">
                <a:extLst>
                  <a:ext uri="{FF2B5EF4-FFF2-40B4-BE49-F238E27FC236}">
                    <a16:creationId xmlns:a16="http://schemas.microsoft.com/office/drawing/2014/main" id="{57F1AC25-82ED-45E5-97E8-275FED294F16}"/>
                  </a:ext>
                </a:extLst>
              </p:cNvPr>
              <p:cNvSpPr/>
              <p:nvPr/>
            </p:nvSpPr>
            <p:spPr>
              <a:xfrm>
                <a:off x="1171949" y="2215122"/>
                <a:ext cx="504825" cy="504825"/>
              </a:xfrm>
              <a:custGeom>
                <a:avLst/>
                <a:gdLst/>
                <a:ahLst/>
                <a:cxnLst/>
                <a:rect l="0" t="0" r="0" b="0"/>
                <a:pathLst>
                  <a:path w="504825" h="504825">
                    <a:moveTo>
                      <a:pt x="253841" y="21431"/>
                    </a:moveTo>
                    <a:cubicBezTo>
                      <a:pt x="381476" y="21431"/>
                      <a:pt x="485299" y="125254"/>
                      <a:pt x="485299" y="252889"/>
                    </a:cubicBezTo>
                    <a:cubicBezTo>
                      <a:pt x="485299" y="380524"/>
                      <a:pt x="381476" y="484346"/>
                      <a:pt x="253841" y="484346"/>
                    </a:cubicBezTo>
                    <a:cubicBezTo>
                      <a:pt x="126206" y="484346"/>
                      <a:pt x="21431" y="380524"/>
                      <a:pt x="21431" y="252889"/>
                    </a:cubicBezTo>
                    <a:cubicBezTo>
                      <a:pt x="21431" y="195739"/>
                      <a:pt x="42386" y="144304"/>
                      <a:pt x="75724" y="103346"/>
                    </a:cubicBezTo>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DAF5F4EB-A1B8-434C-900A-B3FC12B037C6}"/>
                  </a:ext>
                </a:extLst>
              </p:cNvPr>
              <p:cNvSpPr/>
              <p:nvPr/>
            </p:nvSpPr>
            <p:spPr>
              <a:xfrm>
                <a:off x="1146231" y="2225600"/>
                <a:ext cx="190500" cy="161925"/>
              </a:xfrm>
              <a:custGeom>
                <a:avLst/>
                <a:gdLst/>
                <a:ahLst/>
                <a:cxnLst/>
                <a:rect l="0" t="0" r="0" b="0"/>
                <a:pathLst>
                  <a:path w="190500" h="161925">
                    <a:moveTo>
                      <a:pt x="21431" y="55721"/>
                    </a:moveTo>
                    <a:lnTo>
                      <a:pt x="142399" y="21431"/>
                    </a:lnTo>
                    <a:lnTo>
                      <a:pt x="177641" y="142399"/>
                    </a:lnTo>
                    <a:lnTo>
                      <a:pt x="21431" y="55721"/>
                    </a:lnTo>
                  </a:path>
                </a:pathLst>
              </a:custGeom>
              <a:solidFill>
                <a:srgbClr val="FFFFFF"/>
              </a:solid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grpSp>
        <p:nvGrpSpPr>
          <p:cNvPr id="20" name="Group 19">
            <a:extLst>
              <a:ext uri="{FF2B5EF4-FFF2-40B4-BE49-F238E27FC236}">
                <a16:creationId xmlns:a16="http://schemas.microsoft.com/office/drawing/2014/main" id="{DB0B176B-B7E0-4233-8758-E7D9D40C86D8}"/>
              </a:ext>
            </a:extLst>
          </p:cNvPr>
          <p:cNvGrpSpPr/>
          <p:nvPr/>
        </p:nvGrpSpPr>
        <p:grpSpPr>
          <a:xfrm>
            <a:off x="6570999" y="2778470"/>
            <a:ext cx="650530" cy="650530"/>
            <a:chOff x="8761424" y="4152414"/>
            <a:chExt cx="663574" cy="663574"/>
          </a:xfrm>
        </p:grpSpPr>
        <p:sp>
          <p:nvSpPr>
            <p:cNvPr id="29" name="Oval 28">
              <a:extLst>
                <a:ext uri="{FF2B5EF4-FFF2-40B4-BE49-F238E27FC236}">
                  <a16:creationId xmlns:a16="http://schemas.microsoft.com/office/drawing/2014/main" id="{AFC761DF-81C5-4993-9A55-E4E1DEA1B04F}"/>
                </a:ext>
              </a:extLst>
            </p:cNvPr>
            <p:cNvSpPr/>
            <p:nvPr/>
          </p:nvSpPr>
          <p:spPr bwMode="auto">
            <a:xfrm rot="16200000">
              <a:off x="876142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8" name="Group 17">
              <a:extLst>
                <a:ext uri="{FF2B5EF4-FFF2-40B4-BE49-F238E27FC236}">
                  <a16:creationId xmlns:a16="http://schemas.microsoft.com/office/drawing/2014/main" id="{8AD6B2E6-C99F-46E1-A2B0-0C03D1076A35}"/>
                </a:ext>
              </a:extLst>
            </p:cNvPr>
            <p:cNvGrpSpPr/>
            <p:nvPr/>
          </p:nvGrpSpPr>
          <p:grpSpPr>
            <a:xfrm>
              <a:off x="8907553" y="4299993"/>
              <a:ext cx="371316" cy="368417"/>
              <a:chOff x="882651" y="963613"/>
              <a:chExt cx="812800" cy="806450"/>
            </a:xfrm>
          </p:grpSpPr>
          <p:sp>
            <p:nvSpPr>
              <p:cNvPr id="16" name="Freeform 14">
                <a:extLst>
                  <a:ext uri="{FF2B5EF4-FFF2-40B4-BE49-F238E27FC236}">
                    <a16:creationId xmlns:a16="http://schemas.microsoft.com/office/drawing/2014/main" id="{484835A3-B56C-4194-AEAB-37E2A3999DBB}"/>
                  </a:ext>
                </a:extLst>
              </p:cNvPr>
              <p:cNvSpPr>
                <a:spLocks/>
              </p:cNvSpPr>
              <p:nvPr/>
            </p:nvSpPr>
            <p:spPr bwMode="auto">
              <a:xfrm>
                <a:off x="882651" y="963613"/>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 name="Freeform 15">
                <a:extLst>
                  <a:ext uri="{FF2B5EF4-FFF2-40B4-BE49-F238E27FC236}">
                    <a16:creationId xmlns:a16="http://schemas.microsoft.com/office/drawing/2014/main" id="{C4753895-D8C6-4025-9CAE-87FE275A1788}"/>
                  </a:ext>
                </a:extLst>
              </p:cNvPr>
              <p:cNvSpPr>
                <a:spLocks/>
              </p:cNvSpPr>
              <p:nvPr/>
            </p:nvSpPr>
            <p:spPr bwMode="auto">
              <a:xfrm>
                <a:off x="1147763" y="1228725"/>
                <a:ext cx="282575" cy="277813"/>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24" name="Group 23">
            <a:extLst>
              <a:ext uri="{FF2B5EF4-FFF2-40B4-BE49-F238E27FC236}">
                <a16:creationId xmlns:a16="http://schemas.microsoft.com/office/drawing/2014/main" id="{EC242F52-F026-4BCE-8B9E-54FECBD435FB}"/>
              </a:ext>
            </a:extLst>
          </p:cNvPr>
          <p:cNvGrpSpPr/>
          <p:nvPr/>
        </p:nvGrpSpPr>
        <p:grpSpPr>
          <a:xfrm>
            <a:off x="8449972" y="2778471"/>
            <a:ext cx="650530" cy="650521"/>
            <a:chOff x="10678074" y="4152414"/>
            <a:chExt cx="663574" cy="663574"/>
          </a:xfrm>
        </p:grpSpPr>
        <p:sp>
          <p:nvSpPr>
            <p:cNvPr id="30" name="Oval 29">
              <a:extLst>
                <a:ext uri="{FF2B5EF4-FFF2-40B4-BE49-F238E27FC236}">
                  <a16:creationId xmlns:a16="http://schemas.microsoft.com/office/drawing/2014/main" id="{718490B9-DA1B-4104-A885-1088A6CBAB17}"/>
                </a:ext>
              </a:extLst>
            </p:cNvPr>
            <p:cNvSpPr/>
            <p:nvPr/>
          </p:nvSpPr>
          <p:spPr bwMode="auto">
            <a:xfrm rot="16200000">
              <a:off x="106780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26" name="Group 25">
              <a:extLst>
                <a:ext uri="{FF2B5EF4-FFF2-40B4-BE49-F238E27FC236}">
                  <a16:creationId xmlns:a16="http://schemas.microsoft.com/office/drawing/2014/main" id="{01EB7FD4-5F2C-49BD-BFA5-E3CE945A0E95}"/>
                </a:ext>
              </a:extLst>
            </p:cNvPr>
            <p:cNvGrpSpPr/>
            <p:nvPr/>
          </p:nvGrpSpPr>
          <p:grpSpPr>
            <a:xfrm>
              <a:off x="10842540" y="4317227"/>
              <a:ext cx="334615" cy="333946"/>
              <a:chOff x="10067926" y="2455863"/>
              <a:chExt cx="795338" cy="793750"/>
            </a:xfrm>
          </p:grpSpPr>
          <p:sp>
            <p:nvSpPr>
              <p:cNvPr id="21" name="Line 19">
                <a:extLst>
                  <a:ext uri="{FF2B5EF4-FFF2-40B4-BE49-F238E27FC236}">
                    <a16:creationId xmlns:a16="http://schemas.microsoft.com/office/drawing/2014/main" id="{1FDFB35E-14D0-4651-BFEE-01B3EE499BB1}"/>
                  </a:ext>
                </a:extLst>
              </p:cNvPr>
              <p:cNvSpPr>
                <a:spLocks noChangeShapeType="1"/>
              </p:cNvSpPr>
              <p:nvPr/>
            </p:nvSpPr>
            <p:spPr bwMode="auto">
              <a:xfrm flipV="1">
                <a:off x="10168688" y="2760752"/>
                <a:ext cx="384174" cy="3873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 name="Freeform 20">
                <a:extLst>
                  <a:ext uri="{FF2B5EF4-FFF2-40B4-BE49-F238E27FC236}">
                    <a16:creationId xmlns:a16="http://schemas.microsoft.com/office/drawing/2014/main" id="{11DE8E9E-AE20-4035-8649-339E6F490223}"/>
                  </a:ext>
                </a:extLst>
              </p:cNvPr>
              <p:cNvSpPr>
                <a:spLocks/>
              </p:cNvSpPr>
              <p:nvPr/>
            </p:nvSpPr>
            <p:spPr bwMode="auto">
              <a:xfrm>
                <a:off x="10400464" y="2713126"/>
                <a:ext cx="201612" cy="203199"/>
              </a:xfrm>
              <a:custGeom>
                <a:avLst/>
                <a:gdLst>
                  <a:gd name="T0" fmla="*/ 89 w 127"/>
                  <a:gd name="T1" fmla="*/ 128 h 128"/>
                  <a:gd name="T2" fmla="*/ 89 w 127"/>
                  <a:gd name="T3" fmla="*/ 39 h 128"/>
                  <a:gd name="T4" fmla="*/ 0 w 127"/>
                  <a:gd name="T5" fmla="*/ 39 h 128"/>
                  <a:gd name="T6" fmla="*/ 38 w 127"/>
                  <a:gd name="T7" fmla="*/ 0 h 128"/>
                  <a:gd name="T8" fmla="*/ 127 w 127"/>
                  <a:gd name="T9" fmla="*/ 0 h 128"/>
                  <a:gd name="T10" fmla="*/ 127 w 127"/>
                  <a:gd name="T11" fmla="*/ 90 h 128"/>
                  <a:gd name="T12" fmla="*/ 89 w 127"/>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27" h="128">
                    <a:moveTo>
                      <a:pt x="89" y="128"/>
                    </a:moveTo>
                    <a:lnTo>
                      <a:pt x="89" y="39"/>
                    </a:lnTo>
                    <a:lnTo>
                      <a:pt x="0" y="39"/>
                    </a:lnTo>
                    <a:lnTo>
                      <a:pt x="38" y="0"/>
                    </a:lnTo>
                    <a:lnTo>
                      <a:pt x="127" y="0"/>
                    </a:lnTo>
                    <a:lnTo>
                      <a:pt x="127" y="90"/>
                    </a:lnTo>
                    <a:lnTo>
                      <a:pt x="89" y="128"/>
                    </a:lnTo>
                    <a:close/>
                  </a:path>
                </a:pathLst>
              </a:custGeom>
              <a:solidFill>
                <a:schemeClr val="tx1"/>
              </a:solidFill>
              <a:ln w="28575">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Freeform 21">
                <a:extLst>
                  <a:ext uri="{FF2B5EF4-FFF2-40B4-BE49-F238E27FC236}">
                    <a16:creationId xmlns:a16="http://schemas.microsoft.com/office/drawing/2014/main" id="{5054C8A3-ECB6-44E0-97AA-217BF64310C1}"/>
                  </a:ext>
                </a:extLst>
              </p:cNvPr>
              <p:cNvSpPr>
                <a:spLocks/>
              </p:cNvSpPr>
              <p:nvPr/>
            </p:nvSpPr>
            <p:spPr bwMode="auto">
              <a:xfrm>
                <a:off x="10067926" y="2455863"/>
                <a:ext cx="795338" cy="793750"/>
              </a:xfrm>
              <a:custGeom>
                <a:avLst/>
                <a:gdLst>
                  <a:gd name="T0" fmla="*/ 56 w 281"/>
                  <a:gd name="T1" fmla="*/ 281 h 281"/>
                  <a:gd name="T2" fmla="*/ 266 w 281"/>
                  <a:gd name="T3" fmla="*/ 281 h 281"/>
                  <a:gd name="T4" fmla="*/ 281 w 281"/>
                  <a:gd name="T5" fmla="*/ 266 h 281"/>
                  <a:gd name="T6" fmla="*/ 281 w 281"/>
                  <a:gd name="T7" fmla="*/ 15 h 281"/>
                  <a:gd name="T8" fmla="*/ 266 w 281"/>
                  <a:gd name="T9" fmla="*/ 0 h 281"/>
                  <a:gd name="T10" fmla="*/ 15 w 281"/>
                  <a:gd name="T11" fmla="*/ 0 h 281"/>
                  <a:gd name="T12" fmla="*/ 0 w 281"/>
                  <a:gd name="T13" fmla="*/ 15 h 281"/>
                  <a:gd name="T14" fmla="*/ 0 w 281"/>
                  <a:gd name="T15" fmla="*/ 225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281">
                    <a:moveTo>
                      <a:pt x="56" y="281"/>
                    </a:moveTo>
                    <a:cubicBezTo>
                      <a:pt x="266" y="281"/>
                      <a:pt x="266" y="281"/>
                      <a:pt x="266" y="281"/>
                    </a:cubicBezTo>
                    <a:cubicBezTo>
                      <a:pt x="274" y="281"/>
                      <a:pt x="281" y="274"/>
                      <a:pt x="281" y="266"/>
                    </a:cubicBezTo>
                    <a:cubicBezTo>
                      <a:pt x="281" y="15"/>
                      <a:pt x="281" y="15"/>
                      <a:pt x="281" y="15"/>
                    </a:cubicBezTo>
                    <a:cubicBezTo>
                      <a:pt x="281" y="6"/>
                      <a:pt x="274" y="0"/>
                      <a:pt x="266" y="0"/>
                    </a:cubicBezTo>
                    <a:cubicBezTo>
                      <a:pt x="15" y="0"/>
                      <a:pt x="15" y="0"/>
                      <a:pt x="15" y="0"/>
                    </a:cubicBezTo>
                    <a:cubicBezTo>
                      <a:pt x="6" y="0"/>
                      <a:pt x="0" y="6"/>
                      <a:pt x="0" y="15"/>
                    </a:cubicBezTo>
                    <a:cubicBezTo>
                      <a:pt x="0" y="225"/>
                      <a:pt x="0" y="225"/>
                      <a:pt x="0" y="225"/>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
        <p:nvSpPr>
          <p:cNvPr id="36" name="Rectangle 35">
            <a:extLst>
              <a:ext uri="{FF2B5EF4-FFF2-40B4-BE49-F238E27FC236}">
                <a16:creationId xmlns:a16="http://schemas.microsoft.com/office/drawing/2014/main" id="{06E0466A-E1F0-47C2-9FAD-50743379A4B1}"/>
              </a:ext>
            </a:extLst>
          </p:cNvPr>
          <p:cNvSpPr/>
          <p:nvPr/>
        </p:nvSpPr>
        <p:spPr>
          <a:xfrm>
            <a:off x="196093" y="6355672"/>
            <a:ext cx="11578821" cy="241381"/>
          </a:xfrm>
          <a:prstGeom prst="rect">
            <a:avLst/>
          </a:prstGeom>
        </p:spPr>
        <p:txBody>
          <a:bodyPr wrap="square">
            <a:spAutoFit/>
          </a:bodyPr>
          <a:lstStyle/>
          <a:p>
            <a:pPr defTabSz="896386"/>
            <a:endParaRPr lang="en-US" sz="980" i="1" dirty="0">
              <a:solidFill>
                <a:srgbClr val="FFFFFF">
                  <a:lumMod val="50000"/>
                </a:srgbClr>
              </a:solidFill>
              <a:latin typeface="Segoe UI"/>
              <a:cs typeface="Segoe UI" panose="020B0502040204020203" pitchFamily="34" charset="0"/>
            </a:endParaRPr>
          </a:p>
        </p:txBody>
      </p:sp>
    </p:spTree>
    <p:extLst>
      <p:ext uri="{BB962C8B-B14F-4D97-AF65-F5344CB8AC3E}">
        <p14:creationId xmlns:p14="http://schemas.microsoft.com/office/powerpoint/2010/main" val="3122863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75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10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75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ppt_x"/>
                                          </p:val>
                                        </p:tav>
                                        <p:tav tm="100000">
                                          <p:val>
                                            <p:strVal val="#ppt_x"/>
                                          </p:val>
                                        </p:tav>
                                      </p:tavLst>
                                    </p:anim>
                                    <p:anim calcmode="lin" valueType="num">
                                      <p:cBhvr additive="base">
                                        <p:cTn id="16" dur="10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200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000" fill="hold"/>
                                        <p:tgtEl>
                                          <p:spTgt spid="24"/>
                                        </p:tgtEl>
                                        <p:attrNameLst>
                                          <p:attrName>ppt_x</p:attrName>
                                        </p:attrNameLst>
                                      </p:cBhvr>
                                      <p:tavLst>
                                        <p:tav tm="0">
                                          <p:val>
                                            <p:strVal val="#ppt_x"/>
                                          </p:val>
                                        </p:tav>
                                        <p:tav tm="100000">
                                          <p:val>
                                            <p:strVal val="#ppt_x"/>
                                          </p:val>
                                        </p:tav>
                                      </p:tavLst>
                                    </p:anim>
                                    <p:anim calcmode="lin" valueType="num">
                                      <p:cBhvr additive="base">
                                        <p:cTn id="20" dur="1000" fill="hold"/>
                                        <p:tgtEl>
                                          <p:spTgt spid="24"/>
                                        </p:tgtEl>
                                        <p:attrNameLst>
                                          <p:attrName>ppt_y</p:attrName>
                                        </p:attrNameLst>
                                      </p:cBhvr>
                                      <p:tavLst>
                                        <p:tav tm="0">
                                          <p:val>
                                            <p:strVal val="1+#ppt_h/2"/>
                                          </p:val>
                                        </p:tav>
                                        <p:tav tm="100000">
                                          <p:val>
                                            <p:strVal val="#ppt_y"/>
                                          </p:val>
                                        </p:tav>
                                      </p:tavLst>
                                    </p:anim>
                                  </p:childTnLst>
                                </p:cTn>
                              </p:par>
                            </p:childTnLst>
                          </p:cTn>
                        </p:par>
                        <p:par>
                          <p:cTn id="21" fill="hold">
                            <p:stCondLst>
                              <p:cond delay="3000"/>
                            </p:stCondLst>
                            <p:childTnLst>
                              <p:par>
                                <p:cTn id="22" presetID="10" presetClass="entr" presetSubtype="0"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nodeType="withEffect">
                                  <p:stCondLst>
                                    <p:cond delay="25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3.xml><?xml version="1.0" encoding="utf-8"?>
<a:theme xmlns:a="http://schemas.openxmlformats.org/drawingml/2006/main" name="1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1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5.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6.xml><?xml version="1.0" encoding="utf-8"?>
<a:theme xmlns:a="http://schemas.openxmlformats.org/drawingml/2006/main" name="3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7.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8.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9.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docProps/app.xml><?xml version="1.0" encoding="utf-8"?>
<Properties xmlns="http://schemas.openxmlformats.org/officeDocument/2006/extended-properties" xmlns:vt="http://schemas.openxmlformats.org/officeDocument/2006/docPropsVTypes">
  <TotalTime>8506</TotalTime>
  <Words>3778</Words>
  <Application>Microsoft Office PowerPoint</Application>
  <PresentationFormat>Widescreen</PresentationFormat>
  <Paragraphs>700</Paragraphs>
  <Slides>29</Slides>
  <Notes>28</Notes>
  <HiddenSlides>0</HiddenSlides>
  <MMClips>0</MMClips>
  <ScaleCrop>false</ScaleCrop>
  <HeadingPairs>
    <vt:vector size="8" baseType="variant">
      <vt:variant>
        <vt:lpstr>Fonts Used</vt:lpstr>
      </vt:variant>
      <vt:variant>
        <vt:i4>10</vt:i4>
      </vt:variant>
      <vt:variant>
        <vt:lpstr>Theme</vt:lpstr>
      </vt:variant>
      <vt:variant>
        <vt:i4>9</vt:i4>
      </vt:variant>
      <vt:variant>
        <vt:lpstr>Embedded OLE Servers</vt:lpstr>
      </vt:variant>
      <vt:variant>
        <vt:i4>1</vt:i4>
      </vt:variant>
      <vt:variant>
        <vt:lpstr>Slide Titles</vt:lpstr>
      </vt:variant>
      <vt:variant>
        <vt:i4>29</vt:i4>
      </vt:variant>
    </vt:vector>
  </HeadingPairs>
  <TitlesOfParts>
    <vt:vector size="49" baseType="lpstr">
      <vt:lpstr>Arial</vt:lpstr>
      <vt:lpstr>Calibri</vt:lpstr>
      <vt:lpstr>Calibri Light</vt:lpstr>
      <vt:lpstr>Consolas</vt:lpstr>
      <vt:lpstr>Segoe Semibold</vt:lpstr>
      <vt:lpstr>Segoe UI</vt:lpstr>
      <vt:lpstr>Segoe UI Light</vt:lpstr>
      <vt:lpstr>Segoe UI Semibold</vt:lpstr>
      <vt:lpstr>Segoe UI Semilight</vt:lpstr>
      <vt:lpstr>Wingdings</vt:lpstr>
      <vt:lpstr>Office Theme</vt:lpstr>
      <vt:lpstr>1_5-50002_Ignite_Breakout_Template</vt:lpstr>
      <vt:lpstr>1_Azure_2015</vt:lpstr>
      <vt:lpstr>1_WHITE TEMPLATE</vt:lpstr>
      <vt:lpstr>Server and Cloud 2013</vt:lpstr>
      <vt:lpstr>3_Server and Cloud 2013</vt:lpstr>
      <vt:lpstr>EBC_2017</vt:lpstr>
      <vt:lpstr>Azure PPT Template - 2018</vt:lpstr>
      <vt:lpstr>Dynamics 365</vt:lpstr>
      <vt:lpstr>think-cell Slide</vt:lpstr>
      <vt:lpstr>Containers &amp; Kubernetes</vt:lpstr>
      <vt:lpstr>Software Innovation Collision</vt:lpstr>
      <vt:lpstr>Azure Overview</vt:lpstr>
      <vt:lpstr>PowerPoint Presentation</vt:lpstr>
      <vt:lpstr>Application maturity model</vt:lpstr>
      <vt:lpstr>Pricing</vt:lpstr>
      <vt:lpstr>Containerization</vt:lpstr>
      <vt:lpstr>Virtualization versus containerization?</vt:lpstr>
      <vt:lpstr>The benefits of using containers</vt:lpstr>
      <vt:lpstr>The benefits of using containers</vt:lpstr>
      <vt:lpstr>Docker</vt:lpstr>
      <vt:lpstr>What is                    ?</vt:lpstr>
      <vt:lpstr>Azure Container Registry</vt:lpstr>
      <vt:lpstr>Kubernetes / AKS</vt:lpstr>
      <vt:lpstr>How managed Azure Kubernetes Service works</vt:lpstr>
      <vt:lpstr>Kubernetes 101</vt:lpstr>
      <vt:lpstr>Kubernetes: the industry leading orchestrator</vt:lpstr>
      <vt:lpstr>PowerPoint Presentation</vt:lpstr>
      <vt:lpstr>Advanced Topics</vt:lpstr>
      <vt:lpstr>Secure network communications with VNET and CNI</vt:lpstr>
      <vt:lpstr>Security overview</vt:lpstr>
      <vt:lpstr>Identity and access management through AAD and RBAC</vt:lpstr>
      <vt:lpstr>Policy controller</vt:lpstr>
      <vt:lpstr>Pod identity</vt:lpstr>
      <vt:lpstr>Azure Monitor for containers</vt:lpstr>
      <vt:lpstr>AKS virtual node</vt:lpstr>
      <vt:lpstr>Open Service Broker for Azure</vt:lpstr>
      <vt:lpstr>Best support for your enterprise need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Container &amp; AKS Workshop</dc:title>
  <dc:creator>Chris Wiederspan</dc:creator>
  <cp:lastModifiedBy>Chris Wiederspan</cp:lastModifiedBy>
  <cp:revision>25</cp:revision>
  <dcterms:created xsi:type="dcterms:W3CDTF">2019-05-29T18:15:05Z</dcterms:created>
  <dcterms:modified xsi:type="dcterms:W3CDTF">2019-08-03T16:35:19Z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chwieder@microsoft.com</vt:lpwstr>
  </property>
  <property fmtid="{D5CDD505-2E9C-101B-9397-08002B2CF9AE}" pid="5" name="MSIP_Label_f42aa342-8706-4288-bd11-ebb85995028c_SetDate">
    <vt:lpwstr>2019-05-29T19:23:33.0312769Z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e7cad4b7-23e9-45c7-ad6b-28499d83d327</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